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handoutMasterIdLst>
    <p:handoutMasterId r:id="rId23"/>
  </p:handoutMasterIdLst>
  <p:sldIdLst>
    <p:sldId id="365" r:id="rId2"/>
    <p:sldId id="388" r:id="rId3"/>
    <p:sldId id="398" r:id="rId4"/>
    <p:sldId id="427" r:id="rId5"/>
    <p:sldId id="367" r:id="rId6"/>
    <p:sldId id="399" r:id="rId7"/>
    <p:sldId id="400" r:id="rId8"/>
    <p:sldId id="402" r:id="rId9"/>
    <p:sldId id="415" r:id="rId10"/>
    <p:sldId id="423" r:id="rId11"/>
    <p:sldId id="417" r:id="rId12"/>
    <p:sldId id="424" r:id="rId13"/>
    <p:sldId id="425" r:id="rId14"/>
    <p:sldId id="422" r:id="rId15"/>
    <p:sldId id="426" r:id="rId16"/>
    <p:sldId id="403" r:id="rId17"/>
    <p:sldId id="404" r:id="rId18"/>
    <p:sldId id="406" r:id="rId19"/>
    <p:sldId id="407" r:id="rId20"/>
    <p:sldId id="405" r:id="rId21"/>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000"/>
    <a:srgbClr val="FF7C80"/>
    <a:srgbClr val="FFFFFF"/>
    <a:srgbClr val="5B9BD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27" autoAdjust="0"/>
    <p:restoredTop sz="94660"/>
  </p:normalViewPr>
  <p:slideViewPr>
    <p:cSldViewPr snapToGrid="0">
      <p:cViewPr varScale="1">
        <p:scale>
          <a:sx n="65" d="100"/>
          <a:sy n="65" d="100"/>
        </p:scale>
        <p:origin x="9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47566\Desktop\REGIONE%20FVG%2007%20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Foglio_di_lavoro_di_Microsoft_Excel3.xlsx"/></Relationships>
</file>

<file path=ppt/charts/_rels/chart11.xml.rels><?xml version="1.0" encoding="UTF-8" standalone="yes"?>
<Relationships xmlns="http://schemas.openxmlformats.org/package/2006/relationships"><Relationship Id="rId3" Type="http://schemas.openxmlformats.org/officeDocument/2006/relationships/oleObject" Target="file:///C:\D\Documenti\3.%20AREA%20ARL_OSCMdL\01.%20Osservatorio%20MdL\1.%20Monitoraggio%20e%20analisi%20MdL\2020-2021\1.%20Note%20standard%20trimestrali\2021%20II%20trimestre\Cessaz_Motivi_Isem2019-20_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D\Documenti\3.%20AREA%20ARL_OSCMdL\01.%20Osservatorio%20MdL\1.%20Monitoraggio%20e%20analisi%20MdL\2020-2021\1.%20Note%20standard%20trimestrali\2021%20II%20trimestre\Cessaz_Motivi_Isem2019-20_2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D\Documenti\3.%20AREA%20ARL_OSCMdL\01.%20Osservatorio%20MdL\1.%20Monitoraggio%20e%20analisi%20MdL\2020-2021\1.%20Note%20standard%20trimestrali\2021%20II%20trimestre\Cessaz_Motivi_Isem2019-20_2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D\Documenti\3.%20AREA%20ARL_OSCMdL\01.%20Osservatorio%20MdL\1.%20Monitoraggio%20e%20analisi%20MdL\2020-2021\1.%20Note%20standard%20trimestrali\2021%20II%20trimestre\Cessaz_Motivi_Isem2019-20_2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D\Documenti\3.%20AREA%20ARL_OSCMdL\01.%20Osservatorio%20MdL\1.%20Monitoraggio%20e%20analisi%20MdL\2020-2021\1.%20Note%20standard%20trimestrali\2021%20II%20trimestre\Cessaz_Motivi_Isem2019-20_2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Foglio_di_lavoro_di_Microsoft_Excel4.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147566\Desktop\REGIONE%20FVG%2007%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47566\Desktop\REGIONE%20FVG%2007%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oglio_di_lavoro_di_Microsoft_Excel.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oglio_di_lavoro_di_Microsoft_Excel1.xlsx"/></Relationships>
</file>

<file path=ppt/charts/_rels/chart6.xml.rels><?xml version="1.0" encoding="UTF-8" standalone="yes"?>
<Relationships xmlns="http://schemas.openxmlformats.org/package/2006/relationships"><Relationship Id="rId3" Type="http://schemas.openxmlformats.org/officeDocument/2006/relationships/oleObject" Target="file:///C:\D\Documenti\3.%20AREA%20ARL_OSCMdL\01.%20Osservatorio%20MdL\1.%20Monitoraggio%20e%20analisi%20MdL\2020-2021\1.%20Note%20standard%20trimestrali\2021%20II%20trimestre\Elab_COB_I_sem_2021%20-%20con%20domestico.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147566\Desktop\REGIONE%20FVG%2007%202021%20(Salvato%20automaticament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147566\Desktop\REGIONE%20FVG%2007%202021%20(Salvato%20automaticamente).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Foglio_di_lavoro_di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'[REGIONE FVG 07 2021.xlsx]cubi'!$D$20</c:f>
              <c:strCache>
                <c:ptCount val="1"/>
                <c:pt idx="0">
                  <c:v>2019</c:v>
                </c:pt>
              </c:strCache>
            </c:strRef>
          </c:tx>
          <c:spPr>
            <a:ln w="15875" cap="rnd">
              <a:solidFill>
                <a:schemeClr val="accent5">
                  <a:lumMod val="75000"/>
                </a:schemeClr>
              </a:solidFill>
              <a:prstDash val="sysDash"/>
              <a:round/>
            </a:ln>
            <a:effectLst/>
          </c:spPr>
          <c:marker>
            <c:symbol val="circle"/>
            <c:size val="7"/>
            <c:spPr>
              <a:solidFill>
                <a:schemeClr val="accent1">
                  <a:lumMod val="20000"/>
                  <a:lumOff val="80000"/>
                </a:schemeClr>
              </a:solidFill>
              <a:ln w="9525">
                <a:solidFill>
                  <a:schemeClr val="accent5">
                    <a:lumMod val="50000"/>
                  </a:schemeClr>
                </a:solidFill>
              </a:ln>
              <a:effectLst/>
            </c:spPr>
          </c:marker>
          <c:cat>
            <c:strRef>
              <c:f>'[REGIONE FVG 07 2021.xlsx]cubi'!$E$19:$K$19</c:f>
              <c:strCache>
                <c:ptCount val="7"/>
                <c:pt idx="0">
                  <c:v>gennaio</c:v>
                </c:pt>
                <c:pt idx="1">
                  <c:v>febbraio</c:v>
                </c:pt>
                <c:pt idx="2">
                  <c:v>marzo</c:v>
                </c:pt>
                <c:pt idx="3">
                  <c:v>aprile</c:v>
                </c:pt>
                <c:pt idx="4">
                  <c:v>maggio</c:v>
                </c:pt>
                <c:pt idx="5">
                  <c:v>giugno</c:v>
                </c:pt>
                <c:pt idx="6">
                  <c:v>luglio</c:v>
                </c:pt>
              </c:strCache>
            </c:strRef>
          </c:cat>
          <c:val>
            <c:numRef>
              <c:f>'[REGIONE FVG 07 2021.xlsx]cubi'!$E$20:$K$20</c:f>
              <c:numCache>
                <c:formatCode>#,##0</c:formatCode>
                <c:ptCount val="7"/>
                <c:pt idx="0">
                  <c:v>25786</c:v>
                </c:pt>
                <c:pt idx="1">
                  <c:v>15531</c:v>
                </c:pt>
                <c:pt idx="2">
                  <c:v>17779</c:v>
                </c:pt>
                <c:pt idx="3">
                  <c:v>20140</c:v>
                </c:pt>
                <c:pt idx="4">
                  <c:v>19867</c:v>
                </c:pt>
                <c:pt idx="5">
                  <c:v>21958</c:v>
                </c:pt>
                <c:pt idx="6">
                  <c:v>18816</c:v>
                </c:pt>
              </c:numCache>
            </c:numRef>
          </c:val>
          <c:smooth val="1"/>
          <c:extLst>
            <c:ext xmlns:c16="http://schemas.microsoft.com/office/drawing/2014/chart" uri="{C3380CC4-5D6E-409C-BE32-E72D297353CC}">
              <c16:uniqueId val="{00000000-FA62-42A8-A7BB-AD5FEAF777EB}"/>
            </c:ext>
          </c:extLst>
        </c:ser>
        <c:ser>
          <c:idx val="1"/>
          <c:order val="1"/>
          <c:tx>
            <c:strRef>
              <c:f>'[REGIONE FVG 07 2021.xlsx]cubi'!$D$21</c:f>
              <c:strCache>
                <c:ptCount val="1"/>
                <c:pt idx="0">
                  <c:v>2020</c:v>
                </c:pt>
              </c:strCache>
            </c:strRef>
          </c:tx>
          <c:spPr>
            <a:ln w="15875" cap="rnd">
              <a:solidFill>
                <a:srgbClr val="C00000"/>
              </a:solidFill>
              <a:prstDash val="sysDash"/>
              <a:round/>
            </a:ln>
            <a:effectLst/>
          </c:spPr>
          <c:marker>
            <c:symbol val="square"/>
            <c:size val="7"/>
            <c:spPr>
              <a:solidFill>
                <a:schemeClr val="accent4">
                  <a:lumMod val="40000"/>
                  <a:lumOff val="60000"/>
                </a:schemeClr>
              </a:solidFill>
              <a:ln w="9525">
                <a:solidFill>
                  <a:srgbClr val="C00000"/>
                </a:solidFill>
              </a:ln>
              <a:effectLst/>
            </c:spPr>
          </c:marker>
          <c:cat>
            <c:strRef>
              <c:f>'[REGIONE FVG 07 2021.xlsx]cubi'!$E$19:$K$19</c:f>
              <c:strCache>
                <c:ptCount val="7"/>
                <c:pt idx="0">
                  <c:v>gennaio</c:v>
                </c:pt>
                <c:pt idx="1">
                  <c:v>febbraio</c:v>
                </c:pt>
                <c:pt idx="2">
                  <c:v>marzo</c:v>
                </c:pt>
                <c:pt idx="3">
                  <c:v>aprile</c:v>
                </c:pt>
                <c:pt idx="4">
                  <c:v>maggio</c:v>
                </c:pt>
                <c:pt idx="5">
                  <c:v>giugno</c:v>
                </c:pt>
                <c:pt idx="6">
                  <c:v>luglio</c:v>
                </c:pt>
              </c:strCache>
            </c:strRef>
          </c:cat>
          <c:val>
            <c:numRef>
              <c:f>'[REGIONE FVG 07 2021.xlsx]cubi'!$E$21:$K$21</c:f>
              <c:numCache>
                <c:formatCode>#,##0</c:formatCode>
                <c:ptCount val="7"/>
                <c:pt idx="0">
                  <c:v>25126</c:v>
                </c:pt>
                <c:pt idx="1">
                  <c:v>15410</c:v>
                </c:pt>
                <c:pt idx="2">
                  <c:v>10551</c:v>
                </c:pt>
                <c:pt idx="3">
                  <c:v>5600</c:v>
                </c:pt>
                <c:pt idx="4">
                  <c:v>10564</c:v>
                </c:pt>
                <c:pt idx="5">
                  <c:v>16398</c:v>
                </c:pt>
                <c:pt idx="6">
                  <c:v>18725</c:v>
                </c:pt>
              </c:numCache>
            </c:numRef>
          </c:val>
          <c:smooth val="1"/>
          <c:extLst>
            <c:ext xmlns:c16="http://schemas.microsoft.com/office/drawing/2014/chart" uri="{C3380CC4-5D6E-409C-BE32-E72D297353CC}">
              <c16:uniqueId val="{00000001-FA62-42A8-A7BB-AD5FEAF777EB}"/>
            </c:ext>
          </c:extLst>
        </c:ser>
        <c:ser>
          <c:idx val="2"/>
          <c:order val="2"/>
          <c:tx>
            <c:strRef>
              <c:f>'[REGIONE FVG 07 2021.xlsx]cubi'!$D$22</c:f>
              <c:strCache>
                <c:ptCount val="1"/>
                <c:pt idx="0">
                  <c:v>2021</c:v>
                </c:pt>
              </c:strCache>
            </c:strRef>
          </c:tx>
          <c:spPr>
            <a:ln w="25400" cap="rnd">
              <a:solidFill>
                <a:schemeClr val="accent6">
                  <a:lumMod val="75000"/>
                </a:schemeClr>
              </a:solidFill>
              <a:round/>
            </a:ln>
            <a:effectLst/>
          </c:spPr>
          <c:marker>
            <c:symbol val="diamond"/>
            <c:size val="9"/>
            <c:spPr>
              <a:solidFill>
                <a:schemeClr val="accent6">
                  <a:lumMod val="20000"/>
                  <a:lumOff val="80000"/>
                </a:schemeClr>
              </a:solidFill>
              <a:ln w="12700">
                <a:solidFill>
                  <a:schemeClr val="accent6">
                    <a:lumMod val="75000"/>
                  </a:schemeClr>
                </a:solidFill>
              </a:ln>
              <a:effectLst/>
            </c:spPr>
          </c:marker>
          <c:cat>
            <c:strRef>
              <c:f>'[REGIONE FVG 07 2021.xlsx]cubi'!$E$19:$K$19</c:f>
              <c:strCache>
                <c:ptCount val="7"/>
                <c:pt idx="0">
                  <c:v>gennaio</c:v>
                </c:pt>
                <c:pt idx="1">
                  <c:v>febbraio</c:v>
                </c:pt>
                <c:pt idx="2">
                  <c:v>marzo</c:v>
                </c:pt>
                <c:pt idx="3">
                  <c:v>aprile</c:v>
                </c:pt>
                <c:pt idx="4">
                  <c:v>maggio</c:v>
                </c:pt>
                <c:pt idx="5">
                  <c:v>giugno</c:v>
                </c:pt>
                <c:pt idx="6">
                  <c:v>luglio</c:v>
                </c:pt>
              </c:strCache>
            </c:strRef>
          </c:cat>
          <c:val>
            <c:numRef>
              <c:f>'[REGIONE FVG 07 2021.xlsx]cubi'!$E$22:$K$22</c:f>
              <c:numCache>
                <c:formatCode>#,##0</c:formatCode>
                <c:ptCount val="7"/>
                <c:pt idx="0">
                  <c:v>22383</c:v>
                </c:pt>
                <c:pt idx="1">
                  <c:v>13711</c:v>
                </c:pt>
                <c:pt idx="2">
                  <c:v>14263</c:v>
                </c:pt>
                <c:pt idx="3">
                  <c:v>14574</c:v>
                </c:pt>
                <c:pt idx="4">
                  <c:v>21368</c:v>
                </c:pt>
                <c:pt idx="5">
                  <c:v>23828</c:v>
                </c:pt>
                <c:pt idx="6">
                  <c:v>20140</c:v>
                </c:pt>
              </c:numCache>
            </c:numRef>
          </c:val>
          <c:smooth val="1"/>
          <c:extLst>
            <c:ext xmlns:c16="http://schemas.microsoft.com/office/drawing/2014/chart" uri="{C3380CC4-5D6E-409C-BE32-E72D297353CC}">
              <c16:uniqueId val="{00000002-FA62-42A8-A7BB-AD5FEAF777EB}"/>
            </c:ext>
          </c:extLst>
        </c:ser>
        <c:dLbls>
          <c:showLegendKey val="0"/>
          <c:showVal val="0"/>
          <c:showCatName val="0"/>
          <c:showSerName val="0"/>
          <c:showPercent val="0"/>
          <c:showBubbleSize val="0"/>
        </c:dLbls>
        <c:marker val="1"/>
        <c:smooth val="0"/>
        <c:axId val="607708768"/>
        <c:axId val="607709424"/>
      </c:lineChart>
      <c:catAx>
        <c:axId val="607708768"/>
        <c:scaling>
          <c:orientation val="minMax"/>
        </c:scaling>
        <c:delete val="0"/>
        <c:axPos val="b"/>
        <c:numFmt formatCode="General" sourceLinked="1"/>
        <c:majorTickMark val="cross"/>
        <c:minorTickMark val="none"/>
        <c:tickLblPos val="nextTo"/>
        <c:spPr>
          <a:noFill/>
          <a:ln w="9525" cap="flat" cmpd="sng" algn="ctr">
            <a:solidFill>
              <a:schemeClr val="accent6">
                <a:lumMod val="75000"/>
              </a:schemeClr>
            </a:solidFill>
            <a:round/>
          </a:ln>
          <a:effectLst/>
        </c:spPr>
        <c:txPr>
          <a:bodyPr rot="-60000000" spcFirstLastPara="1" vertOverflow="ellipsis" vert="horz" wrap="square" anchor="ctr" anchorCtr="1"/>
          <a:lstStyle/>
          <a:p>
            <a:pPr>
              <a:defRPr sz="1100" b="0" i="1"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607709424"/>
        <c:crosses val="autoZero"/>
        <c:auto val="1"/>
        <c:lblAlgn val="ctr"/>
        <c:lblOffset val="100"/>
        <c:noMultiLvlLbl val="0"/>
      </c:catAx>
      <c:valAx>
        <c:axId val="60770942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cross"/>
        <c:minorTickMark val="none"/>
        <c:tickLblPos val="nextTo"/>
        <c:spPr>
          <a:noFill/>
          <a:ln>
            <a:solidFill>
              <a:schemeClr val="accent6">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607708768"/>
        <c:crosses val="autoZero"/>
        <c:crossBetween val="between"/>
      </c:valAx>
      <c:spPr>
        <a:noFill/>
        <a:ln>
          <a:noFill/>
        </a:ln>
        <a:effectLst/>
      </c:spPr>
    </c:plotArea>
    <c:legend>
      <c:legendPos val="b"/>
      <c:layout>
        <c:manualLayout>
          <c:xMode val="edge"/>
          <c:yMode val="edge"/>
          <c:x val="0.27594985941671368"/>
          <c:y val="5.4221262069506115E-2"/>
          <c:w val="0.3791519677623133"/>
          <c:h val="4.73168527981515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chemeClr val="bg1">
          <a:lumMod val="65000"/>
        </a:schemeClr>
      </a:solidFill>
    </a:ln>
    <a:effectLst/>
  </c:spPr>
  <c:txPr>
    <a:bodyPr/>
    <a:lstStyle/>
    <a:p>
      <a:pPr>
        <a:defRPr sz="1000">
          <a:latin typeface="Arial" panose="020B0604020202020204" pitchFamily="34" charset="0"/>
          <a:cs typeface="Arial" panose="020B0604020202020204" pitchFamily="34" charset="0"/>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'gr prof'!$M$5</c:f>
              <c:strCache>
                <c:ptCount val="1"/>
                <c:pt idx="0">
                  <c:v>7 mesi 2021-2020</c:v>
                </c:pt>
              </c:strCache>
            </c:strRef>
          </c:tx>
          <c:spPr>
            <a:solidFill>
              <a:srgbClr val="4472C4">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 prof'!$D$6:$D$16</c:f>
              <c:strCache>
                <c:ptCount val="9"/>
                <c:pt idx="0">
                  <c:v>Imprenditori e Dirigenti</c:v>
                </c:pt>
                <c:pt idx="1">
                  <c:v>Prof. Elevata specializzazione</c:v>
                </c:pt>
                <c:pt idx="2">
                  <c:v>Prof. Tecniche</c:v>
                </c:pt>
                <c:pt idx="3">
                  <c:v>Prof. Esecutive</c:v>
                </c:pt>
                <c:pt idx="4">
                  <c:v>Prof. qual. Comm. Serv.</c:v>
                </c:pt>
                <c:pt idx="5">
                  <c:v>Operai specializzati</c:v>
                </c:pt>
                <c:pt idx="6">
                  <c:v>Conduttori</c:v>
                </c:pt>
                <c:pt idx="7">
                  <c:v>Prof. non qual.</c:v>
                </c:pt>
                <c:pt idx="8">
                  <c:v>Totale</c:v>
                </c:pt>
              </c:strCache>
            </c:strRef>
          </c:cat>
          <c:val>
            <c:numRef>
              <c:f>'gr prof'!$M$6:$M$16</c:f>
              <c:numCache>
                <c:formatCode>0.0%</c:formatCode>
                <c:ptCount val="9"/>
                <c:pt idx="0">
                  <c:v>5.9190031152647975E-2</c:v>
                </c:pt>
                <c:pt idx="1">
                  <c:v>0.37345821515731153</c:v>
                </c:pt>
                <c:pt idx="2">
                  <c:v>0.12272008434370058</c:v>
                </c:pt>
                <c:pt idx="3">
                  <c:v>0.25790236829386176</c:v>
                </c:pt>
                <c:pt idx="4">
                  <c:v>0.13564356435643565</c:v>
                </c:pt>
                <c:pt idx="5">
                  <c:v>0.22003618272274988</c:v>
                </c:pt>
                <c:pt idx="6">
                  <c:v>0.29472188831821661</c:v>
                </c:pt>
                <c:pt idx="7">
                  <c:v>0.21131728717097462</c:v>
                </c:pt>
                <c:pt idx="8">
                  <c:v>0.21408556666999332</c:v>
                </c:pt>
              </c:numCache>
            </c:numRef>
          </c:val>
          <c:extLst>
            <c:ext xmlns:c16="http://schemas.microsoft.com/office/drawing/2014/chart" uri="{C3380CC4-5D6E-409C-BE32-E72D297353CC}">
              <c16:uniqueId val="{00000000-EFFD-4D45-B465-53C26837BFE6}"/>
            </c:ext>
          </c:extLst>
        </c:ser>
        <c:ser>
          <c:idx val="1"/>
          <c:order val="1"/>
          <c:tx>
            <c:strRef>
              <c:f>'gr prof'!$N$5</c:f>
              <c:strCache>
                <c:ptCount val="1"/>
                <c:pt idx="0">
                  <c:v>7 mesi 2021-2019</c:v>
                </c:pt>
              </c:strCache>
            </c:strRef>
          </c:tx>
          <c:spPr>
            <a:solidFill>
              <a:srgbClr val="ED7D31">
                <a:alpha val="8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 prof'!$D$6:$D$16</c:f>
              <c:strCache>
                <c:ptCount val="9"/>
                <c:pt idx="0">
                  <c:v>Imprenditori e Dirigenti</c:v>
                </c:pt>
                <c:pt idx="1">
                  <c:v>Prof. Elevata specializzazione</c:v>
                </c:pt>
                <c:pt idx="2">
                  <c:v>Prof. Tecniche</c:v>
                </c:pt>
                <c:pt idx="3">
                  <c:v>Prof. Esecutive</c:v>
                </c:pt>
                <c:pt idx="4">
                  <c:v>Prof. qual. Comm. Serv.</c:v>
                </c:pt>
                <c:pt idx="5">
                  <c:v>Operai specializzati</c:v>
                </c:pt>
                <c:pt idx="6">
                  <c:v>Conduttori</c:v>
                </c:pt>
                <c:pt idx="7">
                  <c:v>Prof. non qual.</c:v>
                </c:pt>
                <c:pt idx="8">
                  <c:v>Totale</c:v>
                </c:pt>
              </c:strCache>
            </c:strRef>
          </c:cat>
          <c:val>
            <c:numRef>
              <c:f>'gr prof'!$N$6:$N$16</c:f>
              <c:numCache>
                <c:formatCode>0.0%</c:formatCode>
                <c:ptCount val="9"/>
                <c:pt idx="0">
                  <c:v>-0.13084112149532709</c:v>
                </c:pt>
                <c:pt idx="1">
                  <c:v>6.0418178220434007E-2</c:v>
                </c:pt>
                <c:pt idx="2">
                  <c:v>-0.13400105429625725</c:v>
                </c:pt>
                <c:pt idx="3">
                  <c:v>-0.11145480908651523</c:v>
                </c:pt>
                <c:pt idx="4">
                  <c:v>-0.19828188701223062</c:v>
                </c:pt>
                <c:pt idx="5">
                  <c:v>-8.7969244685662598E-2</c:v>
                </c:pt>
                <c:pt idx="6">
                  <c:v>-1.3113320948530216E-3</c:v>
                </c:pt>
                <c:pt idx="7">
                  <c:v>1.0374673938819065E-2</c:v>
                </c:pt>
                <c:pt idx="8">
                  <c:v>-7.3821020873477097E-2</c:v>
                </c:pt>
              </c:numCache>
            </c:numRef>
          </c:val>
          <c:extLst>
            <c:ext xmlns:c16="http://schemas.microsoft.com/office/drawing/2014/chart" uri="{C3380CC4-5D6E-409C-BE32-E72D297353CC}">
              <c16:uniqueId val="{00000001-EFFD-4D45-B465-53C26837BFE6}"/>
            </c:ext>
          </c:extLst>
        </c:ser>
        <c:dLbls>
          <c:showLegendKey val="0"/>
          <c:showVal val="0"/>
          <c:showCatName val="0"/>
          <c:showSerName val="0"/>
          <c:showPercent val="0"/>
          <c:showBubbleSize val="0"/>
        </c:dLbls>
        <c:gapWidth val="92"/>
        <c:overlap val="11"/>
        <c:axId val="610147776"/>
        <c:axId val="610142528"/>
      </c:barChart>
      <c:catAx>
        <c:axId val="610147776"/>
        <c:scaling>
          <c:orientation val="minMax"/>
        </c:scaling>
        <c:delete val="0"/>
        <c:axPos val="l"/>
        <c:numFmt formatCode="General" sourceLinked="1"/>
        <c:majorTickMark val="cross"/>
        <c:minorTickMark val="none"/>
        <c:tickLblPos val="nextTo"/>
        <c:spPr>
          <a:noFill/>
          <a:ln w="9525" cap="flat" cmpd="sng" algn="ctr">
            <a:solidFill>
              <a:srgbClr val="4472C4">
                <a:lumMod val="75000"/>
              </a:srgbClr>
            </a:solidFill>
            <a:round/>
          </a:ln>
          <a:effectLst/>
        </c:spPr>
        <c:txPr>
          <a:bodyPr rot="-60000000" spcFirstLastPara="1" vertOverflow="ellipsis" vert="horz" wrap="square" anchor="ctr" anchorCtr="1"/>
          <a:lstStyle/>
          <a:p>
            <a:pPr>
              <a:defRPr sz="1000" b="0" i="1"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crossAx val="610142528"/>
        <c:crosses val="autoZero"/>
        <c:auto val="1"/>
        <c:lblAlgn val="ctr"/>
        <c:lblOffset val="100"/>
        <c:noMultiLvlLbl val="0"/>
      </c:catAx>
      <c:valAx>
        <c:axId val="610142528"/>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0.0%" sourceLinked="1"/>
        <c:majorTickMark val="cross"/>
        <c:minorTickMark val="none"/>
        <c:tickLblPos val="none"/>
        <c:spPr>
          <a:noFill/>
          <a:ln>
            <a:solidFill>
              <a:srgbClr val="4472C4">
                <a:lumMod val="75000"/>
              </a:srgb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6101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ysClr val="window" lastClr="FFFFFF">
          <a:lumMod val="65000"/>
        </a:sysClr>
      </a:solidFill>
    </a:ln>
    <a:effectLst/>
  </c:spPr>
  <c:txPr>
    <a:bodyPr/>
    <a:lstStyle/>
    <a:p>
      <a:pPr>
        <a:defRPr>
          <a:latin typeface="Arial" panose="020B0604020202020204" pitchFamily="34" charset="0"/>
          <a:cs typeface="Arial" panose="020B0604020202020204" pitchFamily="34" charset="0"/>
        </a:defRPr>
      </a:pPr>
      <a:endParaRPr lang="it-I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'Cessaz_al netto domestico'!$B$3</c:f>
              <c:strCache>
                <c:ptCount val="1"/>
                <c:pt idx="0">
                  <c:v>I semestre 2019</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('Cessaz_al netto domestico'!$A$4,'Cessaz_al netto domestico'!$A$8,'Cessaz_al netto domestico'!$A$15,'Cessaz_al netto domestico'!$A$25,'Cessaz_al netto domestico'!$A$29)</c:f>
              <c:strCache>
                <c:ptCount val="5"/>
                <c:pt idx="0">
                  <c:v>FINE DI RAPPORTI A TERMINE</c:v>
                </c:pt>
                <c:pt idx="1">
                  <c:v>PERDITA VOLONTARIA DEL POSTO DI LAVORO</c:v>
                </c:pt>
                <c:pt idx="2">
                  <c:v>PERDITA INVOLONTARIA DEL POSTO DI LAVORO</c:v>
                </c:pt>
                <c:pt idx="3">
                  <c:v>USCITA DAL MDL PER RAGIONI DEMOGRAFICHE</c:v>
                </c:pt>
                <c:pt idx="4">
                  <c:v>ALTRO</c:v>
                </c:pt>
              </c:strCache>
            </c:strRef>
          </c:cat>
          <c:val>
            <c:numRef>
              <c:f>('Cessaz_al netto domestico'!$B$4,'Cessaz_al netto domestico'!$B$8,'Cessaz_al netto domestico'!$B$15,'Cessaz_al netto domestico'!$B$25,'Cessaz_al netto domestico'!$B$29)</c:f>
              <c:numCache>
                <c:formatCode>_-* #,##0\ _€_-;\-* #,##0\ _€_-;_-* "-"??\ _€_-;_-@_-</c:formatCode>
                <c:ptCount val="5"/>
                <c:pt idx="0">
                  <c:v>62984</c:v>
                </c:pt>
                <c:pt idx="1">
                  <c:v>20012</c:v>
                </c:pt>
                <c:pt idx="2">
                  <c:v>7372</c:v>
                </c:pt>
                <c:pt idx="3">
                  <c:v>888</c:v>
                </c:pt>
                <c:pt idx="4">
                  <c:v>3307</c:v>
                </c:pt>
              </c:numCache>
            </c:numRef>
          </c:val>
          <c:extLst>
            <c:ext xmlns:c16="http://schemas.microsoft.com/office/drawing/2014/chart" uri="{C3380CC4-5D6E-409C-BE32-E72D297353CC}">
              <c16:uniqueId val="{00000000-8ADB-423F-A6B1-C68772ECED3C}"/>
            </c:ext>
          </c:extLst>
        </c:ser>
        <c:ser>
          <c:idx val="1"/>
          <c:order val="1"/>
          <c:tx>
            <c:strRef>
              <c:f>'Cessaz_al netto domestico'!$C$3</c:f>
              <c:strCache>
                <c:ptCount val="1"/>
                <c:pt idx="0">
                  <c:v>I semestre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('Cessaz_al netto domestico'!$A$4,'Cessaz_al netto domestico'!$A$8,'Cessaz_al netto domestico'!$A$15,'Cessaz_al netto domestico'!$A$25,'Cessaz_al netto domestico'!$A$29)</c:f>
              <c:strCache>
                <c:ptCount val="5"/>
                <c:pt idx="0">
                  <c:v>FINE DI RAPPORTI A TERMINE</c:v>
                </c:pt>
                <c:pt idx="1">
                  <c:v>PERDITA VOLONTARIA DEL POSTO DI LAVORO</c:v>
                </c:pt>
                <c:pt idx="2">
                  <c:v>PERDITA INVOLONTARIA DEL POSTO DI LAVORO</c:v>
                </c:pt>
                <c:pt idx="3">
                  <c:v>USCITA DAL MDL PER RAGIONI DEMOGRAFICHE</c:v>
                </c:pt>
                <c:pt idx="4">
                  <c:v>ALTRO</c:v>
                </c:pt>
              </c:strCache>
            </c:strRef>
          </c:cat>
          <c:val>
            <c:numRef>
              <c:f>('Cessaz_al netto domestico'!$C$4,'Cessaz_al netto domestico'!$C$8,'Cessaz_al netto domestico'!$C$15,'Cessaz_al netto domestico'!$C$25,'Cessaz_al netto domestico'!$C$29)</c:f>
              <c:numCache>
                <c:formatCode>_-* #,##0\ _€_-;\-* #,##0\ _€_-;_-* "-"??\ _€_-;_-@_-</c:formatCode>
                <c:ptCount val="5"/>
                <c:pt idx="0">
                  <c:v>50157</c:v>
                </c:pt>
                <c:pt idx="1">
                  <c:v>14568</c:v>
                </c:pt>
                <c:pt idx="2">
                  <c:v>5057</c:v>
                </c:pt>
                <c:pt idx="3">
                  <c:v>1508</c:v>
                </c:pt>
                <c:pt idx="4">
                  <c:v>2797</c:v>
                </c:pt>
              </c:numCache>
            </c:numRef>
          </c:val>
          <c:extLst>
            <c:ext xmlns:c16="http://schemas.microsoft.com/office/drawing/2014/chart" uri="{C3380CC4-5D6E-409C-BE32-E72D297353CC}">
              <c16:uniqueId val="{00000001-8ADB-423F-A6B1-C68772ECED3C}"/>
            </c:ext>
          </c:extLst>
        </c:ser>
        <c:ser>
          <c:idx val="2"/>
          <c:order val="2"/>
          <c:tx>
            <c:strRef>
              <c:f>'Cessaz_al netto domestico'!$D$3</c:f>
              <c:strCache>
                <c:ptCount val="1"/>
                <c:pt idx="0">
                  <c:v>I semestre 2021</c:v>
                </c:pt>
              </c:strCache>
            </c:strRef>
          </c:tx>
          <c:spPr>
            <a:solidFill>
              <a:srgbClr val="C00000">
                <a:alpha val="79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('Cessaz_al netto domestico'!$A$4,'Cessaz_al netto domestico'!$A$8,'Cessaz_al netto domestico'!$A$15,'Cessaz_al netto domestico'!$A$25,'Cessaz_al netto domestico'!$A$29)</c:f>
              <c:strCache>
                <c:ptCount val="5"/>
                <c:pt idx="0">
                  <c:v>FINE DI RAPPORTI A TERMINE</c:v>
                </c:pt>
                <c:pt idx="1">
                  <c:v>PERDITA VOLONTARIA DEL POSTO DI LAVORO</c:v>
                </c:pt>
                <c:pt idx="2">
                  <c:v>PERDITA INVOLONTARIA DEL POSTO DI LAVORO</c:v>
                </c:pt>
                <c:pt idx="3">
                  <c:v>USCITA DAL MDL PER RAGIONI DEMOGRAFICHE</c:v>
                </c:pt>
                <c:pt idx="4">
                  <c:v>ALTRO</c:v>
                </c:pt>
              </c:strCache>
            </c:strRef>
          </c:cat>
          <c:val>
            <c:numRef>
              <c:f>('Cessaz_al netto domestico'!$D$4,'Cessaz_al netto domestico'!$D$8,'Cessaz_al netto domestico'!$D$15,'Cessaz_al netto domestico'!$D$25,'Cessaz_al netto domestico'!$D$29)</c:f>
              <c:numCache>
                <c:formatCode>_-* #,##0\ _€_-;\-* #,##0\ _€_-;_-* "-"??\ _€_-;_-@_-</c:formatCode>
                <c:ptCount val="5"/>
                <c:pt idx="0">
                  <c:v>55394</c:v>
                </c:pt>
                <c:pt idx="1">
                  <c:v>20723</c:v>
                </c:pt>
                <c:pt idx="2">
                  <c:v>4508</c:v>
                </c:pt>
                <c:pt idx="3">
                  <c:v>1466</c:v>
                </c:pt>
                <c:pt idx="4">
                  <c:v>2370</c:v>
                </c:pt>
              </c:numCache>
            </c:numRef>
          </c:val>
          <c:extLst>
            <c:ext xmlns:c16="http://schemas.microsoft.com/office/drawing/2014/chart" uri="{C3380CC4-5D6E-409C-BE32-E72D297353CC}">
              <c16:uniqueId val="{00000002-8ADB-423F-A6B1-C68772ECED3C}"/>
            </c:ext>
          </c:extLst>
        </c:ser>
        <c:dLbls>
          <c:showLegendKey val="0"/>
          <c:showVal val="0"/>
          <c:showCatName val="0"/>
          <c:showSerName val="0"/>
          <c:showPercent val="0"/>
          <c:showBubbleSize val="0"/>
        </c:dLbls>
        <c:gapWidth val="129"/>
        <c:overlap val="3"/>
        <c:axId val="397479656"/>
        <c:axId val="397480312"/>
      </c:barChart>
      <c:catAx>
        <c:axId val="397479656"/>
        <c:scaling>
          <c:orientation val="minMax"/>
        </c:scaling>
        <c:delete val="0"/>
        <c:axPos val="b"/>
        <c:numFmt formatCode="General" sourceLinked="1"/>
        <c:majorTickMark val="cross"/>
        <c:minorTickMark val="none"/>
        <c:tickLblPos val="nextTo"/>
        <c:spPr>
          <a:noFill/>
          <a:ln w="9525" cap="flat" cmpd="sng" algn="ctr">
            <a:solidFill>
              <a:schemeClr val="tx2">
                <a:lumMod val="60000"/>
                <a:lumOff val="4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Narrow" panose="020B0606020202030204" pitchFamily="34" charset="0"/>
                <a:ea typeface="+mn-ea"/>
                <a:cs typeface="+mn-cs"/>
              </a:defRPr>
            </a:pPr>
            <a:endParaRPr lang="it-IT"/>
          </a:p>
        </c:txPr>
        <c:crossAx val="397480312"/>
        <c:crosses val="autoZero"/>
        <c:auto val="1"/>
        <c:lblAlgn val="ctr"/>
        <c:lblOffset val="100"/>
        <c:noMultiLvlLbl val="0"/>
      </c:catAx>
      <c:valAx>
        <c:axId val="39748031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_-* #,##0\ _€_-;\-* #,##0\ _€_-;_-* &quot;-&quot;??\ _€_-;_-@_-" sourceLinked="1"/>
        <c:majorTickMark val="cross"/>
        <c:minorTickMark val="none"/>
        <c:tickLblPos val="none"/>
        <c:spPr>
          <a:noFill/>
          <a:ln>
            <a:solidFill>
              <a:schemeClr val="tx2">
                <a:lumMod val="60000"/>
                <a:lumOff val="4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it-IT"/>
          </a:p>
        </c:txPr>
        <c:crossAx val="397479656"/>
        <c:crosses val="autoZero"/>
        <c:crossBetween val="between"/>
      </c:valAx>
      <c:spPr>
        <a:noFill/>
        <a:ln>
          <a:noFill/>
        </a:ln>
        <a:effectLst/>
      </c:spPr>
    </c:plotArea>
    <c:legend>
      <c:legendPos val="b"/>
      <c:layout>
        <c:manualLayout>
          <c:xMode val="edge"/>
          <c:yMode val="edge"/>
          <c:x val="0.30530329078022278"/>
          <c:y val="8.0653044915523206E-2"/>
          <c:w val="0.58531029577930971"/>
          <c:h val="4.847961838722857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Narrow" panose="020B0606020202030204" pitchFamily="34" charset="0"/>
              <a:ea typeface="+mn-ea"/>
              <a:cs typeface="+mn-cs"/>
            </a:defRPr>
          </a:pPr>
          <a:endParaRPr lang="it-IT"/>
        </a:p>
      </c:txPr>
    </c:legend>
    <c:plotVisOnly val="1"/>
    <c:dispBlanksAs val="gap"/>
    <c:showDLblsOverMax val="0"/>
  </c:chart>
  <c:spPr>
    <a:noFill/>
    <a:ln>
      <a:solidFill>
        <a:schemeClr val="tx2">
          <a:lumMod val="60000"/>
          <a:lumOff val="40000"/>
        </a:schemeClr>
      </a:solidFill>
    </a:ln>
    <a:effectLst/>
  </c:spPr>
  <c:txPr>
    <a:bodyPr/>
    <a:lstStyle/>
    <a:p>
      <a:pPr>
        <a:defRPr>
          <a:solidFill>
            <a:schemeClr val="tx1"/>
          </a:solidFill>
          <a:latin typeface="Arial Narrow" panose="020B0606020202030204" pitchFamily="34" charset="0"/>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'Cessaz_al netto domestico'!$F$3</c:f>
              <c:strCache>
                <c:ptCount val="1"/>
                <c:pt idx="0">
                  <c:v>var % 2020-2021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('Cessaz_al netto domestico'!$A$4,'Cessaz_al netto domestico'!$A$8,'Cessaz_al netto domestico'!$A$15,'Cessaz_al netto domestico'!$A$25)</c:f>
              <c:strCache>
                <c:ptCount val="4"/>
                <c:pt idx="0">
                  <c:v>FINE DI RAPPORTI A TERMINE</c:v>
                </c:pt>
                <c:pt idx="1">
                  <c:v>PERDITA VOLONTARIA DEL POSTO DI LAVORO</c:v>
                </c:pt>
                <c:pt idx="2">
                  <c:v>PERDITA INVOLONTARIA DEL POSTO DI LAVORO</c:v>
                </c:pt>
                <c:pt idx="3">
                  <c:v>USCITA DAL MDL PER RAGIONI DEMOGRAFICHE</c:v>
                </c:pt>
              </c:strCache>
            </c:strRef>
          </c:cat>
          <c:val>
            <c:numRef>
              <c:f>('Cessaz_al netto domestico'!$F$4,'Cessaz_al netto domestico'!$F$8,'Cessaz_al netto domestico'!$F$15,'Cessaz_al netto domestico'!$F$25)</c:f>
              <c:numCache>
                <c:formatCode>0.0%</c:formatCode>
                <c:ptCount val="4"/>
                <c:pt idx="0">
                  <c:v>0.10441214586199334</c:v>
                </c:pt>
                <c:pt idx="1">
                  <c:v>0.42250137287204831</c:v>
                </c:pt>
                <c:pt idx="2">
                  <c:v>-0.10856238876804429</c:v>
                </c:pt>
                <c:pt idx="3">
                  <c:v>-2.7851458885941646E-2</c:v>
                </c:pt>
              </c:numCache>
            </c:numRef>
          </c:val>
          <c:extLst>
            <c:ext xmlns:c16="http://schemas.microsoft.com/office/drawing/2014/chart" uri="{C3380CC4-5D6E-409C-BE32-E72D297353CC}">
              <c16:uniqueId val="{00000000-E12B-449E-B654-E8C46F0F02D5}"/>
            </c:ext>
          </c:extLst>
        </c:ser>
        <c:ser>
          <c:idx val="1"/>
          <c:order val="1"/>
          <c:tx>
            <c:strRef>
              <c:f>'Cessaz_al netto domestico'!$H$3</c:f>
              <c:strCache>
                <c:ptCount val="1"/>
                <c:pt idx="0">
                  <c:v>var % 2019-2021</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('Cessaz_al netto domestico'!$A$4,'Cessaz_al netto domestico'!$A$8,'Cessaz_al netto domestico'!$A$15,'Cessaz_al netto domestico'!$A$25)</c:f>
              <c:strCache>
                <c:ptCount val="4"/>
                <c:pt idx="0">
                  <c:v>FINE DI RAPPORTI A TERMINE</c:v>
                </c:pt>
                <c:pt idx="1">
                  <c:v>PERDITA VOLONTARIA DEL POSTO DI LAVORO</c:v>
                </c:pt>
                <c:pt idx="2">
                  <c:v>PERDITA INVOLONTARIA DEL POSTO DI LAVORO</c:v>
                </c:pt>
                <c:pt idx="3">
                  <c:v>USCITA DAL MDL PER RAGIONI DEMOGRAFICHE</c:v>
                </c:pt>
              </c:strCache>
            </c:strRef>
          </c:cat>
          <c:val>
            <c:numRef>
              <c:f>('Cessaz_al netto domestico'!$H$4,'Cessaz_al netto domestico'!$H$8,'Cessaz_al netto domestico'!$H$15,'Cessaz_al netto domestico'!$H$25)</c:f>
              <c:numCache>
                <c:formatCode>0.0%</c:formatCode>
                <c:ptCount val="4"/>
                <c:pt idx="0">
                  <c:v>-0.12050679537660358</c:v>
                </c:pt>
                <c:pt idx="1">
                  <c:v>3.5528682790325804E-2</c:v>
                </c:pt>
                <c:pt idx="2">
                  <c:v>-0.38849701573521433</c:v>
                </c:pt>
                <c:pt idx="3">
                  <c:v>0.65090090090090091</c:v>
                </c:pt>
              </c:numCache>
            </c:numRef>
          </c:val>
          <c:extLst>
            <c:ext xmlns:c16="http://schemas.microsoft.com/office/drawing/2014/chart" uri="{C3380CC4-5D6E-409C-BE32-E72D297353CC}">
              <c16:uniqueId val="{00000001-E12B-449E-B654-E8C46F0F02D5}"/>
            </c:ext>
          </c:extLst>
        </c:ser>
        <c:dLbls>
          <c:showLegendKey val="0"/>
          <c:showVal val="0"/>
          <c:showCatName val="0"/>
          <c:showSerName val="0"/>
          <c:showPercent val="0"/>
          <c:showBubbleSize val="0"/>
        </c:dLbls>
        <c:gapWidth val="199"/>
        <c:overlap val="3"/>
        <c:axId val="435014536"/>
        <c:axId val="435014864"/>
      </c:barChart>
      <c:catAx>
        <c:axId val="435014536"/>
        <c:scaling>
          <c:orientation val="minMax"/>
        </c:scaling>
        <c:delete val="0"/>
        <c:axPos val="b"/>
        <c:numFmt formatCode="General" sourceLinked="1"/>
        <c:majorTickMark val="cross"/>
        <c:minorTickMark val="none"/>
        <c:tickLblPos val="low"/>
        <c:spPr>
          <a:noFill/>
          <a:ln w="9525" cap="flat" cmpd="sng" algn="ctr">
            <a:solidFill>
              <a:schemeClr val="tx2">
                <a:lumMod val="60000"/>
                <a:lumOff val="4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Narrow" panose="020B0606020202030204" pitchFamily="34" charset="0"/>
                <a:ea typeface="+mn-ea"/>
                <a:cs typeface="+mn-cs"/>
              </a:defRPr>
            </a:pPr>
            <a:endParaRPr lang="it-IT"/>
          </a:p>
        </c:txPr>
        <c:crossAx val="435014864"/>
        <c:crosses val="autoZero"/>
        <c:auto val="1"/>
        <c:lblAlgn val="ctr"/>
        <c:lblOffset val="100"/>
        <c:noMultiLvlLbl val="0"/>
      </c:catAx>
      <c:valAx>
        <c:axId val="43501486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 sourceLinked="1"/>
        <c:majorTickMark val="cross"/>
        <c:minorTickMark val="none"/>
        <c:tickLblPos val="none"/>
        <c:spPr>
          <a:noFill/>
          <a:ln>
            <a:solidFill>
              <a:schemeClr val="tx2">
                <a:lumMod val="60000"/>
                <a:lumOff val="4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it-IT"/>
          </a:p>
        </c:txPr>
        <c:crossAx val="435014536"/>
        <c:crosses val="autoZero"/>
        <c:crossBetween val="between"/>
      </c:valAx>
      <c:spPr>
        <a:noFill/>
        <a:ln>
          <a:noFill/>
        </a:ln>
        <a:effectLst/>
      </c:spPr>
    </c:plotArea>
    <c:legend>
      <c:legendPos val="b"/>
      <c:layout>
        <c:manualLayout>
          <c:xMode val="edge"/>
          <c:yMode val="edge"/>
          <c:x val="0.13576017264085366"/>
          <c:y val="6.3000096161446445E-2"/>
          <c:w val="0.4956667468374108"/>
          <c:h val="5.143353557444884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it-IT"/>
        </a:p>
      </c:txPr>
    </c:legend>
    <c:plotVisOnly val="1"/>
    <c:dispBlanksAs val="gap"/>
    <c:showDLblsOverMax val="0"/>
  </c:chart>
  <c:spPr>
    <a:noFill/>
    <a:ln>
      <a:solidFill>
        <a:schemeClr val="tx2">
          <a:lumMod val="60000"/>
          <a:lumOff val="40000"/>
        </a:schemeClr>
      </a:solidFill>
    </a:ln>
    <a:effectLst/>
  </c:spPr>
  <c:txPr>
    <a:bodyPr/>
    <a:lstStyle/>
    <a:p>
      <a:pPr>
        <a:defRPr>
          <a:solidFill>
            <a:schemeClr val="tx1"/>
          </a:solidFill>
          <a:latin typeface="Arial Narrow" panose="020B0606020202030204" pitchFamily="34" charset="0"/>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Foglio1!$A$4</c:f>
              <c:strCache>
                <c:ptCount val="1"/>
                <c:pt idx="0">
                  <c:v>Scadenza contratto</c:v>
                </c:pt>
              </c:strCache>
            </c:strRef>
          </c:tx>
          <c:spPr>
            <a:solidFill>
              <a:schemeClr val="accent5">
                <a:alpha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Foglio1!$B$3:$D$3</c:f>
              <c:strCache>
                <c:ptCount val="3"/>
                <c:pt idx="0">
                  <c:v>I semestre 2019</c:v>
                </c:pt>
                <c:pt idx="1">
                  <c:v>I semestre 2020</c:v>
                </c:pt>
                <c:pt idx="2">
                  <c:v>I semestre 2021</c:v>
                </c:pt>
              </c:strCache>
            </c:strRef>
          </c:cat>
          <c:val>
            <c:numRef>
              <c:f>Foglio1!$B$4:$D$4</c:f>
              <c:numCache>
                <c:formatCode>_-* #,##0\ _€_-;\-* #,##0\ _€_-;_-* "-"??\ _€_-;_-@_-</c:formatCode>
                <c:ptCount val="3"/>
                <c:pt idx="0">
                  <c:v>61892</c:v>
                </c:pt>
                <c:pt idx="1">
                  <c:v>48943</c:v>
                </c:pt>
                <c:pt idx="2">
                  <c:v>54459</c:v>
                </c:pt>
              </c:numCache>
            </c:numRef>
          </c:val>
          <c:extLst>
            <c:ext xmlns:c16="http://schemas.microsoft.com/office/drawing/2014/chart" uri="{C3380CC4-5D6E-409C-BE32-E72D297353CC}">
              <c16:uniqueId val="{00000000-5AFD-4D58-BD56-7BC943E357DF}"/>
            </c:ext>
          </c:extLst>
        </c:ser>
        <c:ser>
          <c:idx val="1"/>
          <c:order val="1"/>
          <c:tx>
            <c:strRef>
              <c:f>Foglio1!$A$5</c:f>
              <c:strCache>
                <c:ptCount val="1"/>
                <c:pt idx="0">
                  <c:v>Dimissioni</c:v>
                </c:pt>
              </c:strCache>
            </c:strRef>
          </c:tx>
          <c:spPr>
            <a:solidFill>
              <a:srgbClr val="C00000">
                <a:alpha val="59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Foglio1!$B$3:$D$3</c:f>
              <c:strCache>
                <c:ptCount val="3"/>
                <c:pt idx="0">
                  <c:v>I semestre 2019</c:v>
                </c:pt>
                <c:pt idx="1">
                  <c:v>I semestre 2020</c:v>
                </c:pt>
                <c:pt idx="2">
                  <c:v>I semestre 2021</c:v>
                </c:pt>
              </c:strCache>
            </c:strRef>
          </c:cat>
          <c:val>
            <c:numRef>
              <c:f>Foglio1!$B$5:$D$5</c:f>
              <c:numCache>
                <c:formatCode>_-* #,##0\ _€_-;\-* #,##0\ _€_-;_-* "-"??\ _€_-;_-@_-</c:formatCode>
                <c:ptCount val="3"/>
                <c:pt idx="0">
                  <c:v>17238</c:v>
                </c:pt>
                <c:pt idx="1">
                  <c:v>12480</c:v>
                </c:pt>
                <c:pt idx="2">
                  <c:v>17619</c:v>
                </c:pt>
              </c:numCache>
            </c:numRef>
          </c:val>
          <c:extLst>
            <c:ext xmlns:c16="http://schemas.microsoft.com/office/drawing/2014/chart" uri="{C3380CC4-5D6E-409C-BE32-E72D297353CC}">
              <c16:uniqueId val="{00000001-5AFD-4D58-BD56-7BC943E357DF}"/>
            </c:ext>
          </c:extLst>
        </c:ser>
        <c:ser>
          <c:idx val="2"/>
          <c:order val="2"/>
          <c:tx>
            <c:strRef>
              <c:f>Foglio1!$A$6</c:f>
              <c:strCache>
                <c:ptCount val="1"/>
                <c:pt idx="0">
                  <c:v>Dimissioni durante il periodo di prova</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Foglio1!$B$3:$D$3</c:f>
              <c:strCache>
                <c:ptCount val="3"/>
                <c:pt idx="0">
                  <c:v>I semestre 2019</c:v>
                </c:pt>
                <c:pt idx="1">
                  <c:v>I semestre 2020</c:v>
                </c:pt>
                <c:pt idx="2">
                  <c:v>I semestre 2021</c:v>
                </c:pt>
              </c:strCache>
            </c:strRef>
          </c:cat>
          <c:val>
            <c:numRef>
              <c:f>Foglio1!$B$6:$D$6</c:f>
              <c:numCache>
                <c:formatCode>_-* #,##0\ _€_-;\-* #,##0\ _€_-;_-* "-"??\ _€_-;_-@_-</c:formatCode>
                <c:ptCount val="3"/>
                <c:pt idx="0">
                  <c:v>1955</c:v>
                </c:pt>
                <c:pt idx="1">
                  <c:v>1149</c:v>
                </c:pt>
                <c:pt idx="2">
                  <c:v>1757</c:v>
                </c:pt>
              </c:numCache>
            </c:numRef>
          </c:val>
          <c:extLst>
            <c:ext xmlns:c16="http://schemas.microsoft.com/office/drawing/2014/chart" uri="{C3380CC4-5D6E-409C-BE32-E72D297353CC}">
              <c16:uniqueId val="{00000002-5AFD-4D58-BD56-7BC943E357DF}"/>
            </c:ext>
          </c:extLst>
        </c:ser>
        <c:dLbls>
          <c:showLegendKey val="0"/>
          <c:showVal val="0"/>
          <c:showCatName val="0"/>
          <c:showSerName val="0"/>
          <c:showPercent val="0"/>
          <c:showBubbleSize val="0"/>
        </c:dLbls>
        <c:gapWidth val="115"/>
        <c:overlap val="100"/>
        <c:axId val="521982792"/>
        <c:axId val="521986400"/>
      </c:barChart>
      <c:catAx>
        <c:axId val="521982792"/>
        <c:scaling>
          <c:orientation val="minMax"/>
        </c:scaling>
        <c:delete val="0"/>
        <c:axPos val="b"/>
        <c:numFmt formatCode="General" sourceLinked="1"/>
        <c:majorTickMark val="none"/>
        <c:minorTickMark val="none"/>
        <c:tickLblPos val="nextTo"/>
        <c:spPr>
          <a:noFill/>
          <a:ln w="9525" cap="flat" cmpd="sng" algn="ctr">
            <a:solidFill>
              <a:schemeClr val="accent5">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it-IT"/>
          </a:p>
        </c:txPr>
        <c:crossAx val="521986400"/>
        <c:crosses val="autoZero"/>
        <c:auto val="1"/>
        <c:lblAlgn val="ctr"/>
        <c:lblOffset val="100"/>
        <c:noMultiLvlLbl val="0"/>
      </c:catAx>
      <c:valAx>
        <c:axId val="52198640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_-* #,##0\ _€_-;\-* #,##0\ _€_-;_-* &quot;-&quot;??\ _€_-;_-@_-" sourceLinked="1"/>
        <c:majorTickMark val="cross"/>
        <c:minorTickMark val="none"/>
        <c:tickLblPos val="none"/>
        <c:spPr>
          <a:noFill/>
          <a:ln>
            <a:solidFill>
              <a:schemeClr val="accent5">
                <a:lumMod val="75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Arial Narrow" panose="020B0606020202030204" pitchFamily="34" charset="0"/>
                <a:ea typeface="+mn-ea"/>
                <a:cs typeface="+mn-cs"/>
              </a:defRPr>
            </a:pPr>
            <a:endParaRPr lang="it-IT"/>
          </a:p>
        </c:txPr>
        <c:crossAx val="521982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1" u="none" strike="noStrike" kern="1200" baseline="0">
              <a:solidFill>
                <a:schemeClr val="tx1"/>
              </a:solidFill>
              <a:latin typeface="Arial Narrow" panose="020B0606020202030204" pitchFamily="34" charset="0"/>
              <a:ea typeface="+mn-ea"/>
              <a:cs typeface="+mn-cs"/>
            </a:defRPr>
          </a:pPr>
          <a:endParaRPr lang="it-IT"/>
        </a:p>
      </c:txPr>
    </c:legend>
    <c:plotVisOnly val="1"/>
    <c:dispBlanksAs val="gap"/>
    <c:showDLblsOverMax val="0"/>
  </c:chart>
  <c:spPr>
    <a:noFill/>
    <a:ln>
      <a:solidFill>
        <a:schemeClr val="tx1">
          <a:lumMod val="15000"/>
          <a:lumOff val="85000"/>
        </a:schemeClr>
      </a:solidFill>
    </a:ln>
    <a:effectLst/>
  </c:spPr>
  <c:txPr>
    <a:bodyPr/>
    <a:lstStyle/>
    <a:p>
      <a:pPr>
        <a:defRPr sz="1200">
          <a:solidFill>
            <a:schemeClr val="tx1"/>
          </a:solidFill>
          <a:latin typeface="Arial Narrow" panose="020B0606020202030204" pitchFamily="34" charset="0"/>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Foglio1!$F$3</c:f>
              <c:strCache>
                <c:ptCount val="1"/>
                <c:pt idx="0">
                  <c:v>var % 2020-2021</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Foglio1!$A$4:$A$6</c:f>
              <c:strCache>
                <c:ptCount val="3"/>
                <c:pt idx="0">
                  <c:v>Scadenza contratto</c:v>
                </c:pt>
                <c:pt idx="1">
                  <c:v>Dimissioni</c:v>
                </c:pt>
                <c:pt idx="2">
                  <c:v>Dimissioni durante il periodo di prova</c:v>
                </c:pt>
              </c:strCache>
            </c:strRef>
          </c:cat>
          <c:val>
            <c:numRef>
              <c:f>Foglio1!$F$4:$F$6</c:f>
              <c:numCache>
                <c:formatCode>0.0%</c:formatCode>
                <c:ptCount val="3"/>
                <c:pt idx="0">
                  <c:v>0.1127025315162536</c:v>
                </c:pt>
                <c:pt idx="1">
                  <c:v>0.41177884615384613</c:v>
                </c:pt>
                <c:pt idx="2">
                  <c:v>0.52915578764142734</c:v>
                </c:pt>
              </c:numCache>
            </c:numRef>
          </c:val>
          <c:extLst>
            <c:ext xmlns:c16="http://schemas.microsoft.com/office/drawing/2014/chart" uri="{C3380CC4-5D6E-409C-BE32-E72D297353CC}">
              <c16:uniqueId val="{00000000-4E44-41C1-ABE9-3A481CCFD3F8}"/>
            </c:ext>
          </c:extLst>
        </c:ser>
        <c:ser>
          <c:idx val="1"/>
          <c:order val="1"/>
          <c:tx>
            <c:strRef>
              <c:f>Foglio1!$H$3</c:f>
              <c:strCache>
                <c:ptCount val="1"/>
                <c:pt idx="0">
                  <c:v>var % 2019-2021</c:v>
                </c:pt>
              </c:strCache>
            </c:strRef>
          </c:tx>
          <c:spPr>
            <a:solidFill>
              <a:srgbClr val="C00000">
                <a:alpha val="64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Foglio1!$A$4:$A$6</c:f>
              <c:strCache>
                <c:ptCount val="3"/>
                <c:pt idx="0">
                  <c:v>Scadenza contratto</c:v>
                </c:pt>
                <c:pt idx="1">
                  <c:v>Dimissioni</c:v>
                </c:pt>
                <c:pt idx="2">
                  <c:v>Dimissioni durante il periodo di prova</c:v>
                </c:pt>
              </c:strCache>
            </c:strRef>
          </c:cat>
          <c:val>
            <c:numRef>
              <c:f>Foglio1!$H$4:$H$6</c:f>
              <c:numCache>
                <c:formatCode>0.0%</c:formatCode>
                <c:ptCount val="3"/>
                <c:pt idx="0">
                  <c:v>-0.12009629677502746</c:v>
                </c:pt>
                <c:pt idx="1">
                  <c:v>2.2102332057083188E-2</c:v>
                </c:pt>
                <c:pt idx="2">
                  <c:v>-0.10127877237851662</c:v>
                </c:pt>
              </c:numCache>
            </c:numRef>
          </c:val>
          <c:extLst>
            <c:ext xmlns:c16="http://schemas.microsoft.com/office/drawing/2014/chart" uri="{C3380CC4-5D6E-409C-BE32-E72D297353CC}">
              <c16:uniqueId val="{00000001-4E44-41C1-ABE9-3A481CCFD3F8}"/>
            </c:ext>
          </c:extLst>
        </c:ser>
        <c:dLbls>
          <c:showLegendKey val="0"/>
          <c:showVal val="0"/>
          <c:showCatName val="0"/>
          <c:showSerName val="0"/>
          <c:showPercent val="0"/>
          <c:showBubbleSize val="0"/>
        </c:dLbls>
        <c:gapWidth val="183"/>
        <c:axId val="401699912"/>
        <c:axId val="401700568"/>
      </c:barChart>
      <c:catAx>
        <c:axId val="401699912"/>
        <c:scaling>
          <c:orientation val="minMax"/>
        </c:scaling>
        <c:delete val="0"/>
        <c:axPos val="b"/>
        <c:numFmt formatCode="General" sourceLinked="1"/>
        <c:majorTickMark val="cross"/>
        <c:minorTickMark val="none"/>
        <c:tickLblPos val="low"/>
        <c:spPr>
          <a:noFill/>
          <a:ln w="9525" cap="flat" cmpd="sng" algn="ctr">
            <a:solidFill>
              <a:schemeClr val="accent5">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it-IT"/>
          </a:p>
        </c:txPr>
        <c:crossAx val="401700568"/>
        <c:crosses val="autoZero"/>
        <c:auto val="1"/>
        <c:lblAlgn val="ctr"/>
        <c:lblOffset val="100"/>
        <c:noMultiLvlLbl val="0"/>
      </c:catAx>
      <c:valAx>
        <c:axId val="40170056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 sourceLinked="1"/>
        <c:majorTickMark val="cross"/>
        <c:minorTickMark val="none"/>
        <c:tickLblPos val="none"/>
        <c:spPr>
          <a:noFill/>
          <a:ln>
            <a:solidFill>
              <a:schemeClr val="accent5">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it-IT"/>
          </a:p>
        </c:txPr>
        <c:crossAx val="401699912"/>
        <c:crosses val="autoZero"/>
        <c:crossBetween val="between"/>
      </c:valAx>
      <c:spPr>
        <a:noFill/>
        <a:ln>
          <a:noFill/>
        </a:ln>
        <a:effectLst/>
      </c:spPr>
    </c:plotArea>
    <c:legend>
      <c:legendPos val="b"/>
      <c:layout>
        <c:manualLayout>
          <c:xMode val="edge"/>
          <c:yMode val="edge"/>
          <c:x val="6.4046727492546543E-2"/>
          <c:y val="4.7566652465412473E-2"/>
          <c:w val="0.4768539992244113"/>
          <c:h val="5.53999147924748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it-IT"/>
        </a:p>
      </c:txPr>
    </c:legend>
    <c:plotVisOnly val="1"/>
    <c:dispBlanksAs val="gap"/>
    <c:showDLblsOverMax val="0"/>
  </c:chart>
  <c:spPr>
    <a:noFill/>
    <a:ln>
      <a:solidFill>
        <a:schemeClr val="tx1">
          <a:lumMod val="15000"/>
          <a:lumOff val="85000"/>
        </a:schemeClr>
      </a:solidFill>
    </a:ln>
    <a:effectLst/>
  </c:spPr>
  <c:txPr>
    <a:bodyPr/>
    <a:lstStyle/>
    <a:p>
      <a:pPr>
        <a:defRPr sz="1200">
          <a:solidFill>
            <a:schemeClr val="tx1"/>
          </a:solidFill>
          <a:latin typeface="Arial Narrow" panose="020B0606020202030204" pitchFamily="34" charset="0"/>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Foglio1!$B$3</c:f>
              <c:strCache>
                <c:ptCount val="1"/>
                <c:pt idx="0">
                  <c:v>I semestre 2019</c:v>
                </c:pt>
              </c:strCache>
            </c:strRef>
          </c:tx>
          <c:spPr>
            <a:solidFill>
              <a:schemeClr val="accent5">
                <a:alpha val="75000"/>
              </a:schemeClr>
            </a:solidFill>
            <a:ln>
              <a:noFill/>
            </a:ln>
            <a:effectLst/>
          </c:spPr>
          <c:invertIfNegative val="0"/>
          <c:cat>
            <c:strRef>
              <c:f>Foglio1!$A$8:$A$14</c:f>
              <c:strCache>
                <c:ptCount val="7"/>
                <c:pt idx="0">
                  <c:v>Mancato superamento del periodo di prova</c:v>
                </c:pt>
                <c:pt idx="1">
                  <c:v>Licenziamento  giustificato motivo oggettivo</c:v>
                </c:pt>
                <c:pt idx="2">
                  <c:v>Licenziamento  giusta causa</c:v>
                </c:pt>
                <c:pt idx="3">
                  <c:v>Cessazione attività </c:v>
                </c:pt>
                <c:pt idx="4">
                  <c:v>Licenziamento  giustificato motivo soggettivo</c:v>
                </c:pt>
                <c:pt idx="5">
                  <c:v>Dimissioni  giusta causa</c:v>
                </c:pt>
                <c:pt idx="6">
                  <c:v>Licenziamento collettivo</c:v>
                </c:pt>
              </c:strCache>
            </c:strRef>
          </c:cat>
          <c:val>
            <c:numRef>
              <c:f>Foglio1!$B$8:$B$14</c:f>
              <c:numCache>
                <c:formatCode>_-* #,##0\ _€_-;\-* #,##0\ _€_-;_-* "-"??\ _€_-;_-@_-</c:formatCode>
                <c:ptCount val="7"/>
                <c:pt idx="0">
                  <c:v>2830</c:v>
                </c:pt>
                <c:pt idx="1">
                  <c:v>2520</c:v>
                </c:pt>
                <c:pt idx="2">
                  <c:v>650</c:v>
                </c:pt>
                <c:pt idx="3">
                  <c:v>359</c:v>
                </c:pt>
                <c:pt idx="4">
                  <c:v>361</c:v>
                </c:pt>
                <c:pt idx="5">
                  <c:v>300</c:v>
                </c:pt>
                <c:pt idx="6">
                  <c:v>336</c:v>
                </c:pt>
              </c:numCache>
            </c:numRef>
          </c:val>
          <c:extLst>
            <c:ext xmlns:c16="http://schemas.microsoft.com/office/drawing/2014/chart" uri="{C3380CC4-5D6E-409C-BE32-E72D297353CC}">
              <c16:uniqueId val="{00000000-4804-4777-A70D-F55018EF243F}"/>
            </c:ext>
          </c:extLst>
        </c:ser>
        <c:ser>
          <c:idx val="1"/>
          <c:order val="1"/>
          <c:tx>
            <c:strRef>
              <c:f>Foglio1!$C$3</c:f>
              <c:strCache>
                <c:ptCount val="1"/>
                <c:pt idx="0">
                  <c:v>I semestre 2020</c:v>
                </c:pt>
              </c:strCache>
            </c:strRef>
          </c:tx>
          <c:spPr>
            <a:solidFill>
              <a:schemeClr val="accent5">
                <a:lumMod val="40000"/>
                <a:lumOff val="60000"/>
              </a:schemeClr>
            </a:solidFill>
            <a:ln>
              <a:noFill/>
            </a:ln>
            <a:effectLst/>
          </c:spPr>
          <c:invertIfNegative val="0"/>
          <c:cat>
            <c:strRef>
              <c:f>Foglio1!$A$8:$A$14</c:f>
              <c:strCache>
                <c:ptCount val="7"/>
                <c:pt idx="0">
                  <c:v>Mancato superamento del periodo di prova</c:v>
                </c:pt>
                <c:pt idx="1">
                  <c:v>Licenziamento  giustificato motivo oggettivo</c:v>
                </c:pt>
                <c:pt idx="2">
                  <c:v>Licenziamento  giusta causa</c:v>
                </c:pt>
                <c:pt idx="3">
                  <c:v>Cessazione attività </c:v>
                </c:pt>
                <c:pt idx="4">
                  <c:v>Licenziamento  giustificato motivo soggettivo</c:v>
                </c:pt>
                <c:pt idx="5">
                  <c:v>Dimissioni  giusta causa</c:v>
                </c:pt>
                <c:pt idx="6">
                  <c:v>Licenziamento collettivo</c:v>
                </c:pt>
              </c:strCache>
            </c:strRef>
          </c:cat>
          <c:val>
            <c:numRef>
              <c:f>Foglio1!$C$8:$C$14</c:f>
              <c:numCache>
                <c:formatCode>_-* #,##0\ _€_-;\-* #,##0\ _€_-;_-* "-"??\ _€_-;_-@_-</c:formatCode>
                <c:ptCount val="7"/>
                <c:pt idx="0">
                  <c:v>1966</c:v>
                </c:pt>
                <c:pt idx="1">
                  <c:v>1496</c:v>
                </c:pt>
                <c:pt idx="2">
                  <c:v>583</c:v>
                </c:pt>
                <c:pt idx="3">
                  <c:v>351</c:v>
                </c:pt>
                <c:pt idx="4">
                  <c:v>265</c:v>
                </c:pt>
                <c:pt idx="5">
                  <c:v>206</c:v>
                </c:pt>
                <c:pt idx="6">
                  <c:v>180</c:v>
                </c:pt>
              </c:numCache>
            </c:numRef>
          </c:val>
          <c:extLst>
            <c:ext xmlns:c16="http://schemas.microsoft.com/office/drawing/2014/chart" uri="{C3380CC4-5D6E-409C-BE32-E72D297353CC}">
              <c16:uniqueId val="{00000001-4804-4777-A70D-F55018EF243F}"/>
            </c:ext>
          </c:extLst>
        </c:ser>
        <c:ser>
          <c:idx val="2"/>
          <c:order val="2"/>
          <c:tx>
            <c:strRef>
              <c:f>Foglio1!$D$3</c:f>
              <c:strCache>
                <c:ptCount val="1"/>
                <c:pt idx="0">
                  <c:v>I semestre 2021</c:v>
                </c:pt>
              </c:strCache>
            </c:strRef>
          </c:tx>
          <c:spPr>
            <a:solidFill>
              <a:srgbClr val="C00000">
                <a:alpha val="69000"/>
              </a:srgbClr>
            </a:solidFill>
            <a:ln>
              <a:noFill/>
            </a:ln>
            <a:effectLst/>
          </c:spPr>
          <c:invertIfNegative val="0"/>
          <c:cat>
            <c:strRef>
              <c:f>Foglio1!$A$8:$A$14</c:f>
              <c:strCache>
                <c:ptCount val="7"/>
                <c:pt idx="0">
                  <c:v>Mancato superamento del periodo di prova</c:v>
                </c:pt>
                <c:pt idx="1">
                  <c:v>Licenziamento  giustificato motivo oggettivo</c:v>
                </c:pt>
                <c:pt idx="2">
                  <c:v>Licenziamento  giusta causa</c:v>
                </c:pt>
                <c:pt idx="3">
                  <c:v>Cessazione attività </c:v>
                </c:pt>
                <c:pt idx="4">
                  <c:v>Licenziamento  giustificato motivo soggettivo</c:v>
                </c:pt>
                <c:pt idx="5">
                  <c:v>Dimissioni  giusta causa</c:v>
                </c:pt>
                <c:pt idx="6">
                  <c:v>Licenziamento collettivo</c:v>
                </c:pt>
              </c:strCache>
            </c:strRef>
          </c:cat>
          <c:val>
            <c:numRef>
              <c:f>Foglio1!$D$8:$D$14</c:f>
              <c:numCache>
                <c:formatCode>_-* #,##0\ _€_-;\-* #,##0\ _€_-;_-* "-"??\ _€_-;_-@_-</c:formatCode>
                <c:ptCount val="7"/>
                <c:pt idx="0">
                  <c:v>2265</c:v>
                </c:pt>
                <c:pt idx="1">
                  <c:v>627</c:v>
                </c:pt>
                <c:pt idx="2">
                  <c:v>821</c:v>
                </c:pt>
                <c:pt idx="3">
                  <c:v>311</c:v>
                </c:pt>
                <c:pt idx="4">
                  <c:v>266</c:v>
                </c:pt>
                <c:pt idx="5">
                  <c:v>186</c:v>
                </c:pt>
                <c:pt idx="6">
                  <c:v>28</c:v>
                </c:pt>
              </c:numCache>
            </c:numRef>
          </c:val>
          <c:extLst>
            <c:ext xmlns:c16="http://schemas.microsoft.com/office/drawing/2014/chart" uri="{C3380CC4-5D6E-409C-BE32-E72D297353CC}">
              <c16:uniqueId val="{00000002-4804-4777-A70D-F55018EF243F}"/>
            </c:ext>
          </c:extLst>
        </c:ser>
        <c:dLbls>
          <c:showLegendKey val="0"/>
          <c:showVal val="0"/>
          <c:showCatName val="0"/>
          <c:showSerName val="0"/>
          <c:showPercent val="0"/>
          <c:showBubbleSize val="0"/>
        </c:dLbls>
        <c:gapWidth val="173"/>
        <c:axId val="401704504"/>
        <c:axId val="401704832"/>
      </c:barChart>
      <c:catAx>
        <c:axId val="401704504"/>
        <c:scaling>
          <c:orientation val="minMax"/>
        </c:scaling>
        <c:delete val="0"/>
        <c:axPos val="b"/>
        <c:numFmt formatCode="General" sourceLinked="1"/>
        <c:majorTickMark val="cross"/>
        <c:minorTickMark val="none"/>
        <c:tickLblPos val="nextTo"/>
        <c:spPr>
          <a:noFill/>
          <a:ln w="9525" cap="flat" cmpd="sng" algn="ctr">
            <a:solidFill>
              <a:schemeClr val="accent5">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it-IT"/>
          </a:p>
        </c:txPr>
        <c:crossAx val="401704832"/>
        <c:crosses val="autoZero"/>
        <c:auto val="1"/>
        <c:lblAlgn val="ctr"/>
        <c:lblOffset val="100"/>
        <c:noMultiLvlLbl val="0"/>
      </c:catAx>
      <c:valAx>
        <c:axId val="401704832"/>
        <c:scaling>
          <c:orientation val="minMax"/>
          <c:max val="3000"/>
        </c:scaling>
        <c:delete val="0"/>
        <c:axPos val="l"/>
        <c:majorGridlines>
          <c:spPr>
            <a:ln w="9525" cap="flat" cmpd="sng" algn="ctr">
              <a:solidFill>
                <a:schemeClr val="bg1">
                  <a:lumMod val="85000"/>
                </a:schemeClr>
              </a:solidFill>
              <a:prstDash val="dash"/>
              <a:round/>
            </a:ln>
            <a:effectLst/>
          </c:spPr>
        </c:majorGridlines>
        <c:numFmt formatCode="_-* #,##0\ _€_-;\-* #,##0\ _€_-;_-* &quot;-&quot;??\ _€_-;_-@_-" sourceLinked="1"/>
        <c:majorTickMark val="cross"/>
        <c:minorTickMark val="none"/>
        <c:tickLblPos val="nextTo"/>
        <c:spPr>
          <a:noFill/>
          <a:ln>
            <a:solidFill>
              <a:schemeClr val="accent5">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it-IT"/>
          </a:p>
        </c:txPr>
        <c:crossAx val="401704504"/>
        <c:crosses val="autoZero"/>
        <c:crossBetween val="between"/>
      </c:valAx>
      <c:spPr>
        <a:noFill/>
        <a:ln>
          <a:noFill/>
        </a:ln>
        <a:effectLst/>
      </c:spPr>
    </c:plotArea>
    <c:legend>
      <c:legendPos val="b"/>
      <c:layout>
        <c:manualLayout>
          <c:xMode val="edge"/>
          <c:yMode val="edge"/>
          <c:x val="0.34171640006341514"/>
          <c:y val="8.5172961253089638E-2"/>
          <c:w val="0.53948686551782288"/>
          <c:h val="4.52733821478150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it-IT"/>
        </a:p>
      </c:txPr>
    </c:legend>
    <c:plotVisOnly val="1"/>
    <c:dispBlanksAs val="gap"/>
    <c:showDLblsOverMax val="0"/>
  </c:chart>
  <c:spPr>
    <a:noFill/>
    <a:ln>
      <a:solidFill>
        <a:schemeClr val="bg1">
          <a:lumMod val="85000"/>
        </a:schemeClr>
      </a:solidFill>
    </a:ln>
    <a:effectLst/>
  </c:spPr>
  <c:txPr>
    <a:bodyPr/>
    <a:lstStyle/>
    <a:p>
      <a:pPr>
        <a:defRPr sz="1200">
          <a:solidFill>
            <a:schemeClr val="tx1"/>
          </a:solidFill>
          <a:latin typeface="Arial Narrow" panose="020B0606020202030204" pitchFamily="34" charset="0"/>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765783676320456E-2"/>
          <c:y val="0.10056672674831139"/>
          <c:w val="0.98123421632367958"/>
          <c:h val="0.75645956134191294"/>
        </c:manualLayout>
      </c:layout>
      <c:barChart>
        <c:barDir val="col"/>
        <c:grouping val="clustered"/>
        <c:varyColors val="0"/>
        <c:ser>
          <c:idx val="0"/>
          <c:order val="0"/>
          <c:tx>
            <c:strRef>
              <c:f>Foglio1!$C$24</c:f>
              <c:strCache>
                <c:ptCount val="1"/>
                <c:pt idx="0">
                  <c:v>var % 2020-2021</c:v>
                </c:pt>
              </c:strCache>
            </c:strRef>
          </c:tx>
          <c:spPr>
            <a:solidFill>
              <a:srgbClr val="4472C4">
                <a:alpha val="82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Foglio1!$A$29:$A$35</c:f>
              <c:strCache>
                <c:ptCount val="7"/>
                <c:pt idx="0">
                  <c:v>Mancato superamento del periodo di prova</c:v>
                </c:pt>
                <c:pt idx="1">
                  <c:v>Licenziamento per giustificato motivo oggettivo</c:v>
                </c:pt>
                <c:pt idx="2">
                  <c:v>Licenziamento per giusta causa</c:v>
                </c:pt>
                <c:pt idx="3">
                  <c:v>Cessazione attività </c:v>
                </c:pt>
                <c:pt idx="4">
                  <c:v>Licenziamento per giustificato motivo soggettivo</c:v>
                </c:pt>
                <c:pt idx="5">
                  <c:v>Dimissioni per giusta causa</c:v>
                </c:pt>
                <c:pt idx="6">
                  <c:v>Licenziamento collettivo</c:v>
                </c:pt>
              </c:strCache>
            </c:strRef>
          </c:cat>
          <c:val>
            <c:numRef>
              <c:f>Foglio1!$C$29:$C$35</c:f>
              <c:numCache>
                <c:formatCode>0.0%</c:formatCode>
                <c:ptCount val="7"/>
                <c:pt idx="0">
                  <c:v>0.1520854526958291</c:v>
                </c:pt>
                <c:pt idx="1">
                  <c:v>-0.58088235294117652</c:v>
                </c:pt>
                <c:pt idx="2">
                  <c:v>0.40823327615780447</c:v>
                </c:pt>
                <c:pt idx="3">
                  <c:v>-0.11396011396011396</c:v>
                </c:pt>
                <c:pt idx="4">
                  <c:v>3.7735849056603774E-3</c:v>
                </c:pt>
                <c:pt idx="5">
                  <c:v>-9.7087378640776698E-2</c:v>
                </c:pt>
                <c:pt idx="6">
                  <c:v>-0.84444444444444444</c:v>
                </c:pt>
              </c:numCache>
            </c:numRef>
          </c:val>
          <c:extLst>
            <c:ext xmlns:c16="http://schemas.microsoft.com/office/drawing/2014/chart" uri="{C3380CC4-5D6E-409C-BE32-E72D297353CC}">
              <c16:uniqueId val="{00000000-2717-4104-8F3E-948032E7B8B9}"/>
            </c:ext>
          </c:extLst>
        </c:ser>
        <c:ser>
          <c:idx val="1"/>
          <c:order val="1"/>
          <c:tx>
            <c:strRef>
              <c:f>Foglio1!$D$24</c:f>
              <c:strCache>
                <c:ptCount val="1"/>
                <c:pt idx="0">
                  <c:v>var % 2019-2021</c:v>
                </c:pt>
              </c:strCache>
            </c:strRef>
          </c:tx>
          <c:spPr>
            <a:solidFill>
              <a:srgbClr val="C00000">
                <a:alpha val="84000"/>
              </a:srgbClr>
            </a:solidFill>
            <a:ln>
              <a:noFill/>
            </a:ln>
            <a:effectLst/>
          </c:spPr>
          <c:invertIfNegative val="0"/>
          <c:dLbls>
            <c:dLbl>
              <c:idx val="3"/>
              <c:layout>
                <c:manualLayout>
                  <c:x val="9.8582903111247358E-3"/>
                  <c:y val="-2.3392751194248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17-4104-8F3E-948032E7B8B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Foglio1!$A$29:$A$35</c:f>
              <c:strCache>
                <c:ptCount val="7"/>
                <c:pt idx="0">
                  <c:v>Mancato superamento del periodo di prova</c:v>
                </c:pt>
                <c:pt idx="1">
                  <c:v>Licenziamento per giustificato motivo oggettivo</c:v>
                </c:pt>
                <c:pt idx="2">
                  <c:v>Licenziamento per giusta causa</c:v>
                </c:pt>
                <c:pt idx="3">
                  <c:v>Cessazione attività </c:v>
                </c:pt>
                <c:pt idx="4">
                  <c:v>Licenziamento per giustificato motivo soggettivo</c:v>
                </c:pt>
                <c:pt idx="5">
                  <c:v>Dimissioni per giusta causa</c:v>
                </c:pt>
                <c:pt idx="6">
                  <c:v>Licenziamento collettivo</c:v>
                </c:pt>
              </c:strCache>
            </c:strRef>
          </c:cat>
          <c:val>
            <c:numRef>
              <c:f>Foglio1!$D$29:$D$35</c:f>
              <c:numCache>
                <c:formatCode>0.0%</c:formatCode>
                <c:ptCount val="7"/>
                <c:pt idx="0">
                  <c:v>-0.19964664310954064</c:v>
                </c:pt>
                <c:pt idx="1">
                  <c:v>-0.75119047619047619</c:v>
                </c:pt>
                <c:pt idx="2">
                  <c:v>0.2630769230769231</c:v>
                </c:pt>
                <c:pt idx="3">
                  <c:v>-0.13370473537604458</c:v>
                </c:pt>
                <c:pt idx="4">
                  <c:v>-0.26315789473684209</c:v>
                </c:pt>
                <c:pt idx="5">
                  <c:v>-0.38</c:v>
                </c:pt>
                <c:pt idx="6">
                  <c:v>-0.91666666666666663</c:v>
                </c:pt>
              </c:numCache>
            </c:numRef>
          </c:val>
          <c:extLst>
            <c:ext xmlns:c16="http://schemas.microsoft.com/office/drawing/2014/chart" uri="{C3380CC4-5D6E-409C-BE32-E72D297353CC}">
              <c16:uniqueId val="{00000001-2717-4104-8F3E-948032E7B8B9}"/>
            </c:ext>
          </c:extLst>
        </c:ser>
        <c:dLbls>
          <c:showLegendKey val="0"/>
          <c:showVal val="0"/>
          <c:showCatName val="0"/>
          <c:showSerName val="0"/>
          <c:showPercent val="0"/>
          <c:showBubbleSize val="0"/>
        </c:dLbls>
        <c:gapWidth val="181"/>
        <c:axId val="420966488"/>
        <c:axId val="420968784"/>
      </c:barChart>
      <c:catAx>
        <c:axId val="420966488"/>
        <c:scaling>
          <c:orientation val="minMax"/>
        </c:scaling>
        <c:delete val="0"/>
        <c:axPos val="b"/>
        <c:numFmt formatCode="General" sourceLinked="1"/>
        <c:majorTickMark val="cross"/>
        <c:minorTickMark val="none"/>
        <c:tickLblPos val="low"/>
        <c:spPr>
          <a:noFill/>
          <a:ln w="9525" cap="flat" cmpd="sng" algn="ctr">
            <a:solidFill>
              <a:srgbClr val="4472C4">
                <a:lumMod val="75000"/>
              </a:srgb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Arial Narrow" panose="020B0606020202030204" pitchFamily="34" charset="0"/>
                <a:ea typeface="+mn-ea"/>
                <a:cs typeface="+mn-cs"/>
              </a:defRPr>
            </a:pPr>
            <a:endParaRPr lang="it-IT"/>
          </a:p>
        </c:txPr>
        <c:crossAx val="420968784"/>
        <c:crosses val="autoZero"/>
        <c:auto val="1"/>
        <c:lblAlgn val="ctr"/>
        <c:lblOffset val="100"/>
        <c:noMultiLvlLbl val="0"/>
      </c:catAx>
      <c:valAx>
        <c:axId val="42096878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 sourceLinked="1"/>
        <c:majorTickMark val="cross"/>
        <c:minorTickMark val="none"/>
        <c:tickLblPos val="none"/>
        <c:spPr>
          <a:noFill/>
          <a:ln>
            <a:solidFill>
              <a:srgbClr val="4472C4">
                <a:lumMod val="75000"/>
              </a:srgb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it-IT"/>
          </a:p>
        </c:txPr>
        <c:crossAx val="420966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it-IT"/>
        </a:p>
      </c:txPr>
    </c:legend>
    <c:plotVisOnly val="1"/>
    <c:dispBlanksAs val="gap"/>
    <c:showDLblsOverMax val="0"/>
  </c:chart>
  <c:spPr>
    <a:noFill/>
    <a:ln>
      <a:solidFill>
        <a:sysClr val="window" lastClr="FFFFFF">
          <a:lumMod val="75000"/>
        </a:sysClr>
      </a:solidFill>
    </a:ln>
    <a:effectLst/>
  </c:spPr>
  <c:txPr>
    <a:bodyPr/>
    <a:lstStyle/>
    <a:p>
      <a:pPr>
        <a:defRPr sz="1200">
          <a:solidFill>
            <a:schemeClr val="tx1"/>
          </a:solidFill>
          <a:latin typeface="Arial Narrow" panose="020B0606020202030204" pitchFamily="34" charset="0"/>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'[REGIONE FVG 07 2021.xlsx]cubi'!$D$26</c:f>
              <c:strCache>
                <c:ptCount val="1"/>
                <c:pt idx="0">
                  <c:v>2019</c:v>
                </c:pt>
              </c:strCache>
            </c:strRef>
          </c:tx>
          <c:spPr>
            <a:ln w="15875" cap="rnd">
              <a:solidFill>
                <a:schemeClr val="accent5">
                  <a:lumMod val="75000"/>
                </a:schemeClr>
              </a:solidFill>
              <a:prstDash val="dash"/>
              <a:round/>
            </a:ln>
            <a:effectLst/>
          </c:spPr>
          <c:marker>
            <c:symbol val="circle"/>
            <c:size val="7"/>
            <c:spPr>
              <a:solidFill>
                <a:schemeClr val="accent1">
                  <a:lumMod val="40000"/>
                  <a:lumOff val="60000"/>
                </a:schemeClr>
              </a:solidFill>
              <a:ln w="9525">
                <a:solidFill>
                  <a:schemeClr val="accent5">
                    <a:lumMod val="75000"/>
                  </a:schemeClr>
                </a:solidFill>
              </a:ln>
              <a:effectLst/>
            </c:spPr>
          </c:marker>
          <c:cat>
            <c:strRef>
              <c:f>'[REGIONE FVG 07 2021.xlsx]cubi'!$E$25:$K$25</c:f>
              <c:strCache>
                <c:ptCount val="7"/>
                <c:pt idx="0">
                  <c:v>gennaio</c:v>
                </c:pt>
                <c:pt idx="1">
                  <c:v>febbraio</c:v>
                </c:pt>
                <c:pt idx="2">
                  <c:v>marzo</c:v>
                </c:pt>
                <c:pt idx="3">
                  <c:v>aprile</c:v>
                </c:pt>
                <c:pt idx="4">
                  <c:v>maggio</c:v>
                </c:pt>
                <c:pt idx="5">
                  <c:v>giugno</c:v>
                </c:pt>
                <c:pt idx="6">
                  <c:v>luglio</c:v>
                </c:pt>
              </c:strCache>
            </c:strRef>
          </c:cat>
          <c:val>
            <c:numRef>
              <c:f>'[REGIONE FVG 07 2021.xlsx]cubi'!$E$26:$K$26</c:f>
              <c:numCache>
                <c:formatCode>#,##0</c:formatCode>
                <c:ptCount val="7"/>
                <c:pt idx="0">
                  <c:v>13988</c:v>
                </c:pt>
                <c:pt idx="1">
                  <c:v>12967</c:v>
                </c:pt>
                <c:pt idx="2">
                  <c:v>16877</c:v>
                </c:pt>
                <c:pt idx="3">
                  <c:v>15140</c:v>
                </c:pt>
                <c:pt idx="4">
                  <c:v>15899</c:v>
                </c:pt>
                <c:pt idx="5">
                  <c:v>25193</c:v>
                </c:pt>
                <c:pt idx="6">
                  <c:v>16885</c:v>
                </c:pt>
              </c:numCache>
            </c:numRef>
          </c:val>
          <c:smooth val="1"/>
          <c:extLst>
            <c:ext xmlns:c16="http://schemas.microsoft.com/office/drawing/2014/chart" uri="{C3380CC4-5D6E-409C-BE32-E72D297353CC}">
              <c16:uniqueId val="{00000000-CEAA-4CDC-AC88-BFD812C68B79}"/>
            </c:ext>
          </c:extLst>
        </c:ser>
        <c:ser>
          <c:idx val="1"/>
          <c:order val="1"/>
          <c:tx>
            <c:strRef>
              <c:f>'[REGIONE FVG 07 2021.xlsx]cubi'!$D$27</c:f>
              <c:strCache>
                <c:ptCount val="1"/>
                <c:pt idx="0">
                  <c:v>2020</c:v>
                </c:pt>
              </c:strCache>
            </c:strRef>
          </c:tx>
          <c:spPr>
            <a:ln w="15875" cap="rnd">
              <a:solidFill>
                <a:srgbClr val="C00000"/>
              </a:solidFill>
              <a:prstDash val="dash"/>
              <a:round/>
            </a:ln>
            <a:effectLst/>
          </c:spPr>
          <c:marker>
            <c:symbol val="circle"/>
            <c:size val="5"/>
            <c:spPr>
              <a:solidFill>
                <a:schemeClr val="accent2"/>
              </a:solidFill>
              <a:ln w="9525">
                <a:solidFill>
                  <a:schemeClr val="accent2"/>
                </a:solidFill>
              </a:ln>
              <a:effectLst/>
            </c:spPr>
          </c:marker>
          <c:cat>
            <c:strRef>
              <c:f>'[REGIONE FVG 07 2021.xlsx]cubi'!$E$25:$K$25</c:f>
              <c:strCache>
                <c:ptCount val="7"/>
                <c:pt idx="0">
                  <c:v>gennaio</c:v>
                </c:pt>
                <c:pt idx="1">
                  <c:v>febbraio</c:v>
                </c:pt>
                <c:pt idx="2">
                  <c:v>marzo</c:v>
                </c:pt>
                <c:pt idx="3">
                  <c:v>aprile</c:v>
                </c:pt>
                <c:pt idx="4">
                  <c:v>maggio</c:v>
                </c:pt>
                <c:pt idx="5">
                  <c:v>giugno</c:v>
                </c:pt>
                <c:pt idx="6">
                  <c:v>luglio</c:v>
                </c:pt>
              </c:strCache>
            </c:strRef>
          </c:cat>
          <c:val>
            <c:numRef>
              <c:f>'[REGIONE FVG 07 2021.xlsx]cubi'!$E$27:$K$27</c:f>
              <c:numCache>
                <c:formatCode>#,##0</c:formatCode>
                <c:ptCount val="7"/>
                <c:pt idx="0">
                  <c:v>14514</c:v>
                </c:pt>
                <c:pt idx="1">
                  <c:v>13654</c:v>
                </c:pt>
                <c:pt idx="2">
                  <c:v>14505</c:v>
                </c:pt>
                <c:pt idx="3">
                  <c:v>8474</c:v>
                </c:pt>
                <c:pt idx="4">
                  <c:v>8883</c:v>
                </c:pt>
                <c:pt idx="5">
                  <c:v>19522</c:v>
                </c:pt>
                <c:pt idx="6">
                  <c:v>13214</c:v>
                </c:pt>
              </c:numCache>
            </c:numRef>
          </c:val>
          <c:smooth val="1"/>
          <c:extLst>
            <c:ext xmlns:c16="http://schemas.microsoft.com/office/drawing/2014/chart" uri="{C3380CC4-5D6E-409C-BE32-E72D297353CC}">
              <c16:uniqueId val="{00000001-CEAA-4CDC-AC88-BFD812C68B79}"/>
            </c:ext>
          </c:extLst>
        </c:ser>
        <c:ser>
          <c:idx val="2"/>
          <c:order val="2"/>
          <c:tx>
            <c:strRef>
              <c:f>'[REGIONE FVG 07 2021.xlsx]cubi'!$D$28</c:f>
              <c:strCache>
                <c:ptCount val="1"/>
                <c:pt idx="0">
                  <c:v>2021</c:v>
                </c:pt>
              </c:strCache>
            </c:strRef>
          </c:tx>
          <c:spPr>
            <a:ln w="25400" cap="rnd">
              <a:solidFill>
                <a:schemeClr val="accent6">
                  <a:lumMod val="75000"/>
                </a:schemeClr>
              </a:solidFill>
              <a:round/>
            </a:ln>
            <a:effectLst/>
          </c:spPr>
          <c:marker>
            <c:symbol val="diamond"/>
            <c:size val="9"/>
            <c:spPr>
              <a:solidFill>
                <a:schemeClr val="accent6">
                  <a:lumMod val="40000"/>
                  <a:lumOff val="60000"/>
                </a:schemeClr>
              </a:solidFill>
              <a:ln w="9525">
                <a:solidFill>
                  <a:schemeClr val="accent6">
                    <a:lumMod val="75000"/>
                  </a:schemeClr>
                </a:solidFill>
              </a:ln>
              <a:effectLst/>
            </c:spPr>
          </c:marker>
          <c:cat>
            <c:strRef>
              <c:f>'[REGIONE FVG 07 2021.xlsx]cubi'!$E$25:$K$25</c:f>
              <c:strCache>
                <c:ptCount val="7"/>
                <c:pt idx="0">
                  <c:v>gennaio</c:v>
                </c:pt>
                <c:pt idx="1">
                  <c:v>febbraio</c:v>
                </c:pt>
                <c:pt idx="2">
                  <c:v>marzo</c:v>
                </c:pt>
                <c:pt idx="3">
                  <c:v>aprile</c:v>
                </c:pt>
                <c:pt idx="4">
                  <c:v>maggio</c:v>
                </c:pt>
                <c:pt idx="5">
                  <c:v>giugno</c:v>
                </c:pt>
                <c:pt idx="6">
                  <c:v>luglio</c:v>
                </c:pt>
              </c:strCache>
            </c:strRef>
          </c:cat>
          <c:val>
            <c:numRef>
              <c:f>'[REGIONE FVG 07 2021.xlsx]cubi'!$E$28:$K$28</c:f>
              <c:numCache>
                <c:formatCode>#,##0</c:formatCode>
                <c:ptCount val="7"/>
                <c:pt idx="0">
                  <c:v>11625</c:v>
                </c:pt>
                <c:pt idx="1">
                  <c:v>10567</c:v>
                </c:pt>
                <c:pt idx="2">
                  <c:v>13021</c:v>
                </c:pt>
                <c:pt idx="3">
                  <c:v>12687</c:v>
                </c:pt>
                <c:pt idx="4">
                  <c:v>14741</c:v>
                </c:pt>
                <c:pt idx="5">
                  <c:v>28161</c:v>
                </c:pt>
                <c:pt idx="6">
                  <c:v>17865</c:v>
                </c:pt>
              </c:numCache>
            </c:numRef>
          </c:val>
          <c:smooth val="1"/>
          <c:extLst>
            <c:ext xmlns:c16="http://schemas.microsoft.com/office/drawing/2014/chart" uri="{C3380CC4-5D6E-409C-BE32-E72D297353CC}">
              <c16:uniqueId val="{00000002-CEAA-4CDC-AC88-BFD812C68B79}"/>
            </c:ext>
          </c:extLst>
        </c:ser>
        <c:dLbls>
          <c:showLegendKey val="0"/>
          <c:showVal val="0"/>
          <c:showCatName val="0"/>
          <c:showSerName val="0"/>
          <c:showPercent val="0"/>
          <c:showBubbleSize val="0"/>
        </c:dLbls>
        <c:marker val="1"/>
        <c:smooth val="0"/>
        <c:axId val="403410608"/>
        <c:axId val="403411592"/>
      </c:lineChart>
      <c:catAx>
        <c:axId val="403410608"/>
        <c:scaling>
          <c:orientation val="minMax"/>
        </c:scaling>
        <c:delete val="0"/>
        <c:axPos val="b"/>
        <c:numFmt formatCode="General" sourceLinked="1"/>
        <c:majorTickMark val="cross"/>
        <c:minorTickMark val="none"/>
        <c:tickLblPos val="nextTo"/>
        <c:spPr>
          <a:noFill/>
          <a:ln w="9525" cap="flat" cmpd="sng" algn="ctr">
            <a:solidFill>
              <a:schemeClr val="accent6">
                <a:lumMod val="75000"/>
              </a:schemeClr>
            </a:solidFill>
            <a:round/>
          </a:ln>
          <a:effectLst/>
        </c:spPr>
        <c:txPr>
          <a:bodyPr rot="-60000000" spcFirstLastPara="1" vertOverflow="ellipsis" vert="horz" wrap="square" anchor="ctr" anchorCtr="1"/>
          <a:lstStyle/>
          <a:p>
            <a:pPr>
              <a:defRPr sz="1050" b="0" i="1"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403411592"/>
        <c:crosses val="autoZero"/>
        <c:auto val="1"/>
        <c:lblAlgn val="ctr"/>
        <c:lblOffset val="100"/>
        <c:noMultiLvlLbl val="0"/>
      </c:catAx>
      <c:valAx>
        <c:axId val="40341159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cross"/>
        <c:minorTickMark val="none"/>
        <c:tickLblPos val="nextTo"/>
        <c:spPr>
          <a:noFill/>
          <a:ln>
            <a:solidFill>
              <a:schemeClr val="accent6">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40341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chemeClr val="bg1">
          <a:lumMod val="75000"/>
        </a:schemeClr>
      </a:solidFill>
    </a:ln>
    <a:effectLst/>
  </c:spPr>
  <c:txPr>
    <a:bodyPr/>
    <a:lstStyle/>
    <a:p>
      <a:pPr>
        <a:defRPr sz="1050">
          <a:latin typeface="Arial" panose="020B0604020202020204" pitchFamily="34" charset="0"/>
          <a:cs typeface="Arial" panose="020B0604020202020204" pitchFamily="34" charset="0"/>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'[REGIONE FVG 07 2021.xlsx]cubi'!$D$33</c:f>
              <c:strCache>
                <c:ptCount val="1"/>
                <c:pt idx="0">
                  <c:v>2019</c:v>
                </c:pt>
              </c:strCache>
            </c:strRef>
          </c:tx>
          <c:spPr>
            <a:solidFill>
              <a:schemeClr val="accent5">
                <a:alpha val="78000"/>
              </a:schemeClr>
            </a:solidFill>
            <a:ln>
              <a:noFill/>
            </a:ln>
            <a:effectLst/>
          </c:spPr>
          <c:invertIfNegative val="0"/>
          <c:cat>
            <c:strRef>
              <c:f>'[REGIONE FVG 07 2021.xlsx]cubi'!$E$32:$K$32</c:f>
              <c:strCache>
                <c:ptCount val="7"/>
                <c:pt idx="0">
                  <c:v>gennaio</c:v>
                </c:pt>
                <c:pt idx="1">
                  <c:v>febbraio</c:v>
                </c:pt>
                <c:pt idx="2">
                  <c:v>marzo</c:v>
                </c:pt>
                <c:pt idx="3">
                  <c:v>aprile</c:v>
                </c:pt>
                <c:pt idx="4">
                  <c:v>maggio</c:v>
                </c:pt>
                <c:pt idx="5">
                  <c:v>giugno</c:v>
                </c:pt>
                <c:pt idx="6">
                  <c:v>luglio</c:v>
                </c:pt>
              </c:strCache>
            </c:strRef>
          </c:cat>
          <c:val>
            <c:numRef>
              <c:f>'[REGIONE FVG 07 2021.xlsx]cubi'!$E$33:$K$33</c:f>
              <c:numCache>
                <c:formatCode>#,##0</c:formatCode>
                <c:ptCount val="7"/>
                <c:pt idx="0">
                  <c:v>11798</c:v>
                </c:pt>
                <c:pt idx="1">
                  <c:v>2564</c:v>
                </c:pt>
                <c:pt idx="2">
                  <c:v>902</c:v>
                </c:pt>
                <c:pt idx="3">
                  <c:v>5000</c:v>
                </c:pt>
                <c:pt idx="4">
                  <c:v>3968</c:v>
                </c:pt>
                <c:pt idx="5">
                  <c:v>-3235</c:v>
                </c:pt>
                <c:pt idx="6">
                  <c:v>1931</c:v>
                </c:pt>
              </c:numCache>
            </c:numRef>
          </c:val>
          <c:extLst>
            <c:ext xmlns:c16="http://schemas.microsoft.com/office/drawing/2014/chart" uri="{C3380CC4-5D6E-409C-BE32-E72D297353CC}">
              <c16:uniqueId val="{00000000-DC04-4E4D-BE38-31CEE9B92CD5}"/>
            </c:ext>
          </c:extLst>
        </c:ser>
        <c:ser>
          <c:idx val="1"/>
          <c:order val="1"/>
          <c:tx>
            <c:strRef>
              <c:f>'[REGIONE FVG 07 2021.xlsx]cubi'!$D$34</c:f>
              <c:strCache>
                <c:ptCount val="1"/>
                <c:pt idx="0">
                  <c:v>2020</c:v>
                </c:pt>
              </c:strCache>
            </c:strRef>
          </c:tx>
          <c:spPr>
            <a:solidFill>
              <a:srgbClr val="C00000">
                <a:alpha val="72000"/>
              </a:srgbClr>
            </a:solidFill>
            <a:ln>
              <a:noFill/>
            </a:ln>
            <a:effectLst/>
          </c:spPr>
          <c:invertIfNegative val="0"/>
          <c:cat>
            <c:strRef>
              <c:f>'[REGIONE FVG 07 2021.xlsx]cubi'!$E$32:$K$32</c:f>
              <c:strCache>
                <c:ptCount val="7"/>
                <c:pt idx="0">
                  <c:v>gennaio</c:v>
                </c:pt>
                <c:pt idx="1">
                  <c:v>febbraio</c:v>
                </c:pt>
                <c:pt idx="2">
                  <c:v>marzo</c:v>
                </c:pt>
                <c:pt idx="3">
                  <c:v>aprile</c:v>
                </c:pt>
                <c:pt idx="4">
                  <c:v>maggio</c:v>
                </c:pt>
                <c:pt idx="5">
                  <c:v>giugno</c:v>
                </c:pt>
                <c:pt idx="6">
                  <c:v>luglio</c:v>
                </c:pt>
              </c:strCache>
            </c:strRef>
          </c:cat>
          <c:val>
            <c:numRef>
              <c:f>'[REGIONE FVG 07 2021.xlsx]cubi'!$E$34:$K$34</c:f>
              <c:numCache>
                <c:formatCode>#,##0</c:formatCode>
                <c:ptCount val="7"/>
                <c:pt idx="0">
                  <c:v>10612</c:v>
                </c:pt>
                <c:pt idx="1">
                  <c:v>1756</c:v>
                </c:pt>
                <c:pt idx="2">
                  <c:v>-3954</c:v>
                </c:pt>
                <c:pt idx="3">
                  <c:v>-2874</c:v>
                </c:pt>
                <c:pt idx="4">
                  <c:v>1681</c:v>
                </c:pt>
                <c:pt idx="5">
                  <c:v>-3124</c:v>
                </c:pt>
                <c:pt idx="6">
                  <c:v>5511</c:v>
                </c:pt>
              </c:numCache>
            </c:numRef>
          </c:val>
          <c:extLst>
            <c:ext xmlns:c16="http://schemas.microsoft.com/office/drawing/2014/chart" uri="{C3380CC4-5D6E-409C-BE32-E72D297353CC}">
              <c16:uniqueId val="{00000001-DC04-4E4D-BE38-31CEE9B92CD5}"/>
            </c:ext>
          </c:extLst>
        </c:ser>
        <c:ser>
          <c:idx val="2"/>
          <c:order val="2"/>
          <c:tx>
            <c:strRef>
              <c:f>'[REGIONE FVG 07 2021.xlsx]cubi'!$D$35</c:f>
              <c:strCache>
                <c:ptCount val="1"/>
                <c:pt idx="0">
                  <c:v>2021</c:v>
                </c:pt>
              </c:strCache>
            </c:strRef>
          </c:tx>
          <c:spPr>
            <a:solidFill>
              <a:schemeClr val="accent6">
                <a:alpha val="84000"/>
              </a:schemeClr>
            </a:solidFill>
            <a:ln>
              <a:noFill/>
            </a:ln>
            <a:effectLst/>
          </c:spPr>
          <c:invertIfNegative val="0"/>
          <c:cat>
            <c:strRef>
              <c:f>'[REGIONE FVG 07 2021.xlsx]cubi'!$E$32:$K$32</c:f>
              <c:strCache>
                <c:ptCount val="7"/>
                <c:pt idx="0">
                  <c:v>gennaio</c:v>
                </c:pt>
                <c:pt idx="1">
                  <c:v>febbraio</c:v>
                </c:pt>
                <c:pt idx="2">
                  <c:v>marzo</c:v>
                </c:pt>
                <c:pt idx="3">
                  <c:v>aprile</c:v>
                </c:pt>
                <c:pt idx="4">
                  <c:v>maggio</c:v>
                </c:pt>
                <c:pt idx="5">
                  <c:v>giugno</c:v>
                </c:pt>
                <c:pt idx="6">
                  <c:v>luglio</c:v>
                </c:pt>
              </c:strCache>
            </c:strRef>
          </c:cat>
          <c:val>
            <c:numRef>
              <c:f>'[REGIONE FVG 07 2021.xlsx]cubi'!$E$35:$K$35</c:f>
              <c:numCache>
                <c:formatCode>#,##0</c:formatCode>
                <c:ptCount val="7"/>
                <c:pt idx="0">
                  <c:v>10758</c:v>
                </c:pt>
                <c:pt idx="1">
                  <c:v>3144</c:v>
                </c:pt>
                <c:pt idx="2">
                  <c:v>1242</c:v>
                </c:pt>
                <c:pt idx="3">
                  <c:v>1887</c:v>
                </c:pt>
                <c:pt idx="4">
                  <c:v>6627</c:v>
                </c:pt>
                <c:pt idx="5">
                  <c:v>-4333</c:v>
                </c:pt>
                <c:pt idx="6">
                  <c:v>2275</c:v>
                </c:pt>
              </c:numCache>
            </c:numRef>
          </c:val>
          <c:extLst>
            <c:ext xmlns:c16="http://schemas.microsoft.com/office/drawing/2014/chart" uri="{C3380CC4-5D6E-409C-BE32-E72D297353CC}">
              <c16:uniqueId val="{00000002-DC04-4E4D-BE38-31CEE9B92CD5}"/>
            </c:ext>
          </c:extLst>
        </c:ser>
        <c:dLbls>
          <c:showLegendKey val="0"/>
          <c:showVal val="0"/>
          <c:showCatName val="0"/>
          <c:showSerName val="0"/>
          <c:showPercent val="0"/>
          <c:showBubbleSize val="0"/>
        </c:dLbls>
        <c:gapWidth val="149"/>
        <c:axId val="680878944"/>
        <c:axId val="680879272"/>
      </c:barChart>
      <c:catAx>
        <c:axId val="680878944"/>
        <c:scaling>
          <c:orientation val="minMax"/>
        </c:scaling>
        <c:delete val="0"/>
        <c:axPos val="b"/>
        <c:numFmt formatCode="General" sourceLinked="1"/>
        <c:majorTickMark val="cross"/>
        <c:minorTickMark val="none"/>
        <c:tickLblPos val="low"/>
        <c:spPr>
          <a:noFill/>
          <a:ln w="12700" cap="flat" cmpd="sng" algn="ctr">
            <a:solidFill>
              <a:schemeClr val="accent5"/>
            </a:solidFill>
            <a:round/>
          </a:ln>
          <a:effectLst/>
        </c:spPr>
        <c:txPr>
          <a:bodyPr rot="-60000000" spcFirstLastPara="1" vertOverflow="ellipsis" vert="horz" wrap="square" anchor="ctr" anchorCtr="1"/>
          <a:lstStyle/>
          <a:p>
            <a:pPr>
              <a:defRPr sz="1100" b="0" i="1"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680879272"/>
        <c:crosses val="autoZero"/>
        <c:auto val="1"/>
        <c:lblAlgn val="ctr"/>
        <c:lblOffset val="100"/>
        <c:noMultiLvlLbl val="0"/>
      </c:catAx>
      <c:valAx>
        <c:axId val="6808792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cross"/>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680878944"/>
        <c:crosses val="autoZero"/>
        <c:crossBetween val="between"/>
      </c:valAx>
      <c:spPr>
        <a:noFill/>
        <a:ln>
          <a:noFill/>
        </a:ln>
        <a:effectLst/>
      </c:spPr>
    </c:plotArea>
    <c:legend>
      <c:legendPos val="b"/>
      <c:layout>
        <c:manualLayout>
          <c:xMode val="edge"/>
          <c:yMode val="edge"/>
          <c:x val="0.43024111600395215"/>
          <c:y val="4.3812193774206844E-2"/>
          <c:w val="0.30239048360607468"/>
          <c:h val="4.8772264192663138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chemeClr val="tx1">
          <a:lumMod val="15000"/>
          <a:lumOff val="85000"/>
        </a:schemeClr>
      </a:solidFill>
    </a:ln>
    <a:effectLst/>
  </c:spPr>
  <c:txPr>
    <a:bodyPr/>
    <a:lstStyle/>
    <a:p>
      <a:pPr>
        <a:defRPr sz="1100">
          <a:latin typeface="Arial" panose="020B0604020202020204" pitchFamily="34" charset="0"/>
          <a:cs typeface="Arial" panose="020B0604020202020204" pitchFamily="34" charset="0"/>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Foglio3!$D$21</c:f>
              <c:strCache>
                <c:ptCount val="1"/>
                <c:pt idx="0">
                  <c:v>luglio 2021-2020</c:v>
                </c:pt>
              </c:strCache>
            </c:strRef>
          </c:tx>
          <c:spPr>
            <a:solidFill>
              <a:srgbClr val="4472C4">
                <a:alpha val="85000"/>
              </a:srgbClr>
            </a:solidFill>
            <a:ln>
              <a:noFill/>
            </a:ln>
            <a:effectLst/>
          </c:spPr>
          <c:invertIfNegative val="0"/>
          <c:dLbls>
            <c:dLbl>
              <c:idx val="3"/>
              <c:layout>
                <c:manualLayout>
                  <c:x val="4.4650516539676381E-3"/>
                  <c:y val="2.8808121209396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6E-4D55-96DA-5D913268EE46}"/>
                </c:ext>
              </c:extLst>
            </c:dLbl>
            <c:dLbl>
              <c:idx val="5"/>
              <c:layout>
                <c:manualLayout>
                  <c:x val="0"/>
                  <c:y val="2.3570280989506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6E-4D55-96DA-5D913268EE46}"/>
                </c:ext>
              </c:extLst>
            </c:dLbl>
            <c:dLbl>
              <c:idx val="6"/>
              <c:layout>
                <c:manualLayout>
                  <c:x val="0"/>
                  <c:y val="2.3570280989506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6E-4D55-96DA-5D913268EE4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Foglio3!$C$22:$C$33</c:f>
              <c:strCache>
                <c:ptCount val="9"/>
                <c:pt idx="0">
                  <c:v>Apprendistato</c:v>
                </c:pt>
                <c:pt idx="1">
                  <c:v>Lavoro a tempo determinato</c:v>
                </c:pt>
                <c:pt idx="2">
                  <c:v>Lavoto a tempo indeterminato</c:v>
                </c:pt>
                <c:pt idx="3">
                  <c:v>Somministrazione di lavoro</c:v>
                </c:pt>
                <c:pt idx="4">
                  <c:v>Parasubordinato</c:v>
                </c:pt>
                <c:pt idx="5">
                  <c:v>Intermittente</c:v>
                </c:pt>
                <c:pt idx="6">
                  <c:v>Lavoro domestico</c:v>
                </c:pt>
                <c:pt idx="7">
                  <c:v>Tirocinio</c:v>
                </c:pt>
                <c:pt idx="8">
                  <c:v>Totale</c:v>
                </c:pt>
              </c:strCache>
            </c:strRef>
          </c:cat>
          <c:val>
            <c:numRef>
              <c:f>Foglio3!$D$22:$D$33</c:f>
              <c:numCache>
                <c:formatCode>0.0%</c:formatCode>
                <c:ptCount val="9"/>
                <c:pt idx="0">
                  <c:v>0.12338308457711443</c:v>
                </c:pt>
                <c:pt idx="1">
                  <c:v>7.7944455706466659E-2</c:v>
                </c:pt>
                <c:pt idx="2">
                  <c:v>0.15834218916046758</c:v>
                </c:pt>
                <c:pt idx="3">
                  <c:v>-7.7120822622107968E-2</c:v>
                </c:pt>
                <c:pt idx="4">
                  <c:v>0.34065040650406503</c:v>
                </c:pt>
                <c:pt idx="5">
                  <c:v>-3.4218289085545722E-2</c:v>
                </c:pt>
                <c:pt idx="6">
                  <c:v>-5.4985337243401759E-2</c:v>
                </c:pt>
                <c:pt idx="7">
                  <c:v>0.24756606397774686</c:v>
                </c:pt>
                <c:pt idx="8">
                  <c:v>7.0258192651439927E-2</c:v>
                </c:pt>
              </c:numCache>
            </c:numRef>
          </c:val>
          <c:extLst>
            <c:ext xmlns:c16="http://schemas.microsoft.com/office/drawing/2014/chart" uri="{C3380CC4-5D6E-409C-BE32-E72D297353CC}">
              <c16:uniqueId val="{00000000-868C-4FE6-B9B1-821DB672E0A8}"/>
            </c:ext>
          </c:extLst>
        </c:ser>
        <c:ser>
          <c:idx val="1"/>
          <c:order val="1"/>
          <c:tx>
            <c:strRef>
              <c:f>Foglio3!$E$21</c:f>
              <c:strCache>
                <c:ptCount val="1"/>
                <c:pt idx="0">
                  <c:v>luglio 2021-2019</c:v>
                </c:pt>
              </c:strCache>
            </c:strRef>
          </c:tx>
          <c:spPr>
            <a:solidFill>
              <a:srgbClr val="ED7D31">
                <a:alpha val="8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Foglio3!$C$22:$C$33</c:f>
              <c:strCache>
                <c:ptCount val="9"/>
                <c:pt idx="0">
                  <c:v>Apprendistato</c:v>
                </c:pt>
                <c:pt idx="1">
                  <c:v>Lavoro a tempo determinato</c:v>
                </c:pt>
                <c:pt idx="2">
                  <c:v>Lavoto a tempo indeterminato</c:v>
                </c:pt>
                <c:pt idx="3">
                  <c:v>Somministrazione di lavoro</c:v>
                </c:pt>
                <c:pt idx="4">
                  <c:v>Parasubordinato</c:v>
                </c:pt>
                <c:pt idx="5">
                  <c:v>Intermittente</c:v>
                </c:pt>
                <c:pt idx="6">
                  <c:v>Lavoro domestico</c:v>
                </c:pt>
                <c:pt idx="7">
                  <c:v>Tirocinio</c:v>
                </c:pt>
                <c:pt idx="8">
                  <c:v>Totale</c:v>
                </c:pt>
              </c:strCache>
            </c:strRef>
          </c:cat>
          <c:val>
            <c:numRef>
              <c:f>Foglio3!$E$22:$E$33</c:f>
              <c:numCache>
                <c:formatCode>0.0%</c:formatCode>
                <c:ptCount val="9"/>
                <c:pt idx="0">
                  <c:v>8.7562189054726375E-2</c:v>
                </c:pt>
                <c:pt idx="1">
                  <c:v>0.16156497060612204</c:v>
                </c:pt>
                <c:pt idx="2">
                  <c:v>3.2943676939426139E-2</c:v>
                </c:pt>
                <c:pt idx="3">
                  <c:v>-0.43187660668380462</c:v>
                </c:pt>
                <c:pt idx="4">
                  <c:v>0.26260162601626014</c:v>
                </c:pt>
                <c:pt idx="5">
                  <c:v>0.19056047197640119</c:v>
                </c:pt>
                <c:pt idx="6">
                  <c:v>0.17521994134897362</c:v>
                </c:pt>
                <c:pt idx="7">
                  <c:v>-8.4840055632823361E-2</c:v>
                </c:pt>
                <c:pt idx="8">
                  <c:v>6.5739821251241309E-2</c:v>
                </c:pt>
              </c:numCache>
            </c:numRef>
          </c:val>
          <c:extLst>
            <c:ext xmlns:c16="http://schemas.microsoft.com/office/drawing/2014/chart" uri="{C3380CC4-5D6E-409C-BE32-E72D297353CC}">
              <c16:uniqueId val="{00000001-868C-4FE6-B9B1-821DB672E0A8}"/>
            </c:ext>
          </c:extLst>
        </c:ser>
        <c:dLbls>
          <c:showLegendKey val="0"/>
          <c:showVal val="0"/>
          <c:showCatName val="0"/>
          <c:showSerName val="0"/>
          <c:showPercent val="0"/>
          <c:showBubbleSize val="0"/>
        </c:dLbls>
        <c:gapWidth val="119"/>
        <c:overlap val="40"/>
        <c:axId val="523484872"/>
        <c:axId val="523485200"/>
      </c:barChart>
      <c:catAx>
        <c:axId val="523484872"/>
        <c:scaling>
          <c:orientation val="minMax"/>
        </c:scaling>
        <c:delete val="0"/>
        <c:axPos val="l"/>
        <c:numFmt formatCode="General" sourceLinked="1"/>
        <c:majorTickMark val="cross"/>
        <c:minorTickMark val="none"/>
        <c:tickLblPos val="nextTo"/>
        <c:spPr>
          <a:noFill/>
          <a:ln w="9525" cap="flat" cmpd="sng" algn="ctr">
            <a:solidFill>
              <a:srgbClr val="4472C4"/>
            </a:solidFill>
            <a:round/>
          </a:ln>
          <a:effectLst/>
        </c:spPr>
        <c:txPr>
          <a:bodyPr rot="-60000000" spcFirstLastPara="1" vertOverflow="ellipsis" vert="horz" wrap="square" anchor="ctr" anchorCtr="1"/>
          <a:lstStyle/>
          <a:p>
            <a:pPr>
              <a:defRPr sz="1000" b="0" i="1"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crossAx val="523485200"/>
        <c:crosses val="autoZero"/>
        <c:auto val="1"/>
        <c:lblAlgn val="ctr"/>
        <c:lblOffset val="100"/>
        <c:noMultiLvlLbl val="0"/>
      </c:catAx>
      <c:valAx>
        <c:axId val="523485200"/>
        <c:scaling>
          <c:orientation val="minMax"/>
          <c:max val="0.35000000000000003"/>
          <c:min val="-0.45"/>
        </c:scaling>
        <c:delete val="0"/>
        <c:axPos val="b"/>
        <c:majorGridlines>
          <c:spPr>
            <a:ln w="9525" cap="flat" cmpd="sng" algn="ctr">
              <a:solidFill>
                <a:schemeClr val="tx1">
                  <a:lumMod val="15000"/>
                  <a:lumOff val="85000"/>
                </a:schemeClr>
              </a:solidFill>
              <a:prstDash val="dash"/>
              <a:round/>
            </a:ln>
            <a:effectLst/>
          </c:spPr>
        </c:majorGridlines>
        <c:numFmt formatCode="0.0%" sourceLinked="1"/>
        <c:majorTickMark val="cross"/>
        <c:minorTickMark val="none"/>
        <c:tickLblPos val="none"/>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523484872"/>
        <c:crosses val="autoZero"/>
        <c:crossBetween val="between"/>
      </c:valAx>
      <c:spPr>
        <a:noFill/>
        <a:ln>
          <a:noFill/>
        </a:ln>
        <a:effectLst/>
      </c:spPr>
    </c:plotArea>
    <c:legend>
      <c:legendPos val="b"/>
      <c:layout>
        <c:manualLayout>
          <c:xMode val="edge"/>
          <c:yMode val="edge"/>
          <c:x val="0.28942605452566383"/>
          <c:y val="0.93607587197151276"/>
          <c:w val="0.43360844952581729"/>
          <c:h val="4.4392372198845502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ysClr val="window" lastClr="FFFFFF">
          <a:lumMod val="65000"/>
        </a:sysClr>
      </a:solidFill>
    </a:ln>
    <a:effectLst/>
  </c:spPr>
  <c:txPr>
    <a:bodyPr/>
    <a:lstStyle/>
    <a:p>
      <a:pPr>
        <a:defRPr>
          <a:latin typeface="Arial" panose="020B0604020202020204" pitchFamily="34" charset="0"/>
          <a:cs typeface="Arial" panose="020B0604020202020204" pitchFamily="34" charset="0"/>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Foglio3!$F$21</c:f>
              <c:strCache>
                <c:ptCount val="1"/>
                <c:pt idx="0">
                  <c:v>7 mesi 2021-2020</c:v>
                </c:pt>
              </c:strCache>
            </c:strRef>
          </c:tx>
          <c:spPr>
            <a:solidFill>
              <a:srgbClr val="4472C4">
                <a:alpha val="8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Foglio3!$C$22:$C$33</c:f>
              <c:strCache>
                <c:ptCount val="9"/>
                <c:pt idx="0">
                  <c:v>Apprendistato</c:v>
                </c:pt>
                <c:pt idx="1">
                  <c:v>Lavoro a tempo determinato</c:v>
                </c:pt>
                <c:pt idx="2">
                  <c:v>Lavoto a tempo indeterminato</c:v>
                </c:pt>
                <c:pt idx="3">
                  <c:v>Somministrazione di lavoro</c:v>
                </c:pt>
                <c:pt idx="4">
                  <c:v>Parasubordinato</c:v>
                </c:pt>
                <c:pt idx="5">
                  <c:v>Intermittente</c:v>
                </c:pt>
                <c:pt idx="6">
                  <c:v>Lavoro domestico</c:v>
                </c:pt>
                <c:pt idx="7">
                  <c:v>Tirocinio</c:v>
                </c:pt>
                <c:pt idx="8">
                  <c:v>Totale</c:v>
                </c:pt>
              </c:strCache>
            </c:strRef>
          </c:cat>
          <c:val>
            <c:numRef>
              <c:f>Foglio3!$F$22:$F$33</c:f>
              <c:numCache>
                <c:formatCode>0.0%</c:formatCode>
                <c:ptCount val="9"/>
                <c:pt idx="0">
                  <c:v>0.21151049241637232</c:v>
                </c:pt>
                <c:pt idx="1">
                  <c:v>0.23078367551326989</c:v>
                </c:pt>
                <c:pt idx="2">
                  <c:v>2.7090482210583348E-2</c:v>
                </c:pt>
                <c:pt idx="3">
                  <c:v>0.3174558830376682</c:v>
                </c:pt>
                <c:pt idx="4">
                  <c:v>0.24064596838394178</c:v>
                </c:pt>
                <c:pt idx="5">
                  <c:v>0.16606942889137738</c:v>
                </c:pt>
                <c:pt idx="6">
                  <c:v>5.6462338290412285E-2</c:v>
                </c:pt>
                <c:pt idx="7">
                  <c:v>0.39719803104884516</c:v>
                </c:pt>
                <c:pt idx="8">
                  <c:v>0.21519754972326918</c:v>
                </c:pt>
              </c:numCache>
            </c:numRef>
          </c:val>
          <c:extLst>
            <c:ext xmlns:c16="http://schemas.microsoft.com/office/drawing/2014/chart" uri="{C3380CC4-5D6E-409C-BE32-E72D297353CC}">
              <c16:uniqueId val="{00000000-4B03-4E4B-86BB-0BAE1826B0FE}"/>
            </c:ext>
          </c:extLst>
        </c:ser>
        <c:ser>
          <c:idx val="1"/>
          <c:order val="1"/>
          <c:tx>
            <c:strRef>
              <c:f>Foglio3!$G$21</c:f>
              <c:strCache>
                <c:ptCount val="1"/>
                <c:pt idx="0">
                  <c:v>7 mesi 2021-2019</c:v>
                </c:pt>
              </c:strCache>
            </c:strRef>
          </c:tx>
          <c:spPr>
            <a:solidFill>
              <a:srgbClr val="ED7D31">
                <a:alpha val="85000"/>
              </a:srgbClr>
            </a:solidFill>
            <a:ln>
              <a:noFill/>
            </a:ln>
            <a:effectLst/>
          </c:spPr>
          <c:invertIfNegative val="0"/>
          <c:dLbls>
            <c:dLbl>
              <c:idx val="1"/>
              <c:layout>
                <c:manualLayout>
                  <c:x val="6.6975774809514979E-3"/>
                  <c:y val="-1.0475680439780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03-4E4B-86BB-0BAE1826B0FE}"/>
                </c:ext>
              </c:extLst>
            </c:dLbl>
            <c:dLbl>
              <c:idx val="2"/>
              <c:layout>
                <c:manualLayout>
                  <c:x val="1.1162629134919095E-2"/>
                  <c:y val="-3.4045961429286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03-4E4B-86BB-0BAE1826B0FE}"/>
                </c:ext>
              </c:extLst>
            </c:dLbl>
            <c:dLbl>
              <c:idx val="3"/>
              <c:layout>
                <c:manualLayout>
                  <c:x val="1.3395154961902923E-2"/>
                  <c:y val="-2.3570280989506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03-4E4B-86BB-0BAE1826B0F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Foglio3!$C$22:$C$33</c:f>
              <c:strCache>
                <c:ptCount val="9"/>
                <c:pt idx="0">
                  <c:v>Apprendistato</c:v>
                </c:pt>
                <c:pt idx="1">
                  <c:v>Lavoro a tempo determinato</c:v>
                </c:pt>
                <c:pt idx="2">
                  <c:v>Lavoto a tempo indeterminato</c:v>
                </c:pt>
                <c:pt idx="3">
                  <c:v>Somministrazione di lavoro</c:v>
                </c:pt>
                <c:pt idx="4">
                  <c:v>Parasubordinato</c:v>
                </c:pt>
                <c:pt idx="5">
                  <c:v>Intermittente</c:v>
                </c:pt>
                <c:pt idx="6">
                  <c:v>Lavoro domestico</c:v>
                </c:pt>
                <c:pt idx="7">
                  <c:v>Tirocinio</c:v>
                </c:pt>
                <c:pt idx="8">
                  <c:v>Totale</c:v>
                </c:pt>
              </c:strCache>
            </c:strRef>
          </c:cat>
          <c:val>
            <c:numRef>
              <c:f>Foglio3!$G$22:$G$33</c:f>
              <c:numCache>
                <c:formatCode>0.0%</c:formatCode>
                <c:ptCount val="9"/>
                <c:pt idx="0">
                  <c:v>-0.18907126532308333</c:v>
                </c:pt>
                <c:pt idx="1">
                  <c:v>-4.0013144717075615E-2</c:v>
                </c:pt>
                <c:pt idx="2">
                  <c:v>-0.24065378363734874</c:v>
                </c:pt>
                <c:pt idx="3">
                  <c:v>-0.17888904409368162</c:v>
                </c:pt>
                <c:pt idx="4">
                  <c:v>7.27851700216081E-2</c:v>
                </c:pt>
                <c:pt idx="5">
                  <c:v>-0.10369540873460246</c:v>
                </c:pt>
                <c:pt idx="6">
                  <c:v>0.17603675492685286</c:v>
                </c:pt>
                <c:pt idx="7">
                  <c:v>-0.1794774706550549</c:v>
                </c:pt>
                <c:pt idx="8">
                  <c:v>-7.3738591090879782E-2</c:v>
                </c:pt>
              </c:numCache>
            </c:numRef>
          </c:val>
          <c:extLst>
            <c:ext xmlns:c16="http://schemas.microsoft.com/office/drawing/2014/chart" uri="{C3380CC4-5D6E-409C-BE32-E72D297353CC}">
              <c16:uniqueId val="{00000001-4B03-4E4B-86BB-0BAE1826B0FE}"/>
            </c:ext>
          </c:extLst>
        </c:ser>
        <c:dLbls>
          <c:showLegendKey val="0"/>
          <c:showVal val="0"/>
          <c:showCatName val="0"/>
          <c:showSerName val="0"/>
          <c:showPercent val="0"/>
          <c:showBubbleSize val="0"/>
        </c:dLbls>
        <c:gapWidth val="119"/>
        <c:overlap val="40"/>
        <c:axId val="524223160"/>
        <c:axId val="524226440"/>
      </c:barChart>
      <c:catAx>
        <c:axId val="524223160"/>
        <c:scaling>
          <c:orientation val="minMax"/>
        </c:scaling>
        <c:delete val="0"/>
        <c:axPos val="l"/>
        <c:numFmt formatCode="General" sourceLinked="1"/>
        <c:majorTickMark val="cross"/>
        <c:minorTickMark val="none"/>
        <c:tickLblPos val="nextTo"/>
        <c:spPr>
          <a:noFill/>
          <a:ln w="9525" cap="flat" cmpd="sng" algn="ctr">
            <a:solidFill>
              <a:srgbClr val="4472C4"/>
            </a:solidFill>
            <a:round/>
          </a:ln>
          <a:effectLst/>
        </c:spPr>
        <c:txPr>
          <a:bodyPr rot="-60000000" spcFirstLastPara="1" vertOverflow="ellipsis" vert="horz" wrap="square" anchor="ctr" anchorCtr="1"/>
          <a:lstStyle/>
          <a:p>
            <a:pPr>
              <a:defRPr sz="1000" b="0" i="1"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crossAx val="524226440"/>
        <c:crosses val="autoZero"/>
        <c:auto val="1"/>
        <c:lblAlgn val="ctr"/>
        <c:lblOffset val="100"/>
        <c:noMultiLvlLbl val="0"/>
      </c:catAx>
      <c:valAx>
        <c:axId val="524226440"/>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0.0%" sourceLinked="1"/>
        <c:majorTickMark val="cross"/>
        <c:minorTickMark val="none"/>
        <c:tickLblPos val="none"/>
        <c:spPr>
          <a:noFill/>
          <a:ln>
            <a:solidFill>
              <a:srgbClr val="4472C4"/>
            </a:solidFill>
          </a:ln>
          <a:effectLst/>
        </c:spPr>
        <c:txPr>
          <a:bodyPr rot="-60000000" spcFirstLastPara="1" vertOverflow="ellipsis" vert="horz" wrap="square" anchor="ctr" anchorCtr="1"/>
          <a:lstStyle/>
          <a:p>
            <a:pPr>
              <a:defRPr sz="900" b="0"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crossAx val="524223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ysClr val="window" lastClr="FFFFFF">
          <a:lumMod val="65000"/>
        </a:sysClr>
      </a:solidFill>
    </a:ln>
    <a:effectLst/>
  </c:spPr>
  <c:txPr>
    <a:bodyPr/>
    <a:lstStyle/>
    <a:p>
      <a:pPr>
        <a:defRPr>
          <a:solidFill>
            <a:srgbClr val="002060"/>
          </a:solidFill>
          <a:latin typeface="Arial" panose="020B0604020202020204" pitchFamily="34" charset="0"/>
          <a:cs typeface="Arial" panose="020B0604020202020204" pitchFamily="34" charset="0"/>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57197626973608E-2"/>
          <c:y val="2.7524745179376815E-2"/>
          <c:w val="0.88875709108383794"/>
          <c:h val="0.84831363156601614"/>
        </c:manualLayout>
      </c:layout>
      <c:scatterChart>
        <c:scatterStyle val="lineMarker"/>
        <c:varyColors val="0"/>
        <c:ser>
          <c:idx val="0"/>
          <c:order val="0"/>
          <c:tx>
            <c:strRef>
              <c:f>slide15!$K$5</c:f>
              <c:strCache>
                <c:ptCount val="1"/>
                <c:pt idx="0">
                  <c:v>variazione assunzioni (x 1.000)</c:v>
                </c:pt>
              </c:strCache>
            </c:strRef>
          </c:tx>
          <c:spPr>
            <a:ln w="19050" cap="rnd">
              <a:noFill/>
              <a:round/>
            </a:ln>
            <a:effectLst/>
          </c:spPr>
          <c:marker>
            <c:symbol val="circle"/>
            <c:size val="10"/>
            <c:spPr>
              <a:solidFill>
                <a:srgbClr val="FFC000"/>
              </a:solidFill>
              <a:ln w="9525">
                <a:solidFill>
                  <a:schemeClr val="accent1"/>
                </a:solidFill>
              </a:ln>
              <a:effectLst/>
            </c:spPr>
          </c:marker>
          <c:dLbls>
            <c:dLbl>
              <c:idx val="0"/>
              <c:layout>
                <c:manualLayout>
                  <c:x val="-6.2611162560233469E-2"/>
                  <c:y val="1.1566707753162331E-3"/>
                </c:manualLayout>
              </c:layout>
              <c:tx>
                <c:rich>
                  <a:bodyPr/>
                  <a:lstStyle/>
                  <a:p>
                    <a:fld id="{0E2D7D28-DDBA-43FE-A226-A483020B1B8C}"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2A9-4A16-BF5E-202AE0AA8963}"/>
                </c:ext>
              </c:extLst>
            </c:dLbl>
            <c:dLbl>
              <c:idx val="1"/>
              <c:layout>
                <c:manualLayout>
                  <c:x val="-3.2417968721820865E-2"/>
                  <c:y val="6.5058488605799741E-2"/>
                </c:manualLayout>
              </c:layout>
              <c:tx>
                <c:rich>
                  <a:bodyPr/>
                  <a:lstStyle/>
                  <a:p>
                    <a:fld id="{B1D6CCB4-EA38-4FDA-BE26-AC5222E1CD14}"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2A9-4A16-BF5E-202AE0AA8963}"/>
                </c:ext>
              </c:extLst>
            </c:dLbl>
            <c:dLbl>
              <c:idx val="2"/>
              <c:tx>
                <c:rich>
                  <a:bodyPr/>
                  <a:lstStyle/>
                  <a:p>
                    <a:fld id="{D90A0145-3A4C-4831-9C88-F9B6D905A226}"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A9-4A16-BF5E-202AE0AA8963}"/>
                </c:ext>
              </c:extLst>
            </c:dLbl>
            <c:dLbl>
              <c:idx val="3"/>
              <c:layout>
                <c:manualLayout>
                  <c:x val="-6.1082609739895677E-3"/>
                  <c:y val="1.5045390423253395E-2"/>
                </c:manualLayout>
              </c:layout>
              <c:tx>
                <c:rich>
                  <a:bodyPr/>
                  <a:lstStyle/>
                  <a:p>
                    <a:fld id="{9BEBCC04-6EC4-4B96-9ECA-EF5F14CFD924}"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2A9-4A16-BF5E-202AE0AA8963}"/>
                </c:ext>
              </c:extLst>
            </c:dLbl>
            <c:dLbl>
              <c:idx val="4"/>
              <c:layout>
                <c:manualLayout>
                  <c:x val="-5.2175963642802532E-3"/>
                  <c:y val="-1.6864701493677005E-2"/>
                </c:manualLayout>
              </c:layout>
              <c:tx>
                <c:rich>
                  <a:bodyPr/>
                  <a:lstStyle/>
                  <a:p>
                    <a:fld id="{FB3A694D-3828-4485-9E80-D35DDF6090A2}"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2A9-4A16-BF5E-202AE0AA8963}"/>
                </c:ext>
              </c:extLst>
            </c:dLbl>
            <c:dLbl>
              <c:idx val="5"/>
              <c:layout>
                <c:manualLayout>
                  <c:x val="-1.409476900948785E-3"/>
                  <c:y val="4.2404854915826976E-2"/>
                </c:manualLayout>
              </c:layout>
              <c:tx>
                <c:rich>
                  <a:bodyPr/>
                  <a:lstStyle/>
                  <a:p>
                    <a:fld id="{395D1F86-0CD7-4B70-A54F-C12FF4B435E8}"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2A9-4A16-BF5E-202AE0AA8963}"/>
                </c:ext>
              </c:extLst>
            </c:dLbl>
            <c:dLbl>
              <c:idx val="6"/>
              <c:layout>
                <c:manualLayout>
                  <c:x val="-8.5873753951545024E-3"/>
                  <c:y val="-2.6784333391135683E-2"/>
                </c:manualLayout>
              </c:layout>
              <c:tx>
                <c:rich>
                  <a:bodyPr/>
                  <a:lstStyle/>
                  <a:p>
                    <a:fld id="{29C17E45-26CE-4B74-8F22-63F80DA792C4}"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2A9-4A16-BF5E-202AE0AA8963}"/>
                </c:ext>
              </c:extLst>
            </c:dLbl>
            <c:dLbl>
              <c:idx val="7"/>
              <c:layout>
                <c:manualLayout>
                  <c:x val="-6.7828752735643302E-2"/>
                  <c:y val="1.6864701493676852E-2"/>
                </c:manualLayout>
              </c:layout>
              <c:tx>
                <c:rich>
                  <a:bodyPr/>
                  <a:lstStyle/>
                  <a:p>
                    <a:fld id="{38120CD4-11CF-40FE-A661-6DECE8CBBA0B}"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2A9-4A16-BF5E-202AE0AA8963}"/>
                </c:ext>
              </c:extLst>
            </c:dLbl>
            <c:dLbl>
              <c:idx val="8"/>
              <c:tx>
                <c:rich>
                  <a:bodyPr/>
                  <a:lstStyle/>
                  <a:p>
                    <a:fld id="{36CB62A8-149A-4F4F-B1B3-5E98DAE5B686}"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2A9-4A16-BF5E-202AE0AA8963}"/>
                </c:ext>
              </c:extLst>
            </c:dLbl>
            <c:dLbl>
              <c:idx val="9"/>
              <c:layout>
                <c:manualLayout>
                  <c:x val="-8.587375395154518E-3"/>
                  <c:y val="-8.928111130378542E-3"/>
                </c:manualLayout>
              </c:layout>
              <c:tx>
                <c:rich>
                  <a:bodyPr/>
                  <a:lstStyle/>
                  <a:p>
                    <a:fld id="{D183EA10-6F4F-4EAF-B4E7-33AE5BFA3395}"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2A9-4A16-BF5E-202AE0AA8963}"/>
                </c:ext>
              </c:extLst>
            </c:dLbl>
            <c:dLbl>
              <c:idx val="10"/>
              <c:tx>
                <c:rich>
                  <a:bodyPr/>
                  <a:lstStyle/>
                  <a:p>
                    <a:fld id="{B633F20D-E04A-422B-94B5-F0A87331269C}"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2A9-4A16-BF5E-202AE0AA8963}"/>
                </c:ext>
              </c:extLst>
            </c:dLbl>
            <c:dLbl>
              <c:idx val="11"/>
              <c:layout>
                <c:manualLayout>
                  <c:x val="-3.8476851140620142E-3"/>
                  <c:y val="1.6525207268091727E-3"/>
                </c:manualLayout>
              </c:layout>
              <c:tx>
                <c:rich>
                  <a:bodyPr/>
                  <a:lstStyle/>
                  <a:p>
                    <a:fld id="{9AD29B83-9D0A-46FA-9577-8EBE458C8BDB}"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A9-4A16-BF5E-202AE0AA8963}"/>
                </c:ext>
              </c:extLst>
            </c:dLbl>
            <c:dLbl>
              <c:idx val="12"/>
              <c:layout>
                <c:manualLayout>
                  <c:x val="-1.7391987880934177E-3"/>
                  <c:y val="-5.6215671645589846E-3"/>
                </c:manualLayout>
              </c:layout>
              <c:tx>
                <c:rich>
                  <a:bodyPr/>
                  <a:lstStyle/>
                  <a:p>
                    <a:fld id="{F2CAB1A6-5EEF-4F06-9BC1-23DA3E46F1C9}"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B2A9-4A16-BF5E-202AE0AA8963}"/>
                </c:ext>
              </c:extLst>
            </c:dLbl>
            <c:dLbl>
              <c:idx val="13"/>
              <c:layout>
                <c:manualLayout>
                  <c:x val="-7.9677174298466186E-2"/>
                  <c:y val="-5.9313560045024728E-2"/>
                </c:manualLayout>
              </c:layout>
              <c:tx>
                <c:rich>
                  <a:bodyPr/>
                  <a:lstStyle/>
                  <a:p>
                    <a:fld id="{17B17C3B-6791-4842-8B03-F28818504437}"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2A9-4A16-BF5E-202AE0AA8963}"/>
                </c:ext>
              </c:extLst>
            </c:dLbl>
            <c:dLbl>
              <c:idx val="14"/>
              <c:tx>
                <c:rich>
                  <a:bodyPr/>
                  <a:lstStyle/>
                  <a:p>
                    <a:fld id="{DDE3A16B-1C09-4833-AF3F-113A18EDDFCE}"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2A9-4A16-BF5E-202AE0AA8963}"/>
                </c:ext>
              </c:extLst>
            </c:dLbl>
            <c:dLbl>
              <c:idx val="15"/>
              <c:layout>
                <c:manualLayout>
                  <c:x val="-8.5873753951545336E-3"/>
                  <c:y val="-2.0832259304216599E-2"/>
                </c:manualLayout>
              </c:layout>
              <c:tx>
                <c:rich>
                  <a:bodyPr/>
                  <a:lstStyle/>
                  <a:p>
                    <a:fld id="{6A9F555F-A15C-48EB-97E1-22C18AE8193A}"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2A9-4A16-BF5E-202AE0AA8963}"/>
                </c:ext>
              </c:extLst>
            </c:dLbl>
            <c:dLbl>
              <c:idx val="16"/>
              <c:tx>
                <c:rich>
                  <a:bodyPr/>
                  <a:lstStyle/>
                  <a:p>
                    <a:fld id="{9FB2841F-AF89-4C3E-A492-B6D1431AF9B5}"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2A9-4A16-BF5E-202AE0AA8963}"/>
                </c:ext>
              </c:extLst>
            </c:dLbl>
            <c:dLbl>
              <c:idx val="17"/>
              <c:tx>
                <c:rich>
                  <a:bodyPr/>
                  <a:lstStyle/>
                  <a:p>
                    <a:fld id="{7C3431CD-26C6-4D5E-9F4C-0FB2329219A7}"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2A9-4A16-BF5E-202AE0AA8963}"/>
                </c:ext>
              </c:extLst>
            </c:dLbl>
            <c:spPr>
              <a:noFill/>
              <a:ln>
                <a:noFill/>
              </a:ln>
              <a:effectLst/>
            </c:spPr>
            <c:txPr>
              <a:bodyPr rot="0" spcFirstLastPara="1" vertOverflow="ellipsis" vert="horz" wrap="square" anchor="ctr" anchorCtr="1"/>
              <a:lstStyle/>
              <a:p>
                <a:pPr>
                  <a:defRPr sz="1400" b="0" i="0" u="none" strike="noStrike" kern="1200" baseline="0">
                    <a:solidFill>
                      <a:schemeClr val="accent5">
                        <a:lumMod val="75000"/>
                      </a:schemeClr>
                    </a:solidFill>
                    <a:latin typeface="Arial Narrow" panose="020B0606020202030204" pitchFamily="34" charset="0"/>
                    <a:ea typeface="+mn-ea"/>
                    <a:cs typeface="+mn-cs"/>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slide15!$J$6:$J$23</c:f>
              <c:numCache>
                <c:formatCode>_-* #,##0\ _€_-;\-* #,##0\ _€_-;_-* "-"??\ _€_-;_-@_-</c:formatCode>
                <c:ptCount val="18"/>
                <c:pt idx="0">
                  <c:v>2936</c:v>
                </c:pt>
                <c:pt idx="1">
                  <c:v>510</c:v>
                </c:pt>
                <c:pt idx="2">
                  <c:v>2121</c:v>
                </c:pt>
                <c:pt idx="3">
                  <c:v>65</c:v>
                </c:pt>
                <c:pt idx="4">
                  <c:v>216</c:v>
                </c:pt>
                <c:pt idx="5">
                  <c:v>287</c:v>
                </c:pt>
                <c:pt idx="6">
                  <c:v>261</c:v>
                </c:pt>
                <c:pt idx="7">
                  <c:v>132</c:v>
                </c:pt>
                <c:pt idx="8">
                  <c:v>1058</c:v>
                </c:pt>
                <c:pt idx="9">
                  <c:v>-19</c:v>
                </c:pt>
                <c:pt idx="10">
                  <c:v>1902</c:v>
                </c:pt>
                <c:pt idx="11">
                  <c:v>181</c:v>
                </c:pt>
                <c:pt idx="12">
                  <c:v>277</c:v>
                </c:pt>
                <c:pt idx="13">
                  <c:v>-153</c:v>
                </c:pt>
                <c:pt idx="14">
                  <c:v>986</c:v>
                </c:pt>
                <c:pt idx="15">
                  <c:v>346</c:v>
                </c:pt>
                <c:pt idx="16">
                  <c:v>2047</c:v>
                </c:pt>
                <c:pt idx="17">
                  <c:v>1829</c:v>
                </c:pt>
              </c:numCache>
            </c:numRef>
          </c:xVal>
          <c:yVal>
            <c:numRef>
              <c:f>slide15!$K$6:$K$23</c:f>
              <c:numCache>
                <c:formatCode>0.0</c:formatCode>
                <c:ptCount val="18"/>
                <c:pt idx="0">
                  <c:v>430.63523881938204</c:v>
                </c:pt>
                <c:pt idx="1">
                  <c:v>247.53896636587368</c:v>
                </c:pt>
                <c:pt idx="2">
                  <c:v>401.95341848234409</c:v>
                </c:pt>
                <c:pt idx="3">
                  <c:v>230.40380047505937</c:v>
                </c:pt>
                <c:pt idx="4">
                  <c:v>289.62655601659753</c:v>
                </c:pt>
                <c:pt idx="5">
                  <c:v>116.05723370429253</c:v>
                </c:pt>
                <c:pt idx="6">
                  <c:v>336.67143538388171</c:v>
                </c:pt>
                <c:pt idx="7">
                  <c:v>137.25490196078434</c:v>
                </c:pt>
                <c:pt idx="8">
                  <c:v>378.8706739526412</c:v>
                </c:pt>
                <c:pt idx="9">
                  <c:v>324.50832072617249</c:v>
                </c:pt>
                <c:pt idx="10">
                  <c:v>250.88135837110582</c:v>
                </c:pt>
                <c:pt idx="11">
                  <c:v>321.09617373319543</c:v>
                </c:pt>
                <c:pt idx="12">
                  <c:v>242.99719887955183</c:v>
                </c:pt>
                <c:pt idx="13">
                  <c:v>-1.7657445556209534</c:v>
                </c:pt>
                <c:pt idx="14">
                  <c:v>426.1777561923264</c:v>
                </c:pt>
                <c:pt idx="15">
                  <c:v>122.07115996528782</c:v>
                </c:pt>
                <c:pt idx="16">
                  <c:v>432.37774030354132</c:v>
                </c:pt>
                <c:pt idx="17">
                  <c:v>323.19575187062514</c:v>
                </c:pt>
              </c:numCache>
            </c:numRef>
          </c:yVal>
          <c:smooth val="0"/>
          <c:extLst>
            <c:ext xmlns:c15="http://schemas.microsoft.com/office/drawing/2012/chart" uri="{02D57815-91ED-43cb-92C2-25804820EDAC}">
              <c15:datalabelsRange>
                <c15:f>slide15!$I$6:$I$23</c15:f>
                <c15:dlblRangeCache>
                  <c:ptCount val="18"/>
                  <c:pt idx="0">
                    <c:v>Trieste</c:v>
                  </c:pt>
                  <c:pt idx="1">
                    <c:v>Gorizia</c:v>
                  </c:pt>
                  <c:pt idx="2">
                    <c:v>Monfalcone</c:v>
                  </c:pt>
                  <c:pt idx="3">
                    <c:v>Codroipo</c:v>
                  </c:pt>
                  <c:pt idx="4">
                    <c:v>Gemona</c:v>
                  </c:pt>
                  <c:pt idx="5">
                    <c:v>Pontebba</c:v>
                  </c:pt>
                  <c:pt idx="6">
                    <c:v>San Daniele</c:v>
                  </c:pt>
                  <c:pt idx="7">
                    <c:v>Tarcento</c:v>
                  </c:pt>
                  <c:pt idx="8">
                    <c:v>Tolmezzo</c:v>
                  </c:pt>
                  <c:pt idx="9">
                    <c:v>Maniago</c:v>
                  </c:pt>
                  <c:pt idx="10">
                    <c:v>Pordenone</c:v>
                  </c:pt>
                  <c:pt idx="11">
                    <c:v>Sacile</c:v>
                  </c:pt>
                  <c:pt idx="12">
                    <c:v>San Vito</c:v>
                  </c:pt>
                  <c:pt idx="13">
                    <c:v>Spilimbergo</c:v>
                  </c:pt>
                  <c:pt idx="14">
                    <c:v>Cervignano</c:v>
                  </c:pt>
                  <c:pt idx="15">
                    <c:v>Cividale</c:v>
                  </c:pt>
                  <c:pt idx="16">
                    <c:v>Latisana</c:v>
                  </c:pt>
                  <c:pt idx="17">
                    <c:v>Udine</c:v>
                  </c:pt>
                </c15:dlblRangeCache>
              </c15:datalabelsRange>
            </c:ext>
            <c:ext xmlns:c16="http://schemas.microsoft.com/office/drawing/2014/chart" uri="{C3380CC4-5D6E-409C-BE32-E72D297353CC}">
              <c16:uniqueId val="{00000012-B2A9-4A16-BF5E-202AE0AA8963}"/>
            </c:ext>
          </c:extLst>
        </c:ser>
        <c:dLbls>
          <c:showLegendKey val="0"/>
          <c:showVal val="0"/>
          <c:showCatName val="0"/>
          <c:showSerName val="0"/>
          <c:showPercent val="0"/>
          <c:showBubbleSize val="0"/>
        </c:dLbls>
        <c:axId val="1705855167"/>
        <c:axId val="1705857663"/>
      </c:scatterChart>
      <c:valAx>
        <c:axId val="1705855167"/>
        <c:scaling>
          <c:orientation val="minMax"/>
          <c:max val="3000"/>
          <c:min val="-400"/>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r>
                  <a:rPr lang="it-IT"/>
                  <a:t>variazione saldi occupazionali</a:t>
                </a:r>
              </a:p>
            </c:rich>
          </c:tx>
          <c:layout>
            <c:manualLayout>
              <c:xMode val="edge"/>
              <c:yMode val="edge"/>
              <c:x val="0.42358304248952205"/>
              <c:y val="0.942919609506446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it-IT"/>
            </a:p>
          </c:txPr>
        </c:title>
        <c:numFmt formatCode="_-* #,##0\ _€_-;\-* #,##0\ _€_-;_-* &quot;-&quot;??\ _€_-;_-@_-" sourceLinked="1"/>
        <c:majorTickMark val="cross"/>
        <c:minorTickMark val="none"/>
        <c:tickLblPos val="nextTo"/>
        <c:spPr>
          <a:noFill/>
          <a:ln w="9525" cap="flat" cmpd="sng" algn="ctr">
            <a:solidFill>
              <a:schemeClr val="accent5">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it-IT"/>
          </a:p>
        </c:txPr>
        <c:crossAx val="1705857663"/>
        <c:crosses val="autoZero"/>
        <c:crossBetween val="midCat"/>
        <c:majorUnit val="200"/>
      </c:valAx>
      <c:valAx>
        <c:axId val="1705857663"/>
        <c:scaling>
          <c:orientation val="minMax"/>
        </c:scaling>
        <c:delete val="0"/>
        <c:axPos val="l"/>
        <c:majorGridlines>
          <c:spPr>
            <a:ln w="9525" cap="flat" cmpd="sng" algn="ctr">
              <a:solidFill>
                <a:schemeClr val="bg1">
                  <a:lumMod val="85000"/>
                </a:schemeClr>
              </a:solidFill>
              <a:prstDash val="dash"/>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r>
                  <a:rPr lang="it-IT"/>
                  <a:t>variazione assunzioni (X 1.000)</a:t>
                </a:r>
              </a:p>
            </c:rich>
          </c:tx>
          <c:layout>
            <c:manualLayout>
              <c:xMode val="edge"/>
              <c:yMode val="edge"/>
              <c:x val="1.3739800632247204E-2"/>
              <c:y val="0.3367196104437810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it-IT"/>
            </a:p>
          </c:txPr>
        </c:title>
        <c:numFmt formatCode="0.0" sourceLinked="1"/>
        <c:majorTickMark val="cross"/>
        <c:minorTickMark val="none"/>
        <c:tickLblPos val="nextTo"/>
        <c:spPr>
          <a:noFill/>
          <a:ln w="9525" cap="flat" cmpd="sng" algn="ctr">
            <a:solidFill>
              <a:schemeClr val="accent5">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it-IT"/>
          </a:p>
        </c:txPr>
        <c:crossAx val="1705855167"/>
        <c:crosses val="autoZero"/>
        <c:crossBetween val="midCat"/>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100">
          <a:solidFill>
            <a:schemeClr val="tx1"/>
          </a:solidFill>
          <a:latin typeface="Arial Narrow" panose="020B0606020202030204" pitchFamily="34" charset="0"/>
        </a:defRPr>
      </a:pPr>
      <a:endParaRPr lang="it-IT"/>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sett!$I$4</c:f>
              <c:strCache>
                <c:ptCount val="1"/>
                <c:pt idx="0">
                  <c:v>luglio 2021-2020</c:v>
                </c:pt>
              </c:strCache>
            </c:strRef>
          </c:tx>
          <c:spPr>
            <a:solidFill>
              <a:srgbClr val="4472C4">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sett!$B$5:$B$13</c:f>
              <c:strCache>
                <c:ptCount val="7"/>
                <c:pt idx="0">
                  <c:v>Agricoltura</c:v>
                </c:pt>
                <c:pt idx="1">
                  <c:v>Alberghi e ristoranti</c:v>
                </c:pt>
                <c:pt idx="2">
                  <c:v>Costruzioni</c:v>
                </c:pt>
                <c:pt idx="3">
                  <c:v>Istruzione</c:v>
                </c:pt>
                <c:pt idx="4">
                  <c:v>Manifatt+estrattive</c:v>
                </c:pt>
                <c:pt idx="5">
                  <c:v>Terziario</c:v>
                </c:pt>
                <c:pt idx="6">
                  <c:v>Totale</c:v>
                </c:pt>
              </c:strCache>
            </c:strRef>
          </c:cat>
          <c:val>
            <c:numRef>
              <c:f>sett!$I$5:$I$13</c:f>
              <c:numCache>
                <c:formatCode>0.0%</c:formatCode>
                <c:ptCount val="7"/>
                <c:pt idx="0">
                  <c:v>4.9166666666666664E-2</c:v>
                </c:pt>
                <c:pt idx="1">
                  <c:v>-3.0932703659976388E-2</c:v>
                </c:pt>
                <c:pt idx="2">
                  <c:v>1.7937219730941704E-2</c:v>
                </c:pt>
                <c:pt idx="3">
                  <c:v>0.17125382262996941</c:v>
                </c:pt>
                <c:pt idx="4">
                  <c:v>0.10944808231992516</c:v>
                </c:pt>
                <c:pt idx="5">
                  <c:v>0.10488605831426012</c:v>
                </c:pt>
                <c:pt idx="6">
                  <c:v>7.0258192651439927E-2</c:v>
                </c:pt>
              </c:numCache>
            </c:numRef>
          </c:val>
          <c:extLst>
            <c:ext xmlns:c16="http://schemas.microsoft.com/office/drawing/2014/chart" uri="{C3380CC4-5D6E-409C-BE32-E72D297353CC}">
              <c16:uniqueId val="{00000000-596D-433E-BA77-70670072CA08}"/>
            </c:ext>
          </c:extLst>
        </c:ser>
        <c:ser>
          <c:idx val="1"/>
          <c:order val="1"/>
          <c:tx>
            <c:strRef>
              <c:f>sett!$J$4</c:f>
              <c:strCache>
                <c:ptCount val="1"/>
                <c:pt idx="0">
                  <c:v>luglio 2021-2019</c:v>
                </c:pt>
              </c:strCache>
            </c:strRef>
          </c:tx>
          <c:spPr>
            <a:solidFill>
              <a:srgbClr val="ED7D3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sett!$B$5:$B$13</c:f>
              <c:strCache>
                <c:ptCount val="7"/>
                <c:pt idx="0">
                  <c:v>Agricoltura</c:v>
                </c:pt>
                <c:pt idx="1">
                  <c:v>Alberghi e ristoranti</c:v>
                </c:pt>
                <c:pt idx="2">
                  <c:v>Costruzioni</c:v>
                </c:pt>
                <c:pt idx="3">
                  <c:v>Istruzione</c:v>
                </c:pt>
                <c:pt idx="4">
                  <c:v>Manifatt+estrattive</c:v>
                </c:pt>
                <c:pt idx="5">
                  <c:v>Terziario</c:v>
                </c:pt>
                <c:pt idx="6">
                  <c:v>Totale</c:v>
                </c:pt>
              </c:strCache>
            </c:strRef>
          </c:cat>
          <c:val>
            <c:numRef>
              <c:f>sett!$J$5:$J$13</c:f>
              <c:numCache>
                <c:formatCode>0.0%</c:formatCode>
                <c:ptCount val="7"/>
                <c:pt idx="0">
                  <c:v>9.9166666666666667E-2</c:v>
                </c:pt>
                <c:pt idx="1">
                  <c:v>0.22927981109799292</c:v>
                </c:pt>
                <c:pt idx="2">
                  <c:v>0</c:v>
                </c:pt>
                <c:pt idx="3">
                  <c:v>4.2813455657492352E-2</c:v>
                </c:pt>
                <c:pt idx="4">
                  <c:v>-0.13501714998440911</c:v>
                </c:pt>
                <c:pt idx="5">
                  <c:v>6.557866454373569E-2</c:v>
                </c:pt>
                <c:pt idx="6">
                  <c:v>6.5739821251241309E-2</c:v>
                </c:pt>
              </c:numCache>
            </c:numRef>
          </c:val>
          <c:extLst>
            <c:ext xmlns:c16="http://schemas.microsoft.com/office/drawing/2014/chart" uri="{C3380CC4-5D6E-409C-BE32-E72D297353CC}">
              <c16:uniqueId val="{00000001-596D-433E-BA77-70670072CA08}"/>
            </c:ext>
          </c:extLst>
        </c:ser>
        <c:dLbls>
          <c:showLegendKey val="0"/>
          <c:showVal val="0"/>
          <c:showCatName val="0"/>
          <c:showSerName val="0"/>
          <c:showPercent val="0"/>
          <c:showBubbleSize val="0"/>
        </c:dLbls>
        <c:gapWidth val="71"/>
        <c:overlap val="33"/>
        <c:axId val="410112208"/>
        <c:axId val="410115488"/>
      </c:barChart>
      <c:catAx>
        <c:axId val="410112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it-IT"/>
          </a:p>
        </c:txPr>
        <c:crossAx val="410115488"/>
        <c:crosses val="autoZero"/>
        <c:auto val="1"/>
        <c:lblAlgn val="ctr"/>
        <c:lblOffset val="100"/>
        <c:noMultiLvlLbl val="0"/>
      </c:catAx>
      <c:valAx>
        <c:axId val="410115488"/>
        <c:scaling>
          <c:orientation val="minMax"/>
          <c:min val="-0.15000000000000002"/>
        </c:scaling>
        <c:delete val="0"/>
        <c:axPos val="b"/>
        <c:majorGridlines>
          <c:spPr>
            <a:ln w="9525" cap="flat" cmpd="sng" algn="ctr">
              <a:solidFill>
                <a:schemeClr val="tx1">
                  <a:lumMod val="15000"/>
                  <a:lumOff val="85000"/>
                </a:schemeClr>
              </a:solidFill>
              <a:prstDash val="dash"/>
              <a:round/>
            </a:ln>
            <a:effectLst/>
          </c:spPr>
        </c:majorGridlines>
        <c:numFmt formatCode="0.0%" sourceLinked="1"/>
        <c:majorTickMark val="cross"/>
        <c:minorTickMark val="none"/>
        <c:tickLblPos val="none"/>
        <c:spPr>
          <a:noFill/>
          <a:ln>
            <a:solidFill>
              <a:srgbClr val="4472C4"/>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41011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ysClr val="window" lastClr="FFFFFF">
          <a:lumMod val="65000"/>
        </a:sysClr>
      </a:solidFill>
    </a:ln>
    <a:effectLst/>
  </c:spPr>
  <c:txPr>
    <a:bodyPr/>
    <a:lstStyle/>
    <a:p>
      <a:pPr>
        <a:defRPr sz="1200">
          <a:latin typeface="Arial" panose="020B0604020202020204" pitchFamily="34" charset="0"/>
          <a:cs typeface="Arial" panose="020B0604020202020204" pitchFamily="34" charset="0"/>
        </a:defRPr>
      </a:pPr>
      <a:endParaRPr lang="it-I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sett!$K$4</c:f>
              <c:strCache>
                <c:ptCount val="1"/>
                <c:pt idx="0">
                  <c:v>7 mesi 2021-2020</c:v>
                </c:pt>
              </c:strCache>
            </c:strRef>
          </c:tx>
          <c:spPr>
            <a:solidFill>
              <a:srgbClr val="4472C4">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sett!$B$5:$B$13</c:f>
              <c:strCache>
                <c:ptCount val="7"/>
                <c:pt idx="0">
                  <c:v>Agricoltura</c:v>
                </c:pt>
                <c:pt idx="1">
                  <c:v>Alberghi e ristoranti</c:v>
                </c:pt>
                <c:pt idx="2">
                  <c:v>Costruzioni</c:v>
                </c:pt>
                <c:pt idx="3">
                  <c:v>Istruzione</c:v>
                </c:pt>
                <c:pt idx="4">
                  <c:v>Manifatt+estrattive</c:v>
                </c:pt>
                <c:pt idx="5">
                  <c:v>Terziario</c:v>
                </c:pt>
                <c:pt idx="6">
                  <c:v>Totale</c:v>
                </c:pt>
              </c:strCache>
            </c:strRef>
          </c:cat>
          <c:val>
            <c:numRef>
              <c:f>sett!$K$5:$K$13</c:f>
              <c:numCache>
                <c:formatCode>0.0%</c:formatCode>
                <c:ptCount val="7"/>
                <c:pt idx="0">
                  <c:v>3.1519396551724137E-2</c:v>
                </c:pt>
                <c:pt idx="1">
                  <c:v>0.18115324883522871</c:v>
                </c:pt>
                <c:pt idx="2">
                  <c:v>0.27396688465284541</c:v>
                </c:pt>
                <c:pt idx="3">
                  <c:v>0.443968915418403</c:v>
                </c:pt>
                <c:pt idx="4">
                  <c:v>0.26795895096921324</c:v>
                </c:pt>
                <c:pt idx="5">
                  <c:v>0.19744113107980285</c:v>
                </c:pt>
                <c:pt idx="6">
                  <c:v>0.21408556666999332</c:v>
                </c:pt>
              </c:numCache>
            </c:numRef>
          </c:val>
          <c:extLst>
            <c:ext xmlns:c16="http://schemas.microsoft.com/office/drawing/2014/chart" uri="{C3380CC4-5D6E-409C-BE32-E72D297353CC}">
              <c16:uniqueId val="{00000000-8480-482B-AD4A-463C0BDBBB58}"/>
            </c:ext>
          </c:extLst>
        </c:ser>
        <c:ser>
          <c:idx val="1"/>
          <c:order val="1"/>
          <c:tx>
            <c:strRef>
              <c:f>sett!$L$4</c:f>
              <c:strCache>
                <c:ptCount val="1"/>
                <c:pt idx="0">
                  <c:v>7 mesi 2021-2019</c:v>
                </c:pt>
              </c:strCache>
            </c:strRef>
          </c:tx>
          <c:spPr>
            <a:solidFill>
              <a:srgbClr val="ED7D3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sett!$B$5:$B$13</c:f>
              <c:strCache>
                <c:ptCount val="7"/>
                <c:pt idx="0">
                  <c:v>Agricoltura</c:v>
                </c:pt>
                <c:pt idx="1">
                  <c:v>Alberghi e ristoranti</c:v>
                </c:pt>
                <c:pt idx="2">
                  <c:v>Costruzioni</c:v>
                </c:pt>
                <c:pt idx="3">
                  <c:v>Istruzione</c:v>
                </c:pt>
                <c:pt idx="4">
                  <c:v>Manifatt+estrattive</c:v>
                </c:pt>
                <c:pt idx="5">
                  <c:v>Terziario</c:v>
                </c:pt>
                <c:pt idx="6">
                  <c:v>Totale</c:v>
                </c:pt>
              </c:strCache>
            </c:strRef>
          </c:cat>
          <c:val>
            <c:numRef>
              <c:f>sett!$L$5:$L$13</c:f>
              <c:numCache>
                <c:formatCode>0.0%</c:formatCode>
                <c:ptCount val="7"/>
                <c:pt idx="0">
                  <c:v>6.5373563218390801E-2</c:v>
                </c:pt>
                <c:pt idx="1">
                  <c:v>-0.23881569059666349</c:v>
                </c:pt>
                <c:pt idx="2">
                  <c:v>1.5305412550438292E-3</c:v>
                </c:pt>
                <c:pt idx="3">
                  <c:v>5.3271764838382703E-2</c:v>
                </c:pt>
                <c:pt idx="4">
                  <c:v>-7.9510569248311555E-2</c:v>
                </c:pt>
                <c:pt idx="5">
                  <c:v>-6.9929141567514647E-2</c:v>
                </c:pt>
                <c:pt idx="6">
                  <c:v>-7.3821020873477097E-2</c:v>
                </c:pt>
              </c:numCache>
            </c:numRef>
          </c:val>
          <c:extLst>
            <c:ext xmlns:c16="http://schemas.microsoft.com/office/drawing/2014/chart" uri="{C3380CC4-5D6E-409C-BE32-E72D297353CC}">
              <c16:uniqueId val="{00000001-8480-482B-AD4A-463C0BDBBB58}"/>
            </c:ext>
          </c:extLst>
        </c:ser>
        <c:dLbls>
          <c:showLegendKey val="0"/>
          <c:showVal val="0"/>
          <c:showCatName val="0"/>
          <c:showSerName val="0"/>
          <c:showPercent val="0"/>
          <c:showBubbleSize val="0"/>
        </c:dLbls>
        <c:gapWidth val="71"/>
        <c:overlap val="33"/>
        <c:axId val="475812728"/>
        <c:axId val="475813384"/>
      </c:barChart>
      <c:catAx>
        <c:axId val="475812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it-IT"/>
          </a:p>
        </c:txPr>
        <c:crossAx val="475813384"/>
        <c:crosses val="autoZero"/>
        <c:auto val="1"/>
        <c:lblAlgn val="ctr"/>
        <c:lblOffset val="100"/>
        <c:noMultiLvlLbl val="0"/>
      </c:catAx>
      <c:valAx>
        <c:axId val="475813384"/>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0.0%" sourceLinked="1"/>
        <c:majorTickMark val="cross"/>
        <c:minorTickMark val="none"/>
        <c:tickLblPos val="none"/>
        <c:spPr>
          <a:noFill/>
          <a:ln>
            <a:solidFill>
              <a:srgbClr val="4472C4"/>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475812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ysClr val="window" lastClr="FFFFFF">
          <a:lumMod val="75000"/>
        </a:sysClr>
      </a:solidFill>
    </a:ln>
    <a:effectLst/>
  </c:spPr>
  <c:txPr>
    <a:bodyPr/>
    <a:lstStyle/>
    <a:p>
      <a:pPr>
        <a:defRPr sz="1200">
          <a:latin typeface="Arial" panose="020B0604020202020204" pitchFamily="34" charset="0"/>
          <a:cs typeface="Arial" panose="020B0604020202020204" pitchFamily="34" charset="0"/>
        </a:defRPr>
      </a:pPr>
      <a:endParaRPr lang="it-I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'gr prof'!$K$5</c:f>
              <c:strCache>
                <c:ptCount val="1"/>
                <c:pt idx="0">
                  <c:v>luglio 2021-2020</c:v>
                </c:pt>
              </c:strCache>
            </c:strRef>
          </c:tx>
          <c:spPr>
            <a:solidFill>
              <a:srgbClr val="4472C4">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 prof'!$D$6:$D$16</c:f>
              <c:strCache>
                <c:ptCount val="9"/>
                <c:pt idx="0">
                  <c:v>Imprenditori e Dirigenti</c:v>
                </c:pt>
                <c:pt idx="1">
                  <c:v>Prof. Elevata specializzazione</c:v>
                </c:pt>
                <c:pt idx="2">
                  <c:v>Prof. Tecniche</c:v>
                </c:pt>
                <c:pt idx="3">
                  <c:v>Prof. Esecutive</c:v>
                </c:pt>
                <c:pt idx="4">
                  <c:v>Prof. qual. Comm. Serv.</c:v>
                </c:pt>
                <c:pt idx="5">
                  <c:v>Operai specializzati</c:v>
                </c:pt>
                <c:pt idx="6">
                  <c:v>Conduttori</c:v>
                </c:pt>
                <c:pt idx="7">
                  <c:v>Prof. non qual.</c:v>
                </c:pt>
                <c:pt idx="8">
                  <c:v>Totale</c:v>
                </c:pt>
              </c:strCache>
            </c:strRef>
          </c:cat>
          <c:val>
            <c:numRef>
              <c:f>'gr prof'!$K$6:$K$16</c:f>
              <c:numCache>
                <c:formatCode>0.0%</c:formatCode>
                <c:ptCount val="9"/>
                <c:pt idx="0">
                  <c:v>0.30434782608695654</c:v>
                </c:pt>
                <c:pt idx="1">
                  <c:v>0.41336230309614341</c:v>
                </c:pt>
                <c:pt idx="2">
                  <c:v>6.5384615384615388E-2</c:v>
                </c:pt>
                <c:pt idx="3">
                  <c:v>7.1994715984147958E-2</c:v>
                </c:pt>
                <c:pt idx="4">
                  <c:v>-5.1128718792046647E-2</c:v>
                </c:pt>
                <c:pt idx="5">
                  <c:v>3.6615712762175616E-2</c:v>
                </c:pt>
                <c:pt idx="6">
                  <c:v>0.25057647963105306</c:v>
                </c:pt>
                <c:pt idx="7">
                  <c:v>7.6258371138474834E-2</c:v>
                </c:pt>
                <c:pt idx="8">
                  <c:v>7.0258192651439927E-2</c:v>
                </c:pt>
              </c:numCache>
            </c:numRef>
          </c:val>
          <c:extLst>
            <c:ext xmlns:c16="http://schemas.microsoft.com/office/drawing/2014/chart" uri="{C3380CC4-5D6E-409C-BE32-E72D297353CC}">
              <c16:uniqueId val="{00000000-D493-4D1C-BB9E-0475B15BEE6D}"/>
            </c:ext>
          </c:extLst>
        </c:ser>
        <c:ser>
          <c:idx val="1"/>
          <c:order val="1"/>
          <c:tx>
            <c:strRef>
              <c:f>'gr prof'!$L$5</c:f>
              <c:strCache>
                <c:ptCount val="1"/>
                <c:pt idx="0">
                  <c:v>luglio 2021-2019</c:v>
                </c:pt>
              </c:strCache>
            </c:strRef>
          </c:tx>
          <c:spPr>
            <a:solidFill>
              <a:srgbClr val="ED7D31">
                <a:alpha val="8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 prof'!$D$6:$D$16</c:f>
              <c:strCache>
                <c:ptCount val="9"/>
                <c:pt idx="0">
                  <c:v>Imprenditori e Dirigenti</c:v>
                </c:pt>
                <c:pt idx="1">
                  <c:v>Prof. Elevata specializzazione</c:v>
                </c:pt>
                <c:pt idx="2">
                  <c:v>Prof. Tecniche</c:v>
                </c:pt>
                <c:pt idx="3">
                  <c:v>Prof. Esecutive</c:v>
                </c:pt>
                <c:pt idx="4">
                  <c:v>Prof. qual. Comm. Serv.</c:v>
                </c:pt>
                <c:pt idx="5">
                  <c:v>Operai specializzati</c:v>
                </c:pt>
                <c:pt idx="6">
                  <c:v>Conduttori</c:v>
                </c:pt>
                <c:pt idx="7">
                  <c:v>Prof. non qual.</c:v>
                </c:pt>
                <c:pt idx="8">
                  <c:v>Totale</c:v>
                </c:pt>
              </c:strCache>
            </c:strRef>
          </c:cat>
          <c:val>
            <c:numRef>
              <c:f>'gr prof'!$L$6:$L$16</c:f>
              <c:numCache>
                <c:formatCode>0.0%</c:formatCode>
                <c:ptCount val="9"/>
                <c:pt idx="0">
                  <c:v>0.15217391304347827</c:v>
                </c:pt>
                <c:pt idx="1">
                  <c:v>0.35632808256382403</c:v>
                </c:pt>
                <c:pt idx="2">
                  <c:v>-0.11461538461538462</c:v>
                </c:pt>
                <c:pt idx="3">
                  <c:v>1.0568031704095112E-2</c:v>
                </c:pt>
                <c:pt idx="4">
                  <c:v>8.8802511586186281E-2</c:v>
                </c:pt>
                <c:pt idx="5">
                  <c:v>-5.3679345894063278E-2</c:v>
                </c:pt>
                <c:pt idx="6">
                  <c:v>-3.5357417371252885E-2</c:v>
                </c:pt>
                <c:pt idx="7">
                  <c:v>8.7059840138258807E-2</c:v>
                </c:pt>
                <c:pt idx="8">
                  <c:v>6.5739821251241309E-2</c:v>
                </c:pt>
              </c:numCache>
            </c:numRef>
          </c:val>
          <c:extLst>
            <c:ext xmlns:c16="http://schemas.microsoft.com/office/drawing/2014/chart" uri="{C3380CC4-5D6E-409C-BE32-E72D297353CC}">
              <c16:uniqueId val="{00000001-D493-4D1C-BB9E-0475B15BEE6D}"/>
            </c:ext>
          </c:extLst>
        </c:ser>
        <c:dLbls>
          <c:showLegendKey val="0"/>
          <c:showVal val="0"/>
          <c:showCatName val="0"/>
          <c:showSerName val="0"/>
          <c:showPercent val="0"/>
          <c:showBubbleSize val="0"/>
        </c:dLbls>
        <c:gapWidth val="92"/>
        <c:overlap val="11"/>
        <c:axId val="514914640"/>
        <c:axId val="514915624"/>
      </c:barChart>
      <c:catAx>
        <c:axId val="514914640"/>
        <c:scaling>
          <c:orientation val="minMax"/>
        </c:scaling>
        <c:delete val="0"/>
        <c:axPos val="l"/>
        <c:numFmt formatCode="General" sourceLinked="1"/>
        <c:majorTickMark val="cross"/>
        <c:minorTickMark val="none"/>
        <c:tickLblPos val="nextTo"/>
        <c:spPr>
          <a:noFill/>
          <a:ln w="9525" cap="flat" cmpd="sng" algn="ctr">
            <a:solidFill>
              <a:srgbClr val="4472C4"/>
            </a:solidFill>
            <a:round/>
          </a:ln>
          <a:effectLst/>
        </c:spPr>
        <c:txPr>
          <a:bodyPr rot="-60000000" spcFirstLastPara="1" vertOverflow="ellipsis" vert="horz" wrap="square" anchor="ctr" anchorCtr="1"/>
          <a:lstStyle/>
          <a:p>
            <a:pPr>
              <a:defRPr sz="1000" b="0" i="1"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crossAx val="514915624"/>
        <c:crosses val="autoZero"/>
        <c:auto val="1"/>
        <c:lblAlgn val="ctr"/>
        <c:lblOffset val="100"/>
        <c:noMultiLvlLbl val="0"/>
      </c:catAx>
      <c:valAx>
        <c:axId val="514915624"/>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0.0%" sourceLinked="1"/>
        <c:majorTickMark val="cross"/>
        <c:minorTickMark val="none"/>
        <c:tickLblPos val="none"/>
        <c:spPr>
          <a:noFill/>
          <a:ln>
            <a:solidFill>
              <a:srgbClr val="0070C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51491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ysClr val="windowText" lastClr="000000">
          <a:lumMod val="15000"/>
          <a:lumOff val="85000"/>
        </a:sysClr>
      </a:solidFill>
    </a:ln>
    <a:effectLst/>
  </c:spPr>
  <c:txPr>
    <a:bodyPr/>
    <a:lstStyle/>
    <a:p>
      <a:pPr>
        <a:defRPr>
          <a:latin typeface="Arial" panose="020B0604020202020204" pitchFamily="34" charset="0"/>
          <a:cs typeface="Arial" panose="020B0604020202020204" pitchFamily="34" charset="0"/>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0.04652</cdr:x>
      <cdr:y>0.01828</cdr:y>
    </cdr:from>
    <cdr:to>
      <cdr:x>0.972</cdr:x>
      <cdr:y>0.92756</cdr:y>
    </cdr:to>
    <cdr:grpSp>
      <cdr:nvGrpSpPr>
        <cdr:cNvPr id="8" name="Gruppo 7"/>
        <cdr:cNvGrpSpPr/>
      </cdr:nvGrpSpPr>
      <cdr:grpSpPr>
        <a:xfrm xmlns:a="http://schemas.openxmlformats.org/drawingml/2006/main">
          <a:off x="338915" y="83967"/>
          <a:ext cx="6742460" cy="4176664"/>
          <a:chOff x="280711" y="107037"/>
          <a:chExt cx="6780241" cy="4106622"/>
        </a:xfrm>
      </cdr:grpSpPr>
      <cdr:cxnSp macro="">
        <cdr:nvCxnSpPr>
          <cdr:cNvPr id="2" name="Connettore diritto 1"/>
          <cdr:cNvCxnSpPr/>
        </cdr:nvCxnSpPr>
        <cdr:spPr>
          <a:xfrm xmlns:a="http://schemas.openxmlformats.org/drawingml/2006/main">
            <a:off x="280711" y="1807755"/>
            <a:ext cx="6780241" cy="35875"/>
          </a:xfrm>
          <a:prstGeom xmlns:a="http://schemas.openxmlformats.org/drawingml/2006/main" prst="line">
            <a:avLst/>
          </a:prstGeom>
          <a:ln xmlns:a="http://schemas.openxmlformats.org/drawingml/2006/main" w="95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5" name="Connettore diritto 4"/>
          <cdr:cNvCxnSpPr/>
        </cdr:nvCxnSpPr>
        <cdr:spPr>
          <a:xfrm xmlns:a="http://schemas.openxmlformats.org/drawingml/2006/main" flipH="1" flipV="1">
            <a:off x="2397504" y="107037"/>
            <a:ext cx="15939" cy="4106622"/>
          </a:xfrm>
          <a:prstGeom xmlns:a="http://schemas.openxmlformats.org/drawingml/2006/main" prst="line">
            <a:avLst/>
          </a:prstGeom>
          <a:ln xmlns:a="http://schemas.openxmlformats.org/drawingml/2006/main" w="95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1A3840A-36C7-4935-85F5-EABC41D71DFF}" type="datetimeFigureOut">
              <a:rPr lang="it-IT" smtClean="0"/>
              <a:t>02/09/2021</a:t>
            </a:fld>
            <a:endParaRPr lang="it-IT"/>
          </a:p>
        </p:txBody>
      </p:sp>
      <p:sp>
        <p:nvSpPr>
          <p:cNvPr id="4" name="Segnaposto piè di pa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6D20172-7E13-4174-A283-513AB2D7AE71}" type="slidenum">
              <a:rPr lang="it-IT" smtClean="0"/>
              <a:t>‹N›</a:t>
            </a:fld>
            <a:endParaRPr lang="it-IT"/>
          </a:p>
        </p:txBody>
      </p:sp>
    </p:spTree>
    <p:extLst>
      <p:ext uri="{BB962C8B-B14F-4D97-AF65-F5344CB8AC3E}">
        <p14:creationId xmlns:p14="http://schemas.microsoft.com/office/powerpoint/2010/main" val="341848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4BF9DD-D84E-4E6B-A836-ED2A64A7FAC1}" type="datetimeFigureOut">
              <a:rPr lang="it-IT" smtClean="0"/>
              <a:t>02/09/2021</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8F183A-81C8-466F-8650-3A9038BADA06}" type="slidenum">
              <a:rPr lang="it-IT" smtClean="0"/>
              <a:t>‹N›</a:t>
            </a:fld>
            <a:endParaRPr lang="it-IT"/>
          </a:p>
        </p:txBody>
      </p:sp>
    </p:spTree>
    <p:extLst>
      <p:ext uri="{BB962C8B-B14F-4D97-AF65-F5344CB8AC3E}">
        <p14:creationId xmlns:p14="http://schemas.microsoft.com/office/powerpoint/2010/main" val="284267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dirty="0" smtClean="0"/>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9" name="Footer Placeholder 4"/>
          <p:cNvSpPr>
            <a:spLocks noGrp="1"/>
          </p:cNvSpPr>
          <p:nvPr>
            <p:ph type="ftr" sz="quarter" idx="3"/>
          </p:nvPr>
        </p:nvSpPr>
        <p:spPr>
          <a:xfrm>
            <a:off x="190500" y="6492875"/>
            <a:ext cx="7029450" cy="365125"/>
          </a:xfrm>
          <a:prstGeom prst="rect">
            <a:avLst/>
          </a:prstGeom>
        </p:spPr>
        <p:txBody>
          <a:bodyPr vert="horz" lIns="91440" tIns="45720" rIns="91440" bIns="45720" rtlCol="0" anchor="ctr"/>
          <a:lstStyle>
            <a:lvl1pPr algn="l">
              <a:defRPr sz="1200">
                <a:solidFill>
                  <a:schemeClr val="bg1"/>
                </a:solidFill>
              </a:defRPr>
            </a:lvl1pPr>
          </a:lstStyle>
          <a:p>
            <a:r>
              <a:rPr lang="it-IT" dirty="0" smtClean="0"/>
              <a:t>Osservatorio regionale sul mercato e le politiche del lavoro – </a:t>
            </a:r>
            <a:r>
              <a:rPr lang="it-IT" u="sng" dirty="0" smtClean="0"/>
              <a:t>osservatorio.lavoro@regione.fvg.it </a:t>
            </a:r>
            <a:endParaRPr lang="it-IT" u="sng" dirty="0"/>
          </a:p>
        </p:txBody>
      </p:sp>
      <p:sp>
        <p:nvSpPr>
          <p:cNvPr id="10" name="Slide Number Placeholder 5"/>
          <p:cNvSpPr>
            <a:spLocks noGrp="1"/>
          </p:cNvSpPr>
          <p:nvPr>
            <p:ph type="sldNum" sz="quarter" idx="4"/>
          </p:nvPr>
        </p:nvSpPr>
        <p:spPr>
          <a:xfrm>
            <a:off x="8610600" y="6500479"/>
            <a:ext cx="2743200" cy="365125"/>
          </a:xfrm>
          <a:prstGeom prst="rect">
            <a:avLst/>
          </a:prstGeom>
        </p:spPr>
        <p:txBody>
          <a:bodyPr vert="horz" lIns="91440" tIns="45720" rIns="91440" bIns="45720" rtlCol="0" anchor="ctr"/>
          <a:lstStyle>
            <a:lvl1pPr algn="r">
              <a:defRPr sz="1200">
                <a:solidFill>
                  <a:schemeClr val="bg1"/>
                </a:solidFill>
                <a:latin typeface="DecimaWE Rg" panose="02000000000000000000" pitchFamily="2" charset="0"/>
              </a:defRPr>
            </a:lvl1pPr>
          </a:lstStyle>
          <a:p>
            <a:fld id="{8711FF88-22A1-416B-97AD-5BD7DED1A078}" type="slidenum">
              <a:rPr lang="it-IT" smtClean="0"/>
              <a:pPr/>
              <a:t>‹N›</a:t>
            </a:fld>
            <a:endParaRPr lang="it-IT" dirty="0"/>
          </a:p>
        </p:txBody>
      </p:sp>
    </p:spTree>
    <p:extLst>
      <p:ext uri="{BB962C8B-B14F-4D97-AF65-F5344CB8AC3E}">
        <p14:creationId xmlns:p14="http://schemas.microsoft.com/office/powerpoint/2010/main" val="2131061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6" name="Slide Number Placeholder 5"/>
          <p:cNvSpPr>
            <a:spLocks noGrp="1"/>
          </p:cNvSpPr>
          <p:nvPr>
            <p:ph type="sldNum" sz="quarter" idx="12"/>
          </p:nvPr>
        </p:nvSpPr>
        <p:spPr/>
        <p:txBody>
          <a:bodyPr/>
          <a:lstStyle/>
          <a:p>
            <a:fld id="{8711FF88-22A1-416B-97AD-5BD7DED1A078}" type="slidenum">
              <a:rPr lang="it-IT" smtClean="0"/>
              <a:t>‹N›</a:t>
            </a:fld>
            <a:endParaRPr lang="it-IT"/>
          </a:p>
        </p:txBody>
      </p:sp>
    </p:spTree>
    <p:extLst>
      <p:ext uri="{BB962C8B-B14F-4D97-AF65-F5344CB8AC3E}">
        <p14:creationId xmlns:p14="http://schemas.microsoft.com/office/powerpoint/2010/main" val="850867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6" name="Slide Number Placeholder 5"/>
          <p:cNvSpPr>
            <a:spLocks noGrp="1"/>
          </p:cNvSpPr>
          <p:nvPr>
            <p:ph type="sldNum" sz="quarter" idx="12"/>
          </p:nvPr>
        </p:nvSpPr>
        <p:spPr/>
        <p:txBody>
          <a:bodyPr/>
          <a:lstStyle/>
          <a:p>
            <a:fld id="{8711FF88-22A1-416B-97AD-5BD7DED1A078}" type="slidenum">
              <a:rPr lang="it-IT" smtClean="0"/>
              <a:t>‹N›</a:t>
            </a:fld>
            <a:endParaRPr lang="it-IT"/>
          </a:p>
        </p:txBody>
      </p:sp>
    </p:spTree>
    <p:extLst>
      <p:ext uri="{BB962C8B-B14F-4D97-AF65-F5344CB8AC3E}">
        <p14:creationId xmlns:p14="http://schemas.microsoft.com/office/powerpoint/2010/main" val="293882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6" name="Slide Number Placeholder 5"/>
          <p:cNvSpPr>
            <a:spLocks noGrp="1"/>
          </p:cNvSpPr>
          <p:nvPr>
            <p:ph type="sldNum" sz="quarter" idx="12"/>
          </p:nvPr>
        </p:nvSpPr>
        <p:spPr/>
        <p:txBody>
          <a:bodyPr/>
          <a:lstStyle/>
          <a:p>
            <a:fld id="{8711FF88-22A1-416B-97AD-5BD7DED1A078}" type="slidenum">
              <a:rPr lang="it-IT" smtClean="0"/>
              <a:t>‹N›</a:t>
            </a:fld>
            <a:endParaRPr lang="it-IT"/>
          </a:p>
        </p:txBody>
      </p:sp>
    </p:spTree>
    <p:extLst>
      <p:ext uri="{BB962C8B-B14F-4D97-AF65-F5344CB8AC3E}">
        <p14:creationId xmlns:p14="http://schemas.microsoft.com/office/powerpoint/2010/main" val="2094831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6" name="Slide Number Placeholder 5"/>
          <p:cNvSpPr>
            <a:spLocks noGrp="1"/>
          </p:cNvSpPr>
          <p:nvPr>
            <p:ph type="sldNum" sz="quarter" idx="12"/>
          </p:nvPr>
        </p:nvSpPr>
        <p:spPr/>
        <p:txBody>
          <a:bodyPr/>
          <a:lstStyle/>
          <a:p>
            <a:fld id="{8711FF88-22A1-416B-97AD-5BD7DED1A078}" type="slidenum">
              <a:rPr lang="it-IT" smtClean="0"/>
              <a:t>‹N›</a:t>
            </a:fld>
            <a:endParaRPr lang="it-IT"/>
          </a:p>
        </p:txBody>
      </p:sp>
    </p:spTree>
    <p:extLst>
      <p:ext uri="{BB962C8B-B14F-4D97-AF65-F5344CB8AC3E}">
        <p14:creationId xmlns:p14="http://schemas.microsoft.com/office/powerpoint/2010/main" val="322806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it-IT"/>
          </a:p>
        </p:txBody>
      </p:sp>
      <p:sp>
        <p:nvSpPr>
          <p:cNvPr id="6" name="Footer Placeholder 5"/>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7" name="Slide Number Placeholder 6"/>
          <p:cNvSpPr>
            <a:spLocks noGrp="1"/>
          </p:cNvSpPr>
          <p:nvPr>
            <p:ph type="sldNum" sz="quarter" idx="12"/>
          </p:nvPr>
        </p:nvSpPr>
        <p:spPr/>
        <p:txBody>
          <a:bodyPr/>
          <a:lstStyle/>
          <a:p>
            <a:fld id="{8711FF88-22A1-416B-97AD-5BD7DED1A078}" type="slidenum">
              <a:rPr lang="it-IT" smtClean="0"/>
              <a:t>‹N›</a:t>
            </a:fld>
            <a:endParaRPr lang="it-IT"/>
          </a:p>
        </p:txBody>
      </p:sp>
    </p:spTree>
    <p:extLst>
      <p:ext uri="{BB962C8B-B14F-4D97-AF65-F5344CB8AC3E}">
        <p14:creationId xmlns:p14="http://schemas.microsoft.com/office/powerpoint/2010/main" val="4097542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it-IT"/>
          </a:p>
        </p:txBody>
      </p:sp>
      <p:sp>
        <p:nvSpPr>
          <p:cNvPr id="8" name="Footer Placeholder 7"/>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9" name="Slide Number Placeholder 8"/>
          <p:cNvSpPr>
            <a:spLocks noGrp="1"/>
          </p:cNvSpPr>
          <p:nvPr>
            <p:ph type="sldNum" sz="quarter" idx="12"/>
          </p:nvPr>
        </p:nvSpPr>
        <p:spPr/>
        <p:txBody>
          <a:bodyPr/>
          <a:lstStyle/>
          <a:p>
            <a:fld id="{8711FF88-22A1-416B-97AD-5BD7DED1A078}" type="slidenum">
              <a:rPr lang="it-IT" smtClean="0"/>
              <a:t>‹N›</a:t>
            </a:fld>
            <a:endParaRPr lang="it-IT"/>
          </a:p>
        </p:txBody>
      </p:sp>
    </p:spTree>
    <p:extLst>
      <p:ext uri="{BB962C8B-B14F-4D97-AF65-F5344CB8AC3E}">
        <p14:creationId xmlns:p14="http://schemas.microsoft.com/office/powerpoint/2010/main" val="4026011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it-IT"/>
          </a:p>
        </p:txBody>
      </p:sp>
      <p:sp>
        <p:nvSpPr>
          <p:cNvPr id="4" name="Footer Placeholder 3"/>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5" name="Slide Number Placeholder 4"/>
          <p:cNvSpPr>
            <a:spLocks noGrp="1"/>
          </p:cNvSpPr>
          <p:nvPr>
            <p:ph type="sldNum" sz="quarter" idx="12"/>
          </p:nvPr>
        </p:nvSpPr>
        <p:spPr/>
        <p:txBody>
          <a:bodyPr/>
          <a:lstStyle/>
          <a:p>
            <a:fld id="{8711FF88-22A1-416B-97AD-5BD7DED1A078}" type="slidenum">
              <a:rPr lang="it-IT" smtClean="0"/>
              <a:t>‹N›</a:t>
            </a:fld>
            <a:endParaRPr lang="it-IT"/>
          </a:p>
        </p:txBody>
      </p:sp>
    </p:spTree>
    <p:extLst>
      <p:ext uri="{BB962C8B-B14F-4D97-AF65-F5344CB8AC3E}">
        <p14:creationId xmlns:p14="http://schemas.microsoft.com/office/powerpoint/2010/main" val="777876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it-IT"/>
          </a:p>
        </p:txBody>
      </p:sp>
      <p:sp>
        <p:nvSpPr>
          <p:cNvPr id="3" name="Footer Placeholder 2"/>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4" name="Slide Number Placeholder 3"/>
          <p:cNvSpPr>
            <a:spLocks noGrp="1"/>
          </p:cNvSpPr>
          <p:nvPr>
            <p:ph type="sldNum" sz="quarter" idx="12"/>
          </p:nvPr>
        </p:nvSpPr>
        <p:spPr/>
        <p:txBody>
          <a:bodyPr/>
          <a:lstStyle/>
          <a:p>
            <a:fld id="{8711FF88-22A1-416B-97AD-5BD7DED1A078}" type="slidenum">
              <a:rPr lang="it-IT" smtClean="0"/>
              <a:t>‹N›</a:t>
            </a:fld>
            <a:endParaRPr lang="it-IT"/>
          </a:p>
        </p:txBody>
      </p:sp>
    </p:spTree>
    <p:extLst>
      <p:ext uri="{BB962C8B-B14F-4D97-AF65-F5344CB8AC3E}">
        <p14:creationId xmlns:p14="http://schemas.microsoft.com/office/powerpoint/2010/main" val="281336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it-IT"/>
          </a:p>
        </p:txBody>
      </p:sp>
      <p:sp>
        <p:nvSpPr>
          <p:cNvPr id="6" name="Footer Placeholder 5"/>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7" name="Slide Number Placeholder 6"/>
          <p:cNvSpPr>
            <a:spLocks noGrp="1"/>
          </p:cNvSpPr>
          <p:nvPr>
            <p:ph type="sldNum" sz="quarter" idx="12"/>
          </p:nvPr>
        </p:nvSpPr>
        <p:spPr/>
        <p:txBody>
          <a:bodyPr/>
          <a:lstStyle/>
          <a:p>
            <a:fld id="{8711FF88-22A1-416B-97AD-5BD7DED1A078}" type="slidenum">
              <a:rPr lang="it-IT" smtClean="0"/>
              <a:t>‹N›</a:t>
            </a:fld>
            <a:endParaRPr lang="it-IT"/>
          </a:p>
        </p:txBody>
      </p:sp>
    </p:spTree>
    <p:extLst>
      <p:ext uri="{BB962C8B-B14F-4D97-AF65-F5344CB8AC3E}">
        <p14:creationId xmlns:p14="http://schemas.microsoft.com/office/powerpoint/2010/main" val="85340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it-IT"/>
          </a:p>
        </p:txBody>
      </p:sp>
      <p:sp>
        <p:nvSpPr>
          <p:cNvPr id="6" name="Footer Placeholder 5"/>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7" name="Slide Number Placeholder 6"/>
          <p:cNvSpPr>
            <a:spLocks noGrp="1"/>
          </p:cNvSpPr>
          <p:nvPr>
            <p:ph type="sldNum" sz="quarter" idx="12"/>
          </p:nvPr>
        </p:nvSpPr>
        <p:spPr/>
        <p:txBody>
          <a:bodyPr/>
          <a:lstStyle/>
          <a:p>
            <a:fld id="{8711FF88-22A1-416B-97AD-5BD7DED1A078}" type="slidenum">
              <a:rPr lang="it-IT" smtClean="0"/>
              <a:t>‹N›</a:t>
            </a:fld>
            <a:endParaRPr lang="it-IT"/>
          </a:p>
        </p:txBody>
      </p:sp>
    </p:spTree>
    <p:extLst>
      <p:ext uri="{BB962C8B-B14F-4D97-AF65-F5344CB8AC3E}">
        <p14:creationId xmlns:p14="http://schemas.microsoft.com/office/powerpoint/2010/main" val="110560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colorTemperature colorTemp="5300"/>
                    </a14:imgEffect>
                  </a14:imgLayer>
                </a14:imgProps>
              </a:ext>
              <a:ext uri="{28A0092B-C50C-407E-A947-70E740481C1C}">
                <a14:useLocalDpi xmlns:a14="http://schemas.microsoft.com/office/drawing/2010/main" val="0"/>
              </a:ext>
            </a:extLst>
          </a:blip>
          <a:srcRect t="12795" b="71969"/>
          <a:stretch/>
        </p:blipFill>
        <p:spPr>
          <a:xfrm>
            <a:off x="0" y="6497304"/>
            <a:ext cx="12192000" cy="360696"/>
          </a:xfrm>
          <a:prstGeom prst="rect">
            <a:avLst/>
          </a:prstGeom>
        </p:spPr>
      </p:pic>
      <p:sp>
        <p:nvSpPr>
          <p:cNvPr id="2" name="Title Placeholder 1"/>
          <p:cNvSpPr>
            <a:spLocks noGrp="1"/>
          </p:cNvSpPr>
          <p:nvPr>
            <p:ph type="title"/>
          </p:nvPr>
        </p:nvSpPr>
        <p:spPr>
          <a:xfrm>
            <a:off x="276225" y="833945"/>
            <a:ext cx="11077575" cy="669592"/>
          </a:xfrm>
          <a:prstGeom prst="rect">
            <a:avLst/>
          </a:prstGeom>
        </p:spPr>
        <p:txBody>
          <a:bodyPr vert="horz" lIns="91440" tIns="45720" rIns="91440" bIns="45720" rtlCol="0" anchor="ctr">
            <a:normAutofit/>
          </a:bodyPr>
          <a:lstStyle/>
          <a:p>
            <a:r>
              <a:rPr lang="it-IT" dirty="0" smtClean="0"/>
              <a:t>TITOLO</a:t>
            </a:r>
            <a:endParaRPr lang="en-US" dirty="0"/>
          </a:p>
        </p:txBody>
      </p:sp>
      <p:sp>
        <p:nvSpPr>
          <p:cNvPr id="3" name="Text Placeholder 2"/>
          <p:cNvSpPr>
            <a:spLocks noGrp="1"/>
          </p:cNvSpPr>
          <p:nvPr>
            <p:ph type="body" idx="1"/>
          </p:nvPr>
        </p:nvSpPr>
        <p:spPr>
          <a:xfrm>
            <a:off x="276225" y="1604628"/>
            <a:ext cx="11077575" cy="4648535"/>
          </a:xfrm>
          <a:prstGeom prst="rect">
            <a:avLst/>
          </a:prstGeom>
        </p:spPr>
        <p:txBody>
          <a:bodyPr vert="horz" lIns="91440" tIns="45720" rIns="91440" bIns="45720" rtlCol="0">
            <a:normAutofit/>
          </a:bodyPr>
          <a:lstStyle/>
          <a:p>
            <a:pPr lvl="0"/>
            <a:r>
              <a:rPr lang="it-IT" dirty="0" smtClean="0"/>
              <a:t>Modifica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Footer Placeholder 4"/>
          <p:cNvSpPr>
            <a:spLocks noGrp="1"/>
          </p:cNvSpPr>
          <p:nvPr>
            <p:ph type="ftr" sz="quarter" idx="3"/>
          </p:nvPr>
        </p:nvSpPr>
        <p:spPr>
          <a:xfrm>
            <a:off x="200025" y="6489700"/>
            <a:ext cx="7029450" cy="365125"/>
          </a:xfrm>
          <a:prstGeom prst="rect">
            <a:avLst/>
          </a:prstGeom>
        </p:spPr>
        <p:txBody>
          <a:bodyPr vert="horz" lIns="91440" tIns="45720" rIns="91440" bIns="45720" rtlCol="0" anchor="ctr"/>
          <a:lstStyle>
            <a:lvl1pPr algn="l">
              <a:defRPr sz="1200">
                <a:solidFill>
                  <a:schemeClr val="bg1"/>
                </a:solidFill>
              </a:defRPr>
            </a:lvl1pPr>
          </a:lstStyle>
          <a:p>
            <a:r>
              <a:rPr lang="it-IT" dirty="0" smtClean="0"/>
              <a:t>Osservatorio regionale sul mercato e le politiche del lavoro – </a:t>
            </a:r>
            <a:r>
              <a:rPr lang="it-IT" u="sng" dirty="0" smtClean="0"/>
              <a:t>osservatorio.lavoro@regione.fvg.it </a:t>
            </a:r>
            <a:endParaRPr lang="it-IT" u="sng" dirty="0"/>
          </a:p>
        </p:txBody>
      </p:sp>
      <p:sp>
        <p:nvSpPr>
          <p:cNvPr id="6" name="Slide Number Placeholder 5"/>
          <p:cNvSpPr>
            <a:spLocks noGrp="1"/>
          </p:cNvSpPr>
          <p:nvPr>
            <p:ph type="sldNum" sz="quarter" idx="4"/>
          </p:nvPr>
        </p:nvSpPr>
        <p:spPr>
          <a:xfrm>
            <a:off x="8610600" y="6500479"/>
            <a:ext cx="2743200" cy="365125"/>
          </a:xfrm>
          <a:prstGeom prst="rect">
            <a:avLst/>
          </a:prstGeom>
        </p:spPr>
        <p:txBody>
          <a:bodyPr vert="horz" lIns="91440" tIns="45720" rIns="91440" bIns="45720" rtlCol="0" anchor="ctr"/>
          <a:lstStyle>
            <a:lvl1pPr algn="r">
              <a:defRPr sz="1200">
                <a:solidFill>
                  <a:schemeClr val="bg1"/>
                </a:solidFill>
                <a:latin typeface="DecimaWE Rg" panose="02000000000000000000" pitchFamily="2" charset="0"/>
              </a:defRPr>
            </a:lvl1pPr>
          </a:lstStyle>
          <a:p>
            <a:fld id="{8711FF88-22A1-416B-97AD-5BD7DED1A078}" type="slidenum">
              <a:rPr lang="it-IT" smtClean="0"/>
              <a:pPr/>
              <a:t>‹N›</a:t>
            </a:fld>
            <a:endParaRPr lang="it-IT" dirty="0"/>
          </a:p>
        </p:txBody>
      </p:sp>
      <p:pic>
        <p:nvPicPr>
          <p:cNvPr id="7" name="Immagine 6"/>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colorTemperature colorTemp="5300"/>
                    </a14:imgEffect>
                  </a14:imgLayer>
                </a14:imgProps>
              </a:ext>
              <a:ext uri="{28A0092B-C50C-407E-A947-70E740481C1C}">
                <a14:useLocalDpi xmlns:a14="http://schemas.microsoft.com/office/drawing/2010/main" val="0"/>
              </a:ext>
            </a:extLst>
          </a:blip>
          <a:srcRect t="-1" b="71969"/>
          <a:stretch/>
        </p:blipFill>
        <p:spPr>
          <a:xfrm>
            <a:off x="0" y="1"/>
            <a:ext cx="12192000" cy="732853"/>
          </a:xfrm>
          <a:prstGeom prst="rect">
            <a:avLst/>
          </a:prstGeom>
          <a:solidFill>
            <a:schemeClr val="accent5">
              <a:lumMod val="75000"/>
            </a:schemeClr>
          </a:solidFill>
        </p:spPr>
      </p:pic>
      <p:pic>
        <p:nvPicPr>
          <p:cNvPr id="10" name="Immagin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76225" y="101092"/>
            <a:ext cx="2400300" cy="528066"/>
          </a:xfrm>
          <a:prstGeom prst="rect">
            <a:avLst/>
          </a:prstGeom>
        </p:spPr>
      </p:pic>
    </p:spTree>
    <p:extLst>
      <p:ext uri="{BB962C8B-B14F-4D97-AF65-F5344CB8AC3E}">
        <p14:creationId xmlns:p14="http://schemas.microsoft.com/office/powerpoint/2010/main" val="2796199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4000" kern="1200">
          <a:solidFill>
            <a:schemeClr val="tx1"/>
          </a:solidFill>
          <a:latin typeface="DecimaWE Rg"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ecimaWE Rg"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ecimaWE Rg"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ecimaWE Rg"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ecimaWE Rg"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ecimaWE Rg"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6880" t="9950"/>
          <a:stretch/>
        </p:blipFill>
        <p:spPr>
          <a:xfrm>
            <a:off x="0" y="-48126"/>
            <a:ext cx="12376934" cy="6906126"/>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35" y="218319"/>
            <a:ext cx="3108244" cy="682930"/>
          </a:xfrm>
          <a:prstGeom prst="rect">
            <a:avLst/>
          </a:prstGeom>
        </p:spPr>
      </p:pic>
      <p:grpSp>
        <p:nvGrpSpPr>
          <p:cNvPr id="9" name="Gruppo 8"/>
          <p:cNvGrpSpPr/>
          <p:nvPr/>
        </p:nvGrpSpPr>
        <p:grpSpPr>
          <a:xfrm>
            <a:off x="6045200" y="1752468"/>
            <a:ext cx="6331735" cy="3304938"/>
            <a:chOff x="5959011" y="1370932"/>
            <a:chExt cx="6232989" cy="3304938"/>
          </a:xfrm>
        </p:grpSpPr>
        <p:sp>
          <p:nvSpPr>
            <p:cNvPr id="5" name="Rettangolo 4"/>
            <p:cNvSpPr/>
            <p:nvPr/>
          </p:nvSpPr>
          <p:spPr>
            <a:xfrm>
              <a:off x="5959011" y="1370932"/>
              <a:ext cx="6232989" cy="3304938"/>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ccc</a:t>
              </a:r>
              <a:endParaRPr lang="it-IT" dirty="0"/>
            </a:p>
          </p:txBody>
        </p:sp>
        <p:sp>
          <p:nvSpPr>
            <p:cNvPr id="6" name="CasellaDiTesto 5"/>
            <p:cNvSpPr txBox="1"/>
            <p:nvPr/>
          </p:nvSpPr>
          <p:spPr>
            <a:xfrm>
              <a:off x="6193603" y="1530684"/>
              <a:ext cx="5715367" cy="2308324"/>
            </a:xfrm>
            <a:prstGeom prst="rect">
              <a:avLst/>
            </a:prstGeom>
            <a:noFill/>
          </p:spPr>
          <p:txBody>
            <a:bodyPr wrap="square" rtlCol="0">
              <a:spAutoFit/>
            </a:bodyPr>
            <a:lstStyle/>
            <a:p>
              <a:r>
                <a:rPr lang="it-IT" sz="4000" b="1" dirty="0" smtClean="0">
                  <a:solidFill>
                    <a:schemeClr val="accent5">
                      <a:lumMod val="75000"/>
                    </a:schemeClr>
                  </a:solidFill>
                  <a:effectLst>
                    <a:outerShdw blurRad="38100" dist="38100" dir="2700000" algn="tl">
                      <a:srgbClr val="000000">
                        <a:alpha val="43137"/>
                      </a:srgbClr>
                    </a:outerShdw>
                  </a:effectLst>
                  <a:latin typeface="DecimaWE Rg" panose="02000000000000000000" pitchFamily="2" charset="0"/>
                </a:rPr>
                <a:t>Il mercato del lavoro nella prima parte del 2021</a:t>
              </a:r>
            </a:p>
            <a:p>
              <a:r>
                <a:rPr lang="it-IT" sz="4000" b="1" dirty="0" smtClean="0">
                  <a:solidFill>
                    <a:schemeClr val="accent5">
                      <a:lumMod val="75000"/>
                    </a:schemeClr>
                  </a:solidFill>
                  <a:effectLst>
                    <a:outerShdw blurRad="38100" dist="38100" dir="2700000" algn="tl">
                      <a:srgbClr val="000000">
                        <a:alpha val="43137"/>
                      </a:srgbClr>
                    </a:outerShdw>
                  </a:effectLst>
                  <a:latin typeface="DecimaWE Rg" panose="02000000000000000000" pitchFamily="2" charset="0"/>
                </a:rPr>
                <a:t>(gennaio-luglio)</a:t>
              </a:r>
            </a:p>
            <a:p>
              <a:r>
                <a:rPr lang="it-IT" sz="2400" i="1" dirty="0" smtClean="0">
                  <a:solidFill>
                    <a:srgbClr val="C00000"/>
                  </a:solidFill>
                  <a:effectLst>
                    <a:outerShdw blurRad="38100" dist="38100" dir="2700000" algn="tl">
                      <a:srgbClr val="000000">
                        <a:alpha val="43137"/>
                      </a:srgbClr>
                    </a:outerShdw>
                  </a:effectLst>
                  <a:latin typeface="DecimaWE Rg" panose="02000000000000000000" pitchFamily="2" charset="0"/>
                </a:rPr>
                <a:t>Assunzioni e cessazioni dei rapporti di lavoro</a:t>
              </a:r>
            </a:p>
          </p:txBody>
        </p:sp>
      </p:grpSp>
      <p:grpSp>
        <p:nvGrpSpPr>
          <p:cNvPr id="7" name="Gruppo 6"/>
          <p:cNvGrpSpPr/>
          <p:nvPr/>
        </p:nvGrpSpPr>
        <p:grpSpPr>
          <a:xfrm>
            <a:off x="6045200" y="5136890"/>
            <a:ext cx="6331735" cy="1083862"/>
            <a:chOff x="5959011" y="4803230"/>
            <a:chExt cx="6232989" cy="1083862"/>
          </a:xfrm>
        </p:grpSpPr>
        <p:sp>
          <p:nvSpPr>
            <p:cNvPr id="13" name="Rettangolo 12"/>
            <p:cNvSpPr/>
            <p:nvPr/>
          </p:nvSpPr>
          <p:spPr>
            <a:xfrm>
              <a:off x="5959011" y="4803230"/>
              <a:ext cx="6232989" cy="108386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6193603" y="4905354"/>
              <a:ext cx="5895655" cy="861774"/>
            </a:xfrm>
            <a:prstGeom prst="rect">
              <a:avLst/>
            </a:prstGeom>
            <a:noFill/>
          </p:spPr>
          <p:txBody>
            <a:bodyPr wrap="square" rtlCol="0">
              <a:spAutoFit/>
            </a:bodyPr>
            <a:lstStyle/>
            <a:p>
              <a:r>
                <a:rPr lang="it-IT" sz="2500" dirty="0" smtClean="0">
                  <a:solidFill>
                    <a:schemeClr val="bg1"/>
                  </a:solidFill>
                  <a:latin typeface="DecimaWE Rg" panose="02000000000000000000" pitchFamily="2" charset="0"/>
                </a:rPr>
                <a:t>Osservatorio regionale sul mercato </a:t>
              </a:r>
            </a:p>
            <a:p>
              <a:r>
                <a:rPr lang="it-IT" sz="2500" dirty="0" smtClean="0">
                  <a:solidFill>
                    <a:schemeClr val="bg1"/>
                  </a:solidFill>
                  <a:latin typeface="DecimaWE Rg" panose="02000000000000000000" pitchFamily="2" charset="0"/>
                </a:rPr>
                <a:t>e le politiche del lavoro </a:t>
              </a:r>
              <a:endParaRPr lang="it-IT" sz="2500" dirty="0">
                <a:solidFill>
                  <a:schemeClr val="bg1"/>
                </a:solidFill>
                <a:latin typeface="DecimaWE Rg" panose="02000000000000000000" pitchFamily="2" charset="0"/>
              </a:endParaRPr>
            </a:p>
          </p:txBody>
        </p:sp>
      </p:grpSp>
      <p:sp>
        <p:nvSpPr>
          <p:cNvPr id="16" name="CasellaDiTesto 15"/>
          <p:cNvSpPr txBox="1"/>
          <p:nvPr/>
        </p:nvSpPr>
        <p:spPr>
          <a:xfrm>
            <a:off x="181367" y="939349"/>
            <a:ext cx="3108244" cy="584775"/>
          </a:xfrm>
          <a:prstGeom prst="rect">
            <a:avLst/>
          </a:prstGeom>
          <a:noFill/>
        </p:spPr>
        <p:txBody>
          <a:bodyPr wrap="square" rtlCol="0">
            <a:spAutoFit/>
          </a:bodyPr>
          <a:lstStyle/>
          <a:p>
            <a:r>
              <a:rPr lang="it-IT" sz="1600" dirty="0" smtClean="0">
                <a:solidFill>
                  <a:schemeClr val="bg1"/>
                </a:solidFill>
                <a:latin typeface="DecimaWE Rg" panose="02000000000000000000" pitchFamily="2" charset="0"/>
              </a:rPr>
              <a:t>Direzione centrale lavoro, formazione, istruzione e famiglia</a:t>
            </a:r>
            <a:endParaRPr lang="it-IT" sz="1600" dirty="0">
              <a:solidFill>
                <a:schemeClr val="bg1"/>
              </a:solidFill>
              <a:latin typeface="DecimaWE Rg" panose="02000000000000000000" pitchFamily="2" charset="0"/>
            </a:endParaRPr>
          </a:p>
        </p:txBody>
      </p:sp>
      <p:sp>
        <p:nvSpPr>
          <p:cNvPr id="11" name="Text Box 231"/>
          <p:cNvSpPr txBox="1">
            <a:spLocks noChangeArrowheads="1"/>
          </p:cNvSpPr>
          <p:nvPr/>
        </p:nvSpPr>
        <p:spPr bwMode="auto">
          <a:xfrm>
            <a:off x="10119946" y="5757444"/>
            <a:ext cx="1969477" cy="31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nSpc>
                <a:spcPct val="115000"/>
              </a:lnSpc>
            </a:pPr>
            <a:r>
              <a:rPr lang="it-IT" sz="1400" b="1" spc="105" dirty="0" smtClean="0">
                <a:solidFill>
                  <a:schemeClr val="bg1"/>
                </a:solidFill>
                <a:effectLst>
                  <a:outerShdw blurRad="38100" dist="38100" dir="2700000" algn="tl">
                    <a:srgbClr val="000000">
                      <a:alpha val="43137"/>
                    </a:srgbClr>
                  </a:outerShdw>
                </a:effectLst>
                <a:latin typeface="DecimaWE Rg" panose="02000000000000000000" pitchFamily="2" charset="0"/>
                <a:ea typeface="Calibri" panose="020F0502020204030204" pitchFamily="34" charset="0"/>
                <a:cs typeface="Arial" panose="020B0604020202020204" pitchFamily="34" charset="0"/>
              </a:rPr>
              <a:t>01 settembre 2021</a:t>
            </a:r>
            <a:endParaRPr lang="it-IT" sz="1400" b="1" dirty="0">
              <a:solidFill>
                <a:schemeClr val="bg1"/>
              </a:solidFill>
              <a:effectLst>
                <a:outerShdw blurRad="38100" dist="38100" dir="2700000" algn="tl">
                  <a:srgbClr val="000000">
                    <a:alpha val="43137"/>
                  </a:srgbClr>
                </a:outerShdw>
              </a:effectLst>
              <a:latin typeface="DecimaWE Rg" panose="02000000000000000000" pitchFamily="2" charset="0"/>
              <a:ea typeface="Calibri" panose="020F0502020204030204" pitchFamily="34" charset="0"/>
              <a:cs typeface="Arial" panose="020B0604020202020204" pitchFamily="34" charset="0"/>
            </a:endParaRPr>
          </a:p>
        </p:txBody>
      </p:sp>
      <p:sp>
        <p:nvSpPr>
          <p:cNvPr id="3" name="CasellaDiTesto 2"/>
          <p:cNvSpPr txBox="1"/>
          <p:nvPr/>
        </p:nvSpPr>
        <p:spPr>
          <a:xfrm>
            <a:off x="6409319" y="4300028"/>
            <a:ext cx="2972517" cy="523220"/>
          </a:xfrm>
          <a:prstGeom prst="rect">
            <a:avLst/>
          </a:prstGeom>
          <a:noFill/>
        </p:spPr>
        <p:txBody>
          <a:bodyPr wrap="square" rtlCol="0">
            <a:spAutoFit/>
          </a:bodyPr>
          <a:lstStyle/>
          <a:p>
            <a:r>
              <a:rPr lang="it-IT" sz="1400" i="1" dirty="0" smtClean="0">
                <a:latin typeface="Arial Narrow" panose="020B0606020202030204" pitchFamily="34" charset="0"/>
              </a:rPr>
              <a:t>a cura di Carlos Corvino e Roberta Molaro</a:t>
            </a:r>
          </a:p>
          <a:p>
            <a:r>
              <a:rPr lang="it-IT" sz="1400" dirty="0" smtClean="0">
                <a:latin typeface="Arial Narrow" panose="020B0606020202030204" pitchFamily="34" charset="0"/>
              </a:rPr>
              <a:t>Mail to: carlos.corvino@regione.fvg.it</a:t>
            </a:r>
            <a:r>
              <a:rPr lang="it-IT" sz="1400" i="1" dirty="0" smtClean="0">
                <a:latin typeface="Arial Narrow" panose="020B0606020202030204" pitchFamily="34" charset="0"/>
              </a:rPr>
              <a:t> </a:t>
            </a:r>
            <a:endParaRPr lang="it-IT" sz="1400" i="1" dirty="0">
              <a:latin typeface="Arial Narrow" panose="020B0606020202030204" pitchFamily="34" charset="0"/>
            </a:endParaRPr>
          </a:p>
        </p:txBody>
      </p:sp>
    </p:spTree>
    <p:extLst>
      <p:ext uri="{BB962C8B-B14F-4D97-AF65-F5344CB8AC3E}">
        <p14:creationId xmlns:p14="http://schemas.microsoft.com/office/powerpoint/2010/main" val="2321106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10</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Variazione % assunzioni per contratto</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21" name="Grafico 20"/>
          <p:cNvGraphicFramePr>
            <a:graphicFrameLocks/>
          </p:cNvGraphicFramePr>
          <p:nvPr>
            <p:extLst>
              <p:ext uri="{D42A27DB-BD31-4B8C-83A1-F6EECF244321}">
                <p14:modId xmlns:p14="http://schemas.microsoft.com/office/powerpoint/2010/main" val="4142454847"/>
              </p:ext>
            </p:extLst>
          </p:nvPr>
        </p:nvGraphicFramePr>
        <p:xfrm>
          <a:off x="119343" y="778044"/>
          <a:ext cx="5688624" cy="42674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co 9"/>
          <p:cNvGraphicFramePr>
            <a:graphicFrameLocks/>
          </p:cNvGraphicFramePr>
          <p:nvPr>
            <p:extLst>
              <p:ext uri="{D42A27DB-BD31-4B8C-83A1-F6EECF244321}">
                <p14:modId xmlns:p14="http://schemas.microsoft.com/office/powerpoint/2010/main" val="2803399323"/>
              </p:ext>
            </p:extLst>
          </p:nvPr>
        </p:nvGraphicFramePr>
        <p:xfrm>
          <a:off x="6385673" y="778044"/>
          <a:ext cx="5688624" cy="4267489"/>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465992" y="5214093"/>
            <a:ext cx="11421209" cy="1046312"/>
          </a:xfrm>
          <a:prstGeom prst="rect">
            <a:avLst/>
          </a:prstGeom>
          <a:noFill/>
        </p:spPr>
        <p:txBody>
          <a:bodyPr wrap="square" rtlCol="0">
            <a:spAutoFit/>
          </a:bodyPr>
          <a:lstStyle/>
          <a:p>
            <a:pPr>
              <a:lnSpc>
                <a:spcPts val="1900"/>
              </a:lnSpc>
              <a:spcBef>
                <a:spcPts val="600"/>
              </a:spcBef>
            </a:pPr>
            <a:r>
              <a:rPr lang="it-IT" sz="1400" i="1" dirty="0" smtClean="0">
                <a:latin typeface="Arial Narrow" panose="020B0606020202030204" pitchFamily="34" charset="0"/>
              </a:rPr>
              <a:t>Le assunzioni a tempo indeterminato crescono, rispetto al 2021, del 2,7%, mentre rispetto al dato del 2019 si registra una contrazione (-24,1%). Va detto, a tal proposito, che nel periodo 2018-2019 c’è stata una ascesa della quota di assunzioni a tempo indeterminato, frutto tanto delle incentivazioni disponibili quanto delle «strette» imposte dal Decreto Dignità alle assunzioni a termine. L’aumento delle assunzioni a tempo indeterminato, paradossalmente, non si è fermata nemmeno nel corso del 2020. L’ulteriore crescita del 2,7%, pertanto, va colta come un </a:t>
            </a:r>
            <a:r>
              <a:rPr lang="it-IT" sz="1400" i="1" dirty="0" err="1" smtClean="0">
                <a:latin typeface="Arial Narrow" panose="020B0606020202030204" pitchFamily="34" charset="0"/>
              </a:rPr>
              <a:t>ulterore</a:t>
            </a:r>
            <a:r>
              <a:rPr lang="it-IT" sz="1400" i="1" dirty="0" smtClean="0">
                <a:latin typeface="Arial Narrow" panose="020B0606020202030204" pitchFamily="34" charset="0"/>
              </a:rPr>
              <a:t> segnale di ripresa e modifica della domanda di lavoro. </a:t>
            </a:r>
          </a:p>
        </p:txBody>
      </p:sp>
    </p:spTree>
    <p:extLst>
      <p:ext uri="{BB962C8B-B14F-4D97-AF65-F5344CB8AC3E}">
        <p14:creationId xmlns:p14="http://schemas.microsoft.com/office/powerpoint/2010/main" val="87564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11</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Confronto territoriale rispetto al 2020</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8" name="Grafico 7"/>
          <p:cNvGraphicFramePr>
            <a:graphicFrameLocks/>
          </p:cNvGraphicFramePr>
          <p:nvPr>
            <p:extLst>
              <p:ext uri="{D42A27DB-BD31-4B8C-83A1-F6EECF244321}">
                <p14:modId xmlns:p14="http://schemas.microsoft.com/office/powerpoint/2010/main" val="3480763359"/>
              </p:ext>
            </p:extLst>
          </p:nvPr>
        </p:nvGraphicFramePr>
        <p:xfrm>
          <a:off x="276020" y="1024910"/>
          <a:ext cx="7285365" cy="4593375"/>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7734758" y="1092769"/>
            <a:ext cx="4357396" cy="2926442"/>
          </a:xfrm>
          <a:prstGeom prst="rect">
            <a:avLst/>
          </a:prstGeom>
          <a:noFill/>
        </p:spPr>
        <p:txBody>
          <a:bodyPr wrap="square" rtlCol="0">
            <a:spAutoFit/>
          </a:bodyPr>
          <a:lstStyle/>
          <a:p>
            <a:pPr>
              <a:lnSpc>
                <a:spcPts val="1900"/>
              </a:lnSpc>
              <a:spcBef>
                <a:spcPts val="600"/>
              </a:spcBef>
            </a:pPr>
            <a:r>
              <a:rPr lang="it-IT" sz="1500" i="1" dirty="0" smtClean="0">
                <a:latin typeface="Arial Narrow" panose="020B0606020202030204" pitchFamily="34" charset="0"/>
              </a:rPr>
              <a:t>Da un punto di vista territoriale, il recupero delle posizioni di lavoro riguarda soprattutto i territori che hanno più «pagato» durante i vari </a:t>
            </a:r>
            <a:r>
              <a:rPr lang="it-IT" sz="1500" i="1" dirty="0" err="1" smtClean="0">
                <a:latin typeface="Arial Narrow" panose="020B0606020202030204" pitchFamily="34" charset="0"/>
              </a:rPr>
              <a:t>lockdown</a:t>
            </a:r>
            <a:r>
              <a:rPr lang="it-IT" sz="1500" i="1" dirty="0" smtClean="0">
                <a:latin typeface="Arial Narrow" panose="020B0606020202030204" pitchFamily="34" charset="0"/>
              </a:rPr>
              <a:t> delle attività economiche: Trieste, Monfalcone, la bassa friulana (Cervignano, Latisana), Udine. </a:t>
            </a:r>
          </a:p>
          <a:p>
            <a:pPr>
              <a:lnSpc>
                <a:spcPts val="1900"/>
              </a:lnSpc>
              <a:spcBef>
                <a:spcPts val="600"/>
              </a:spcBef>
            </a:pPr>
            <a:r>
              <a:rPr lang="it-IT" sz="1500" i="1" dirty="0" smtClean="0">
                <a:latin typeface="Arial Narrow" panose="020B0606020202030204" pitchFamily="34" charset="0"/>
              </a:rPr>
              <a:t>La zona del pordenonese e dell’alto </a:t>
            </a:r>
            <a:r>
              <a:rPr lang="it-IT" sz="1500" i="1" dirty="0" err="1" smtClean="0">
                <a:latin typeface="Arial Narrow" panose="020B0606020202030204" pitchFamily="34" charset="0"/>
              </a:rPr>
              <a:t>friuli</a:t>
            </a:r>
            <a:r>
              <a:rPr lang="it-IT" sz="1500" i="1" dirty="0" smtClean="0">
                <a:latin typeface="Arial Narrow" panose="020B0606020202030204" pitchFamily="34" charset="0"/>
              </a:rPr>
              <a:t>, come già anticipato da precedenti analisi, godono di una situazione «relativamente» migliore poiché la quota di manifattura e terziario avanzato è relativamente più grande rispetto al resto della regione. </a:t>
            </a:r>
          </a:p>
          <a:p>
            <a:pPr>
              <a:lnSpc>
                <a:spcPts val="1900"/>
              </a:lnSpc>
              <a:spcBef>
                <a:spcPts val="600"/>
              </a:spcBef>
            </a:pPr>
            <a:endParaRPr lang="it-IT" sz="1500" i="1" dirty="0" smtClean="0">
              <a:latin typeface="Arial Narrow" panose="020B0606020202030204" pitchFamily="34" charset="0"/>
            </a:endParaRPr>
          </a:p>
        </p:txBody>
      </p:sp>
    </p:spTree>
    <p:extLst>
      <p:ext uri="{BB962C8B-B14F-4D97-AF65-F5344CB8AC3E}">
        <p14:creationId xmlns:p14="http://schemas.microsoft.com/office/powerpoint/2010/main" val="3965934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12</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Le COB a luglio 2021 e nei primi 7 mesi</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1480066189"/>
              </p:ext>
            </p:extLst>
          </p:nvPr>
        </p:nvGraphicFramePr>
        <p:xfrm>
          <a:off x="412267" y="1220783"/>
          <a:ext cx="6928361" cy="4029642"/>
        </p:xfrm>
        <a:graphic>
          <a:graphicData uri="http://schemas.openxmlformats.org/drawingml/2006/table">
            <a:tbl>
              <a:tblPr/>
              <a:tblGrid>
                <a:gridCol w="2223629">
                  <a:extLst>
                    <a:ext uri="{9D8B030D-6E8A-4147-A177-3AD203B41FA5}">
                      <a16:colId xmlns:a16="http://schemas.microsoft.com/office/drawing/2014/main" val="2348853063"/>
                    </a:ext>
                  </a:extLst>
                </a:gridCol>
                <a:gridCol w="784122">
                  <a:extLst>
                    <a:ext uri="{9D8B030D-6E8A-4147-A177-3AD203B41FA5}">
                      <a16:colId xmlns:a16="http://schemas.microsoft.com/office/drawing/2014/main" val="3018326622"/>
                    </a:ext>
                  </a:extLst>
                </a:gridCol>
                <a:gridCol w="784122">
                  <a:extLst>
                    <a:ext uri="{9D8B030D-6E8A-4147-A177-3AD203B41FA5}">
                      <a16:colId xmlns:a16="http://schemas.microsoft.com/office/drawing/2014/main" val="3316440884"/>
                    </a:ext>
                  </a:extLst>
                </a:gridCol>
                <a:gridCol w="784122">
                  <a:extLst>
                    <a:ext uri="{9D8B030D-6E8A-4147-A177-3AD203B41FA5}">
                      <a16:colId xmlns:a16="http://schemas.microsoft.com/office/drawing/2014/main" val="2858362620"/>
                    </a:ext>
                  </a:extLst>
                </a:gridCol>
                <a:gridCol w="784122">
                  <a:extLst>
                    <a:ext uri="{9D8B030D-6E8A-4147-A177-3AD203B41FA5}">
                      <a16:colId xmlns:a16="http://schemas.microsoft.com/office/drawing/2014/main" val="448692874"/>
                    </a:ext>
                  </a:extLst>
                </a:gridCol>
                <a:gridCol w="784122">
                  <a:extLst>
                    <a:ext uri="{9D8B030D-6E8A-4147-A177-3AD203B41FA5}">
                      <a16:colId xmlns:a16="http://schemas.microsoft.com/office/drawing/2014/main" val="1438757928"/>
                    </a:ext>
                  </a:extLst>
                </a:gridCol>
                <a:gridCol w="784122">
                  <a:extLst>
                    <a:ext uri="{9D8B030D-6E8A-4147-A177-3AD203B41FA5}">
                      <a16:colId xmlns:a16="http://schemas.microsoft.com/office/drawing/2014/main" val="3473133368"/>
                    </a:ext>
                  </a:extLst>
                </a:gridCol>
              </a:tblGrid>
              <a:tr h="415757">
                <a:tc>
                  <a:txBody>
                    <a:bodyPr/>
                    <a:lstStyle/>
                    <a:p>
                      <a:pPr algn="l" fontAlgn="b"/>
                      <a:endParaRPr lang="it-IT" sz="1400" b="0" i="0" u="none" strike="noStrike" dirty="0">
                        <a:effectLst/>
                        <a:latin typeface="Arial" panose="020B0604020202020204" pitchFamily="34" charset="0"/>
                      </a:endParaRPr>
                    </a:p>
                  </a:txBody>
                  <a:tcPr marL="6350" marR="6350" marT="6350" marB="0" anchor="ctr">
                    <a:lnL>
                      <a:noFill/>
                    </a:lnL>
                    <a:lnR>
                      <a:noFill/>
                    </a:lnR>
                    <a:lnT>
                      <a:noFill/>
                    </a:lnT>
                    <a:lnB w="6350" cap="flat" cmpd="sng" algn="ctr">
                      <a:solidFill>
                        <a:schemeClr val="tx1"/>
                      </a:solidFill>
                      <a:prstDash val="solid"/>
                      <a:round/>
                      <a:headEnd type="none" w="med" len="med"/>
                      <a:tailEnd type="none" w="med" len="med"/>
                    </a:lnB>
                  </a:tcPr>
                </a:tc>
                <a:tc gridSpan="3">
                  <a:txBody>
                    <a:bodyPr/>
                    <a:lstStyle/>
                    <a:p>
                      <a:pPr algn="ctr" fontAlgn="ctr"/>
                      <a:r>
                        <a:rPr lang="it-IT" sz="1400" b="1" i="0" u="none" strike="noStrike" dirty="0" smtClean="0">
                          <a:effectLst/>
                          <a:latin typeface="Arial" panose="020B0604020202020204" pitchFamily="34" charset="0"/>
                        </a:rPr>
                        <a:t>Luglio</a:t>
                      </a:r>
                      <a:r>
                        <a:rPr lang="it-IT" sz="1400" b="1" i="0" u="none" strike="noStrike" baseline="0" dirty="0" smtClean="0">
                          <a:effectLst/>
                          <a:latin typeface="Arial" panose="020B0604020202020204" pitchFamily="34" charset="0"/>
                        </a:rPr>
                        <a:t> 20</a:t>
                      </a:r>
                      <a:r>
                        <a:rPr lang="it-IT" sz="1400" b="1" i="0" u="none" strike="noStrike" dirty="0" smtClean="0">
                          <a:effectLst/>
                          <a:latin typeface="Arial" panose="020B0604020202020204" pitchFamily="34" charset="0"/>
                        </a:rPr>
                        <a:t>21</a:t>
                      </a:r>
                      <a:endParaRPr lang="it-IT" sz="1400" b="1" i="0" u="none" strike="noStrike" dirty="0">
                        <a:effectLst/>
                        <a:latin typeface="Arial" panose="020B0604020202020204" pitchFamily="34" charset="0"/>
                      </a:endParaRPr>
                    </a:p>
                  </a:txBody>
                  <a:tcPr marL="6350" marR="6350" marT="635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3">
                  <a:txBody>
                    <a:bodyPr/>
                    <a:lstStyle/>
                    <a:p>
                      <a:pPr algn="ctr" fontAlgn="ctr"/>
                      <a:r>
                        <a:rPr lang="it-IT" sz="1400" b="1" i="0" u="none" strike="noStrike">
                          <a:effectLst/>
                          <a:latin typeface="Arial" panose="020B0604020202020204" pitchFamily="34" charset="0"/>
                        </a:rPr>
                        <a:t>7 mesi</a:t>
                      </a:r>
                    </a:p>
                  </a:txBody>
                  <a:tcPr marL="6350" marR="6350" marT="635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99329041"/>
                  </a:ext>
                </a:extLst>
              </a:tr>
              <a:tr h="415757">
                <a:tc>
                  <a:txBody>
                    <a:bodyPr/>
                    <a:lstStyle/>
                    <a:p>
                      <a:pPr algn="l" fontAlgn="b"/>
                      <a:endParaRPr lang="it-IT" sz="1400" b="0" i="0" u="none" strike="noStrike" dirty="0">
                        <a:effectLst/>
                        <a:latin typeface="Arial" panose="020B0604020202020204" pitchFamily="34" charset="0"/>
                      </a:endParaRPr>
                    </a:p>
                  </a:txBody>
                  <a:tcPr marL="6350" marR="6350" marT="635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400" b="1" i="0" u="none" strike="noStrike">
                          <a:effectLst/>
                          <a:latin typeface="Arial" panose="020B0604020202020204" pitchFamily="34" charset="0"/>
                        </a:rPr>
                        <a:t>Ass.</a:t>
                      </a:r>
                    </a:p>
                  </a:txBody>
                  <a:tcPr marL="6350" marR="6350" marT="635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400" b="1" i="0" u="none" strike="noStrike" dirty="0">
                          <a:effectLst/>
                          <a:latin typeface="Arial" panose="020B0604020202020204" pitchFamily="34" charset="0"/>
                        </a:rPr>
                        <a:t>Cess.</a:t>
                      </a:r>
                    </a:p>
                  </a:txBody>
                  <a:tcPr marL="6350" marR="6350" marT="635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400" b="1" i="0" u="none" strike="noStrike" dirty="0">
                          <a:effectLst/>
                          <a:latin typeface="Arial" panose="020B0604020202020204" pitchFamily="34" charset="0"/>
                        </a:rPr>
                        <a:t>Saldi</a:t>
                      </a:r>
                    </a:p>
                  </a:txBody>
                  <a:tcPr marL="6350" marR="6350" marT="635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400" b="1" i="0" u="none" strike="noStrike" dirty="0">
                          <a:effectLst/>
                          <a:latin typeface="Arial" panose="020B0604020202020204" pitchFamily="34" charset="0"/>
                        </a:rPr>
                        <a:t>Ass.</a:t>
                      </a:r>
                    </a:p>
                  </a:txBody>
                  <a:tcPr marL="6350" marR="6350" marT="635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400" b="1" i="0" u="none" strike="noStrike" dirty="0">
                          <a:effectLst/>
                          <a:latin typeface="Arial" panose="020B0604020202020204" pitchFamily="34" charset="0"/>
                        </a:rPr>
                        <a:t>Cess.</a:t>
                      </a:r>
                    </a:p>
                  </a:txBody>
                  <a:tcPr marL="6350" marR="6350" marT="635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400" b="1" i="0" u="none" strike="noStrike">
                          <a:effectLst/>
                          <a:latin typeface="Arial" panose="020B0604020202020204" pitchFamily="34" charset="0"/>
                        </a:rPr>
                        <a:t>Saldi</a:t>
                      </a:r>
                    </a:p>
                  </a:txBody>
                  <a:tcPr marL="6350" marR="6350" marT="635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3568478"/>
                  </a:ext>
                </a:extLst>
              </a:tr>
              <a:tr h="399766">
                <a:tc>
                  <a:txBody>
                    <a:bodyPr/>
                    <a:lstStyle/>
                    <a:p>
                      <a:pPr algn="l" fontAlgn="b"/>
                      <a:r>
                        <a:rPr lang="it-IT" sz="1400" b="0" i="0" u="none" strike="noStrike">
                          <a:effectLst/>
                          <a:latin typeface="Arial" panose="020B0604020202020204" pitchFamily="34" charset="0"/>
                        </a:rPr>
                        <a:t>Agricoltura</a:t>
                      </a:r>
                    </a:p>
                  </a:txBody>
                  <a:tcPr marL="6350" marR="6350" marT="635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0" i="0" u="none" strike="noStrike">
                          <a:effectLst/>
                          <a:latin typeface="Arial" panose="020B0604020202020204" pitchFamily="34" charset="0"/>
                        </a:rPr>
                        <a:t>1.200</a:t>
                      </a:r>
                    </a:p>
                  </a:txBody>
                  <a:tcPr marL="6350" marR="6350" marT="635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0" i="0" u="none" strike="noStrike">
                          <a:effectLst/>
                          <a:latin typeface="Arial" panose="020B0604020202020204" pitchFamily="34" charset="0"/>
                        </a:rPr>
                        <a:t>1.599</a:t>
                      </a:r>
                    </a:p>
                  </a:txBody>
                  <a:tcPr marL="6350" marR="6350" marT="635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0" i="0" u="none" strike="noStrike">
                          <a:effectLst/>
                          <a:latin typeface="Arial" panose="020B0604020202020204" pitchFamily="34" charset="0"/>
                        </a:rPr>
                        <a:t>-399</a:t>
                      </a:r>
                    </a:p>
                  </a:txBody>
                  <a:tcPr marL="6350" marR="6350" marT="635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0" i="0" u="none" strike="noStrike">
                          <a:effectLst/>
                          <a:latin typeface="Arial" panose="020B0604020202020204" pitchFamily="34" charset="0"/>
                        </a:rPr>
                        <a:t>11.136</a:t>
                      </a:r>
                    </a:p>
                  </a:txBody>
                  <a:tcPr marL="6350" marR="6350" marT="635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0" i="0" u="none" strike="noStrike" dirty="0">
                          <a:effectLst/>
                          <a:latin typeface="Arial" panose="020B0604020202020204" pitchFamily="34" charset="0"/>
                        </a:rPr>
                        <a:t>8.471</a:t>
                      </a:r>
                    </a:p>
                  </a:txBody>
                  <a:tcPr marL="6350" marR="6350" marT="635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0" i="0" u="none" strike="noStrike">
                          <a:effectLst/>
                          <a:latin typeface="Arial" panose="020B0604020202020204" pitchFamily="34" charset="0"/>
                        </a:rPr>
                        <a:t>2.665</a:t>
                      </a:r>
                    </a:p>
                  </a:txBody>
                  <a:tcPr marL="6350" marR="6350" marT="6350"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50891227"/>
                  </a:ext>
                </a:extLst>
              </a:tr>
              <a:tr h="399766">
                <a:tc>
                  <a:txBody>
                    <a:bodyPr/>
                    <a:lstStyle/>
                    <a:p>
                      <a:pPr algn="l" fontAlgn="b"/>
                      <a:r>
                        <a:rPr lang="it-IT" sz="1400" b="0" i="0" u="none" strike="noStrike">
                          <a:effectLst/>
                          <a:latin typeface="Arial" panose="020B0604020202020204" pitchFamily="34" charset="0"/>
                        </a:rPr>
                        <a:t>Alberghi e ristoranti</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4.235</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2.018</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2.217</a:t>
                      </a:r>
                    </a:p>
                  </a:txBody>
                  <a:tcPr marL="6350" marR="6350" marT="6350"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400" b="0" i="0" u="none" strike="noStrike">
                          <a:effectLst/>
                          <a:latin typeface="Arial" panose="020B0604020202020204" pitchFamily="34" charset="0"/>
                        </a:rPr>
                        <a:t>19.961</a:t>
                      </a:r>
                    </a:p>
                  </a:txBody>
                  <a:tcPr marL="6350" marR="6350" marT="6350"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400" b="0" i="0" u="none" strike="noStrike" dirty="0">
                          <a:effectLst/>
                          <a:latin typeface="Arial" panose="020B0604020202020204" pitchFamily="34" charset="0"/>
                        </a:rPr>
                        <a:t>10.687</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9.274</a:t>
                      </a:r>
                    </a:p>
                  </a:txBody>
                  <a:tcPr marL="6350" marR="6350" marT="6350" marB="0" anchor="ctr">
                    <a:lnL>
                      <a:noFill/>
                    </a:lnL>
                    <a:lnR>
                      <a:noFill/>
                    </a:lnR>
                    <a:lnT>
                      <a:noFill/>
                    </a:lnT>
                    <a:lnB>
                      <a:noFill/>
                    </a:lnB>
                  </a:tcPr>
                </a:tc>
                <a:extLst>
                  <a:ext uri="{0D108BD9-81ED-4DB2-BD59-A6C34878D82A}">
                    <a16:rowId xmlns:a16="http://schemas.microsoft.com/office/drawing/2014/main" val="292917826"/>
                  </a:ext>
                </a:extLst>
              </a:tr>
              <a:tr h="399766">
                <a:tc>
                  <a:txBody>
                    <a:bodyPr/>
                    <a:lstStyle/>
                    <a:p>
                      <a:pPr algn="l" fontAlgn="b"/>
                      <a:r>
                        <a:rPr lang="it-IT" sz="1400" b="0" i="0" u="none" strike="noStrike">
                          <a:effectLst/>
                          <a:latin typeface="Arial" panose="020B0604020202020204" pitchFamily="34" charset="0"/>
                        </a:rPr>
                        <a:t>Costruzioni</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1.115</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1.045</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70</a:t>
                      </a:r>
                    </a:p>
                  </a:txBody>
                  <a:tcPr marL="6350" marR="6350" marT="6350"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400" b="0" i="0" u="none" strike="noStrike">
                          <a:effectLst/>
                          <a:latin typeface="Arial" panose="020B0604020202020204" pitchFamily="34" charset="0"/>
                        </a:rPr>
                        <a:t>7.187</a:t>
                      </a:r>
                    </a:p>
                  </a:txBody>
                  <a:tcPr marL="6350" marR="6350" marT="6350"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400" b="0" i="0" u="none" strike="noStrike" dirty="0">
                          <a:effectLst/>
                          <a:latin typeface="Arial" panose="020B0604020202020204" pitchFamily="34" charset="0"/>
                        </a:rPr>
                        <a:t>5.418</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1.769</a:t>
                      </a:r>
                    </a:p>
                  </a:txBody>
                  <a:tcPr marL="6350" marR="6350" marT="6350" marB="0" anchor="ctr">
                    <a:lnL>
                      <a:noFill/>
                    </a:lnL>
                    <a:lnR>
                      <a:noFill/>
                    </a:lnR>
                    <a:lnT>
                      <a:noFill/>
                    </a:lnT>
                    <a:lnB>
                      <a:noFill/>
                    </a:lnB>
                  </a:tcPr>
                </a:tc>
                <a:extLst>
                  <a:ext uri="{0D108BD9-81ED-4DB2-BD59-A6C34878D82A}">
                    <a16:rowId xmlns:a16="http://schemas.microsoft.com/office/drawing/2014/main" val="2588383555"/>
                  </a:ext>
                </a:extLst>
              </a:tr>
              <a:tr h="399766">
                <a:tc>
                  <a:txBody>
                    <a:bodyPr/>
                    <a:lstStyle/>
                    <a:p>
                      <a:pPr algn="l" fontAlgn="b"/>
                      <a:r>
                        <a:rPr lang="it-IT" sz="1400" b="0" i="0" u="none" strike="noStrike" dirty="0">
                          <a:effectLst/>
                          <a:latin typeface="Arial" panose="020B0604020202020204" pitchFamily="34" charset="0"/>
                        </a:rPr>
                        <a:t>Istruzione</a:t>
                      </a:r>
                    </a:p>
                  </a:txBody>
                  <a:tcPr marL="6350" marR="6350" marT="6350" marB="0" anchor="ctr">
                    <a:lnL>
                      <a:noFill/>
                    </a:lnL>
                    <a:lnR>
                      <a:noFill/>
                    </a:lnR>
                    <a:lnT>
                      <a:noFill/>
                    </a:lnT>
                    <a:lnB>
                      <a:noFill/>
                    </a:lnB>
                  </a:tcPr>
                </a:tc>
                <a:tc>
                  <a:txBody>
                    <a:bodyPr/>
                    <a:lstStyle/>
                    <a:p>
                      <a:pPr algn="ctr" fontAlgn="ctr"/>
                      <a:r>
                        <a:rPr lang="it-IT" sz="1400" b="0" i="0" u="none" strike="noStrike" dirty="0">
                          <a:effectLst/>
                          <a:latin typeface="Arial" panose="020B0604020202020204" pitchFamily="34" charset="0"/>
                        </a:rPr>
                        <a:t>327</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570</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-243</a:t>
                      </a:r>
                    </a:p>
                  </a:txBody>
                  <a:tcPr marL="6350" marR="6350" marT="6350"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400" b="0" i="0" u="none" strike="noStrike">
                          <a:effectLst/>
                          <a:latin typeface="Arial" panose="020B0604020202020204" pitchFamily="34" charset="0"/>
                        </a:rPr>
                        <a:t>8.879</a:t>
                      </a:r>
                    </a:p>
                  </a:txBody>
                  <a:tcPr marL="6350" marR="6350" marT="6350"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400" b="0" i="0" u="none" strike="noStrike" dirty="0">
                          <a:effectLst/>
                          <a:latin typeface="Arial" panose="020B0604020202020204" pitchFamily="34" charset="0"/>
                        </a:rPr>
                        <a:t>15.492</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-6.613</a:t>
                      </a:r>
                    </a:p>
                  </a:txBody>
                  <a:tcPr marL="6350" marR="6350" marT="6350" marB="0" anchor="ctr">
                    <a:lnL>
                      <a:noFill/>
                    </a:lnL>
                    <a:lnR>
                      <a:noFill/>
                    </a:lnR>
                    <a:lnT>
                      <a:noFill/>
                    </a:lnT>
                    <a:lnB>
                      <a:noFill/>
                    </a:lnB>
                  </a:tcPr>
                </a:tc>
                <a:extLst>
                  <a:ext uri="{0D108BD9-81ED-4DB2-BD59-A6C34878D82A}">
                    <a16:rowId xmlns:a16="http://schemas.microsoft.com/office/drawing/2014/main" val="2522452735"/>
                  </a:ext>
                </a:extLst>
              </a:tr>
              <a:tr h="399766">
                <a:tc>
                  <a:txBody>
                    <a:bodyPr/>
                    <a:lstStyle/>
                    <a:p>
                      <a:pPr algn="l" fontAlgn="b"/>
                      <a:r>
                        <a:rPr lang="it-IT" sz="1400" b="0" i="0" u="none" strike="noStrike">
                          <a:effectLst/>
                          <a:latin typeface="Arial" panose="020B0604020202020204" pitchFamily="34" charset="0"/>
                        </a:rPr>
                        <a:t>Manifatt+estrattive</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3.207</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3.756</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-549</a:t>
                      </a:r>
                    </a:p>
                  </a:txBody>
                  <a:tcPr marL="6350" marR="6350" marT="6350"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400" b="0" i="0" u="none" strike="noStrike">
                          <a:effectLst/>
                          <a:latin typeface="Arial" panose="020B0604020202020204" pitchFamily="34" charset="0"/>
                        </a:rPr>
                        <a:t>22.802</a:t>
                      </a:r>
                    </a:p>
                  </a:txBody>
                  <a:tcPr marL="6350" marR="6350" marT="6350"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400" b="0" i="0" u="none" strike="noStrike" dirty="0">
                          <a:effectLst/>
                          <a:latin typeface="Arial" panose="020B0604020202020204" pitchFamily="34" charset="0"/>
                        </a:rPr>
                        <a:t>19.294</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3.508</a:t>
                      </a:r>
                    </a:p>
                  </a:txBody>
                  <a:tcPr marL="6350" marR="6350" marT="6350" marB="0" anchor="ctr">
                    <a:lnL>
                      <a:noFill/>
                    </a:lnL>
                    <a:lnR>
                      <a:noFill/>
                    </a:lnR>
                    <a:lnT>
                      <a:noFill/>
                    </a:lnT>
                    <a:lnB>
                      <a:noFill/>
                    </a:lnB>
                  </a:tcPr>
                </a:tc>
                <a:extLst>
                  <a:ext uri="{0D108BD9-81ED-4DB2-BD59-A6C34878D82A}">
                    <a16:rowId xmlns:a16="http://schemas.microsoft.com/office/drawing/2014/main" val="2067983796"/>
                  </a:ext>
                </a:extLst>
              </a:tr>
              <a:tr h="399766">
                <a:tc>
                  <a:txBody>
                    <a:bodyPr/>
                    <a:lstStyle/>
                    <a:p>
                      <a:pPr algn="l" fontAlgn="b"/>
                      <a:r>
                        <a:rPr lang="it-IT" sz="1400" b="0" i="0" u="none" strike="noStrike">
                          <a:effectLst/>
                          <a:latin typeface="Arial" panose="020B0604020202020204" pitchFamily="34" charset="0"/>
                        </a:rPr>
                        <a:t>Terziario</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10.049</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8.836</a:t>
                      </a:r>
                    </a:p>
                  </a:txBody>
                  <a:tcPr marL="6350" marR="6350" marT="6350" marB="0" anchor="ctr">
                    <a:lnL>
                      <a:noFill/>
                    </a:lnL>
                    <a:lnR>
                      <a:noFill/>
                    </a:lnR>
                    <a:lnT>
                      <a:noFill/>
                    </a:lnT>
                    <a:lnB>
                      <a:noFill/>
                    </a:lnB>
                  </a:tcPr>
                </a:tc>
                <a:tc>
                  <a:txBody>
                    <a:bodyPr/>
                    <a:lstStyle/>
                    <a:p>
                      <a:pPr algn="ctr" fontAlgn="ctr"/>
                      <a:r>
                        <a:rPr lang="it-IT" sz="1400" b="0" i="0" u="none" strike="noStrike">
                          <a:effectLst/>
                          <a:latin typeface="Arial" panose="020B0604020202020204" pitchFamily="34" charset="0"/>
                        </a:rPr>
                        <a:t>1.213</a:t>
                      </a:r>
                    </a:p>
                  </a:txBody>
                  <a:tcPr marL="6350" marR="6350" marT="6350"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400" b="0" i="0" u="none" strike="noStrike">
                          <a:effectLst/>
                          <a:latin typeface="Arial" panose="020B0604020202020204" pitchFamily="34" charset="0"/>
                        </a:rPr>
                        <a:t>60.261</a:t>
                      </a:r>
                    </a:p>
                  </a:txBody>
                  <a:tcPr marL="6350" marR="6350" marT="6350"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400" b="0" i="0" u="none" strike="noStrike" dirty="0">
                          <a:effectLst/>
                          <a:latin typeface="Arial" panose="020B0604020202020204" pitchFamily="34" charset="0"/>
                        </a:rPr>
                        <a:t>49.079</a:t>
                      </a:r>
                    </a:p>
                  </a:txBody>
                  <a:tcPr marL="6350" marR="6350" marT="6350" marB="0" anchor="ctr">
                    <a:lnL>
                      <a:noFill/>
                    </a:lnL>
                    <a:lnR>
                      <a:noFill/>
                    </a:lnR>
                    <a:lnT>
                      <a:noFill/>
                    </a:lnT>
                    <a:lnB>
                      <a:noFill/>
                    </a:lnB>
                  </a:tcPr>
                </a:tc>
                <a:tc>
                  <a:txBody>
                    <a:bodyPr/>
                    <a:lstStyle/>
                    <a:p>
                      <a:pPr algn="ctr" fontAlgn="ctr"/>
                      <a:r>
                        <a:rPr lang="it-IT" sz="1400" b="0" i="0" u="none" strike="noStrike" dirty="0">
                          <a:effectLst/>
                          <a:latin typeface="Arial" panose="020B0604020202020204" pitchFamily="34" charset="0"/>
                        </a:rPr>
                        <a:t>11.182</a:t>
                      </a:r>
                    </a:p>
                  </a:txBody>
                  <a:tcPr marL="6350" marR="6350" marT="6350" marB="0" anchor="ctr">
                    <a:lnL>
                      <a:noFill/>
                    </a:lnL>
                    <a:lnR>
                      <a:noFill/>
                    </a:lnR>
                    <a:lnT>
                      <a:noFill/>
                    </a:lnT>
                    <a:lnB>
                      <a:noFill/>
                    </a:lnB>
                  </a:tcPr>
                </a:tc>
                <a:extLst>
                  <a:ext uri="{0D108BD9-81ED-4DB2-BD59-A6C34878D82A}">
                    <a16:rowId xmlns:a16="http://schemas.microsoft.com/office/drawing/2014/main" val="3693568874"/>
                  </a:ext>
                </a:extLst>
              </a:tr>
              <a:tr h="399766">
                <a:tc>
                  <a:txBody>
                    <a:bodyPr/>
                    <a:lstStyle/>
                    <a:p>
                      <a:pPr algn="l" fontAlgn="b"/>
                      <a:r>
                        <a:rPr lang="it-IT" sz="1400" b="0" i="0" u="none" strike="noStrike" dirty="0" err="1">
                          <a:effectLst/>
                          <a:latin typeface="Arial" panose="020B0604020202020204" pitchFamily="34" charset="0"/>
                        </a:rPr>
                        <a:t>nd</a:t>
                      </a:r>
                      <a:endParaRPr lang="it-IT" sz="1400" b="0" i="0" u="none" strike="noStrike" dirty="0">
                        <a:effectLst/>
                        <a:latin typeface="Arial" panose="020B0604020202020204" pitchFamily="34" charset="0"/>
                      </a:endParaRPr>
                    </a:p>
                  </a:txBody>
                  <a:tcPr marL="6350" marR="6350" marT="635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it-IT" sz="1400" b="0" i="0" u="none" strike="noStrike">
                          <a:effectLst/>
                          <a:latin typeface="Arial" panose="020B0604020202020204" pitchFamily="34" charset="0"/>
                        </a:rPr>
                        <a:t>7</a:t>
                      </a:r>
                    </a:p>
                  </a:txBody>
                  <a:tcPr marL="6350" marR="6350" marT="635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it-IT" sz="1400" b="0" i="0" u="none" strike="noStrike">
                          <a:effectLst/>
                          <a:latin typeface="Arial" panose="020B0604020202020204" pitchFamily="34" charset="0"/>
                        </a:rPr>
                        <a:t>41</a:t>
                      </a:r>
                    </a:p>
                  </a:txBody>
                  <a:tcPr marL="6350" marR="6350" marT="635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it-IT" sz="1400" b="0" i="0" u="none" strike="noStrike">
                          <a:effectLst/>
                          <a:latin typeface="Arial" panose="020B0604020202020204" pitchFamily="34" charset="0"/>
                        </a:rPr>
                        <a:t>-34</a:t>
                      </a:r>
                    </a:p>
                  </a:txBody>
                  <a:tcPr marL="6350" marR="6350" marT="6350"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tc>
                  <a:txBody>
                    <a:bodyPr/>
                    <a:lstStyle/>
                    <a:p>
                      <a:pPr algn="ctr" fontAlgn="ctr"/>
                      <a:r>
                        <a:rPr lang="it-IT" sz="1400" b="0" i="0" u="none" strike="noStrike">
                          <a:effectLst/>
                          <a:latin typeface="Arial" panose="020B0604020202020204" pitchFamily="34" charset="0"/>
                        </a:rPr>
                        <a:t>34</a:t>
                      </a:r>
                    </a:p>
                  </a:txBody>
                  <a:tcPr marL="6350" marR="6350" marT="6350"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it-IT" sz="1400" b="0" i="0" u="none" strike="noStrike">
                          <a:effectLst/>
                          <a:latin typeface="Arial" panose="020B0604020202020204" pitchFamily="34" charset="0"/>
                        </a:rPr>
                        <a:t>466</a:t>
                      </a:r>
                    </a:p>
                  </a:txBody>
                  <a:tcPr marL="6350" marR="6350" marT="635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it-IT" sz="1400" b="0" i="0" u="none" strike="noStrike" dirty="0">
                          <a:effectLst/>
                          <a:latin typeface="Arial" panose="020B0604020202020204" pitchFamily="34" charset="0"/>
                        </a:rPr>
                        <a:t>-432</a:t>
                      </a:r>
                    </a:p>
                  </a:txBody>
                  <a:tcPr marL="6350" marR="6350" marT="6350" marB="0" anchor="ctr">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0742089"/>
                  </a:ext>
                </a:extLst>
              </a:tr>
              <a:tr h="399766">
                <a:tc>
                  <a:txBody>
                    <a:bodyPr/>
                    <a:lstStyle/>
                    <a:p>
                      <a:pPr algn="l" fontAlgn="b"/>
                      <a:r>
                        <a:rPr lang="it-IT" sz="1400" b="1" i="0" u="none" strike="noStrike" dirty="0">
                          <a:effectLst/>
                          <a:latin typeface="Arial" panose="020B0604020202020204" pitchFamily="34" charset="0"/>
                        </a:rPr>
                        <a:t>Totale</a:t>
                      </a:r>
                    </a:p>
                  </a:txBody>
                  <a:tcPr marL="6350" marR="6350" marT="635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1" i="0" u="none" strike="noStrike">
                          <a:effectLst/>
                          <a:latin typeface="Arial" panose="020B0604020202020204" pitchFamily="34" charset="0"/>
                        </a:rPr>
                        <a:t>20.140</a:t>
                      </a:r>
                    </a:p>
                  </a:txBody>
                  <a:tcPr marL="6350" marR="6350" marT="635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1" i="0" u="none" strike="noStrike">
                          <a:effectLst/>
                          <a:latin typeface="Arial" panose="020B0604020202020204" pitchFamily="34" charset="0"/>
                        </a:rPr>
                        <a:t>17.865</a:t>
                      </a:r>
                    </a:p>
                  </a:txBody>
                  <a:tcPr marL="6350" marR="6350" marT="635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1" i="0" u="none" strike="noStrike">
                          <a:effectLst/>
                          <a:latin typeface="Arial" panose="020B0604020202020204" pitchFamily="34" charset="0"/>
                        </a:rPr>
                        <a:t>2.275</a:t>
                      </a:r>
                    </a:p>
                  </a:txBody>
                  <a:tcPr marL="6350" marR="6350" marT="635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1" i="0" u="none" strike="noStrike">
                          <a:effectLst/>
                          <a:latin typeface="Arial" panose="020B0604020202020204" pitchFamily="34" charset="0"/>
                        </a:rPr>
                        <a:t>130.261</a:t>
                      </a:r>
                    </a:p>
                  </a:txBody>
                  <a:tcPr marL="6350" marR="6350" marT="635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1" i="0" u="none" strike="noStrike">
                          <a:effectLst/>
                          <a:latin typeface="Arial" panose="020B0604020202020204" pitchFamily="34" charset="0"/>
                        </a:rPr>
                        <a:t>108.907</a:t>
                      </a:r>
                    </a:p>
                  </a:txBody>
                  <a:tcPr marL="6350" marR="6350" marT="635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21.354</a:t>
                      </a:r>
                    </a:p>
                  </a:txBody>
                  <a:tcPr marL="6350" marR="6350" marT="6350"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138380080"/>
                  </a:ext>
                </a:extLst>
              </a:tr>
            </a:tbl>
          </a:graphicData>
        </a:graphic>
      </p:graphicFrame>
      <p:sp>
        <p:nvSpPr>
          <p:cNvPr id="7" name="CasellaDiTesto 6"/>
          <p:cNvSpPr txBox="1"/>
          <p:nvPr/>
        </p:nvSpPr>
        <p:spPr>
          <a:xfrm>
            <a:off x="7725965" y="1406899"/>
            <a:ext cx="4357396" cy="3901068"/>
          </a:xfrm>
          <a:prstGeom prst="rect">
            <a:avLst/>
          </a:prstGeom>
          <a:noFill/>
        </p:spPr>
        <p:txBody>
          <a:bodyPr wrap="square" rtlCol="0">
            <a:spAutoFit/>
          </a:bodyPr>
          <a:lstStyle/>
          <a:p>
            <a:pPr>
              <a:lnSpc>
                <a:spcPts val="1900"/>
              </a:lnSpc>
              <a:spcBef>
                <a:spcPts val="600"/>
              </a:spcBef>
            </a:pPr>
            <a:r>
              <a:rPr lang="it-IT" sz="1500" i="1" dirty="0" smtClean="0">
                <a:latin typeface="Arial Narrow" panose="020B0606020202030204" pitchFamily="34" charset="0"/>
              </a:rPr>
              <a:t>Da un punto di vista settoriale, a luglio osserviamo una quota di assunzioni notevole nell’ambito turistico, ovvero del comparto </a:t>
            </a:r>
            <a:r>
              <a:rPr lang="it-IT" sz="1500" dirty="0" smtClean="0">
                <a:latin typeface="Arial Narrow" panose="020B0606020202030204" pitchFamily="34" charset="0"/>
              </a:rPr>
              <a:t>alberghi e ristoranti: </a:t>
            </a:r>
            <a:r>
              <a:rPr lang="it-IT" sz="1500" i="1" dirty="0" smtClean="0">
                <a:latin typeface="Arial Narrow" panose="020B0606020202030204" pitchFamily="34" charset="0"/>
              </a:rPr>
              <a:t>le assunzioni sono oltre 4.200 (20% sul totale del mese), mentre considerando i primi 7 mesi dell’anno le assunzioni sono quasi 20.000, pari al 15% del totale. </a:t>
            </a:r>
          </a:p>
          <a:p>
            <a:pPr>
              <a:lnSpc>
                <a:spcPts val="1900"/>
              </a:lnSpc>
              <a:spcBef>
                <a:spcPts val="600"/>
              </a:spcBef>
            </a:pPr>
            <a:r>
              <a:rPr lang="it-IT" sz="1500" i="1" dirty="0" smtClean="0">
                <a:latin typeface="Arial Narrow" panose="020B0606020202030204" pitchFamily="34" charset="0"/>
              </a:rPr>
              <a:t>Nel mese di luglio è particolarmente elevata anche la quota di assunzioni nel terziario (49%), che in genere è la voce che registra la quota percentualmente maggiore di assunzioni. Considerando i primi sette mesi la quota di assunzioni nel terziario è pari al 45%. </a:t>
            </a:r>
          </a:p>
          <a:p>
            <a:pPr>
              <a:lnSpc>
                <a:spcPts val="1900"/>
              </a:lnSpc>
              <a:spcBef>
                <a:spcPts val="600"/>
              </a:spcBef>
            </a:pPr>
            <a:r>
              <a:rPr lang="it-IT" sz="1500" i="1" dirty="0" smtClean="0">
                <a:latin typeface="Arial Narrow" panose="020B0606020202030204" pitchFamily="34" charset="0"/>
              </a:rPr>
              <a:t>La dinamica mensile di questi due comparti, in particolare il commercio al dettaglio e le attività di alberghi e ristoranti, dipendono dalla stagione estiva, che quest’anno a luglio ha fatto registrare un record di assunzioni. </a:t>
            </a:r>
          </a:p>
        </p:txBody>
      </p:sp>
    </p:spTree>
    <p:extLst>
      <p:ext uri="{BB962C8B-B14F-4D97-AF65-F5344CB8AC3E}">
        <p14:creationId xmlns:p14="http://schemas.microsoft.com/office/powerpoint/2010/main" val="3054252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13</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Variazioni % per macro-settore</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11" name="Grafico 10"/>
          <p:cNvGraphicFramePr>
            <a:graphicFrameLocks/>
          </p:cNvGraphicFramePr>
          <p:nvPr>
            <p:extLst>
              <p:ext uri="{D42A27DB-BD31-4B8C-83A1-F6EECF244321}">
                <p14:modId xmlns:p14="http://schemas.microsoft.com/office/powerpoint/2010/main" val="1998014076"/>
              </p:ext>
            </p:extLst>
          </p:nvPr>
        </p:nvGraphicFramePr>
        <p:xfrm>
          <a:off x="200025" y="819830"/>
          <a:ext cx="5561678" cy="44099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ico 11"/>
          <p:cNvGraphicFramePr>
            <a:graphicFrameLocks/>
          </p:cNvGraphicFramePr>
          <p:nvPr>
            <p:extLst>
              <p:ext uri="{D42A27DB-BD31-4B8C-83A1-F6EECF244321}">
                <p14:modId xmlns:p14="http://schemas.microsoft.com/office/powerpoint/2010/main" val="3240083825"/>
              </p:ext>
            </p:extLst>
          </p:nvPr>
        </p:nvGraphicFramePr>
        <p:xfrm>
          <a:off x="6227199" y="819830"/>
          <a:ext cx="5561678" cy="4409987"/>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p:cNvSpPr txBox="1"/>
          <p:nvPr/>
        </p:nvSpPr>
        <p:spPr>
          <a:xfrm>
            <a:off x="342900" y="5324188"/>
            <a:ext cx="11781692" cy="1066959"/>
          </a:xfrm>
          <a:prstGeom prst="rect">
            <a:avLst/>
          </a:prstGeom>
          <a:noFill/>
        </p:spPr>
        <p:txBody>
          <a:bodyPr wrap="square" rtlCol="0">
            <a:spAutoFit/>
          </a:bodyPr>
          <a:lstStyle/>
          <a:p>
            <a:pPr>
              <a:lnSpc>
                <a:spcPts val="1900"/>
              </a:lnSpc>
              <a:spcBef>
                <a:spcPts val="600"/>
              </a:spcBef>
            </a:pPr>
            <a:r>
              <a:rPr lang="it-IT" sz="1400" i="1" dirty="0" smtClean="0">
                <a:latin typeface="Arial Narrow" panose="020B0606020202030204" pitchFamily="34" charset="0"/>
              </a:rPr>
              <a:t>Le tendenze nelle assunzioni nel mese di luglio rispetto al 2020 sono caratterizzate da un notevole incremento del comparto istruzione, dove moltissime assunzioni sono temporanee (+17,1%), dalla conferma della tendenza all’aumento delle assunzioni nella manifattura e dalla recupero in atto nel terziario (+10,5%). Considerando i primi sette mesi dell’anno, a parte il forte incremento nel campo dell’istruzione (+44,1%), si rimarca la ripresa del comparto </a:t>
            </a:r>
            <a:r>
              <a:rPr lang="it-IT" sz="1400" dirty="0" smtClean="0">
                <a:latin typeface="Arial Narrow" panose="020B0606020202030204" pitchFamily="34" charset="0"/>
              </a:rPr>
              <a:t>costruzioni (+44,4% rispetto al 2020 e +0,2% rispetto al 2019) e, ancora, la manifattura (+26,8% rispetto al 2020. </a:t>
            </a:r>
            <a:r>
              <a:rPr lang="it-IT" sz="1400" i="1" dirty="0" smtClean="0">
                <a:latin typeface="Arial Narrow" panose="020B0606020202030204" pitchFamily="34" charset="0"/>
              </a:rPr>
              <a:t>Segnaliamo che l’</a:t>
            </a:r>
            <a:r>
              <a:rPr lang="it-IT" sz="1400" dirty="0" smtClean="0">
                <a:latin typeface="Arial Narrow" panose="020B0606020202030204" pitchFamily="34" charset="0"/>
              </a:rPr>
              <a:t>agricoltura</a:t>
            </a:r>
            <a:r>
              <a:rPr lang="it-IT" sz="1400" i="1" dirty="0">
                <a:latin typeface="Arial Narrow" panose="020B0606020202030204" pitchFamily="34" charset="0"/>
              </a:rPr>
              <a:t> </a:t>
            </a:r>
            <a:r>
              <a:rPr lang="it-IT" sz="1400" i="1" dirty="0" smtClean="0">
                <a:latin typeface="Arial Narrow" panose="020B0606020202030204" pitchFamily="34" charset="0"/>
              </a:rPr>
              <a:t>registra una crescita di assunzioni tanto rispetto al 2020 (+3,2%) quanto rispetto al 2019 (+6,5%)</a:t>
            </a:r>
          </a:p>
        </p:txBody>
      </p:sp>
    </p:spTree>
    <p:extLst>
      <p:ext uri="{BB962C8B-B14F-4D97-AF65-F5344CB8AC3E}">
        <p14:creationId xmlns:p14="http://schemas.microsoft.com/office/powerpoint/2010/main" val="1062390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14</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Le COB a luglio 2021 e nei primi 7 mesi </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2928171861"/>
              </p:ext>
            </p:extLst>
          </p:nvPr>
        </p:nvGraphicFramePr>
        <p:xfrm>
          <a:off x="451362" y="1067335"/>
          <a:ext cx="6680986" cy="4208048"/>
        </p:xfrm>
        <a:graphic>
          <a:graphicData uri="http://schemas.openxmlformats.org/drawingml/2006/table">
            <a:tbl>
              <a:tblPr/>
              <a:tblGrid>
                <a:gridCol w="2260600">
                  <a:extLst>
                    <a:ext uri="{9D8B030D-6E8A-4147-A177-3AD203B41FA5}">
                      <a16:colId xmlns:a16="http://schemas.microsoft.com/office/drawing/2014/main" val="2063661910"/>
                    </a:ext>
                  </a:extLst>
                </a:gridCol>
                <a:gridCol w="736731">
                  <a:extLst>
                    <a:ext uri="{9D8B030D-6E8A-4147-A177-3AD203B41FA5}">
                      <a16:colId xmlns:a16="http://schemas.microsoft.com/office/drawing/2014/main" val="2095054304"/>
                    </a:ext>
                  </a:extLst>
                </a:gridCol>
                <a:gridCol w="736731">
                  <a:extLst>
                    <a:ext uri="{9D8B030D-6E8A-4147-A177-3AD203B41FA5}">
                      <a16:colId xmlns:a16="http://schemas.microsoft.com/office/drawing/2014/main" val="3888953227"/>
                    </a:ext>
                  </a:extLst>
                </a:gridCol>
                <a:gridCol w="736731">
                  <a:extLst>
                    <a:ext uri="{9D8B030D-6E8A-4147-A177-3AD203B41FA5}">
                      <a16:colId xmlns:a16="http://schemas.microsoft.com/office/drawing/2014/main" val="3930005295"/>
                    </a:ext>
                  </a:extLst>
                </a:gridCol>
                <a:gridCol w="736731">
                  <a:extLst>
                    <a:ext uri="{9D8B030D-6E8A-4147-A177-3AD203B41FA5}">
                      <a16:colId xmlns:a16="http://schemas.microsoft.com/office/drawing/2014/main" val="483268020"/>
                    </a:ext>
                  </a:extLst>
                </a:gridCol>
                <a:gridCol w="736731">
                  <a:extLst>
                    <a:ext uri="{9D8B030D-6E8A-4147-A177-3AD203B41FA5}">
                      <a16:colId xmlns:a16="http://schemas.microsoft.com/office/drawing/2014/main" val="2597689094"/>
                    </a:ext>
                  </a:extLst>
                </a:gridCol>
                <a:gridCol w="736731">
                  <a:extLst>
                    <a:ext uri="{9D8B030D-6E8A-4147-A177-3AD203B41FA5}">
                      <a16:colId xmlns:a16="http://schemas.microsoft.com/office/drawing/2014/main" val="1196123050"/>
                    </a:ext>
                  </a:extLst>
                </a:gridCol>
              </a:tblGrid>
              <a:tr h="320203">
                <a:tc>
                  <a:txBody>
                    <a:bodyPr/>
                    <a:lstStyle/>
                    <a:p>
                      <a:pPr algn="l" fontAlgn="b"/>
                      <a:endParaRPr lang="it-IT" sz="1300" b="0" i="0" u="none" strike="noStrike" dirty="0">
                        <a:effectLst/>
                        <a:latin typeface="Arial" panose="020B0604020202020204" pitchFamily="34" charset="0"/>
                      </a:endParaRP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tc gridSpan="3">
                  <a:txBody>
                    <a:bodyPr/>
                    <a:lstStyle/>
                    <a:p>
                      <a:pPr algn="ctr" fontAlgn="ctr"/>
                      <a:r>
                        <a:rPr lang="it-IT" sz="1300" b="1" i="0" u="none" strike="noStrike" dirty="0" smtClean="0">
                          <a:effectLst/>
                          <a:latin typeface="Arial" panose="020B0604020202020204" pitchFamily="34" charset="0"/>
                        </a:rPr>
                        <a:t>Luglio 2021</a:t>
                      </a:r>
                      <a:endParaRPr lang="it-IT" sz="1300" b="1" i="0" u="none" strike="noStrike" dirty="0">
                        <a:effectLst/>
                        <a:latin typeface="Arial" panose="020B0604020202020204" pitchFamily="34" charset="0"/>
                      </a:endParaRP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3">
                  <a:txBody>
                    <a:bodyPr/>
                    <a:lstStyle/>
                    <a:p>
                      <a:pPr algn="ctr" fontAlgn="ctr"/>
                      <a:r>
                        <a:rPr lang="it-IT" sz="1300" b="1" i="0" u="none" strike="noStrike">
                          <a:effectLst/>
                          <a:latin typeface="Arial" panose="020B0604020202020204" pitchFamily="34" charset="0"/>
                        </a:rPr>
                        <a:t>7 mesi</a:t>
                      </a: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374479289"/>
                  </a:ext>
                </a:extLst>
              </a:tr>
              <a:tr h="320203">
                <a:tc>
                  <a:txBody>
                    <a:bodyPr/>
                    <a:lstStyle/>
                    <a:p>
                      <a:pPr algn="l" fontAlgn="b"/>
                      <a:endParaRPr lang="it-IT" sz="1300" b="0" i="0" u="none" strike="noStrike" dirty="0">
                        <a:effectLst/>
                        <a:latin typeface="Arial" panose="020B0604020202020204" pitchFamily="34" charset="0"/>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300" b="1" i="0" u="none" strike="noStrike">
                          <a:effectLst/>
                          <a:latin typeface="Arial" panose="020B0604020202020204" pitchFamily="34" charset="0"/>
                        </a:rPr>
                        <a:t>Ass.</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300" b="1" i="0" u="none" strike="noStrike">
                          <a:effectLst/>
                          <a:latin typeface="Arial" panose="020B0604020202020204" pitchFamily="34" charset="0"/>
                        </a:rPr>
                        <a:t>Cess.</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300" b="1" i="0" u="none" strike="noStrike">
                          <a:effectLst/>
                          <a:latin typeface="Arial" panose="020B0604020202020204" pitchFamily="34" charset="0"/>
                        </a:rPr>
                        <a:t>Saldi</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300" b="1" i="0" u="none" strike="noStrike">
                          <a:effectLst/>
                          <a:latin typeface="Arial" panose="020B0604020202020204" pitchFamily="34" charset="0"/>
                        </a:rPr>
                        <a:t>Ass.</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300" b="1" i="0" u="none" strike="noStrike">
                          <a:effectLst/>
                          <a:latin typeface="Arial" panose="020B0604020202020204" pitchFamily="34" charset="0"/>
                        </a:rPr>
                        <a:t>Cess.</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it-IT" sz="1300" b="1" i="0" u="none" strike="noStrike">
                          <a:effectLst/>
                          <a:latin typeface="Arial" panose="020B0604020202020204" pitchFamily="34" charset="0"/>
                        </a:rPr>
                        <a:t>Saldi</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951952"/>
                  </a:ext>
                </a:extLst>
              </a:tr>
              <a:tr h="320203">
                <a:tc>
                  <a:txBody>
                    <a:bodyPr/>
                    <a:lstStyle/>
                    <a:p>
                      <a:pPr algn="l" fontAlgn="b"/>
                      <a:r>
                        <a:rPr lang="it-IT" sz="1300" b="0" i="0" u="none" strike="noStrike">
                          <a:effectLst/>
                          <a:latin typeface="Arial" panose="020B0604020202020204" pitchFamily="34" charset="0"/>
                        </a:rPr>
                        <a:t>Imprenditori e Dirigenti</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0" i="0" u="none" strike="noStrike">
                          <a:effectLst/>
                          <a:latin typeface="Arial" panose="020B0604020202020204" pitchFamily="34" charset="0"/>
                        </a:rPr>
                        <a:t>46</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0" i="0" u="none" strike="noStrike">
                          <a:effectLst/>
                          <a:latin typeface="Arial" panose="020B0604020202020204" pitchFamily="34" charset="0"/>
                        </a:rPr>
                        <a:t>50</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0" i="0" u="none" strike="noStrike">
                          <a:effectLst/>
                          <a:latin typeface="Arial" panose="020B0604020202020204" pitchFamily="34" charset="0"/>
                        </a:rPr>
                        <a:t>-4</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0" i="0" u="none" strike="noStrike">
                          <a:effectLst/>
                          <a:latin typeface="Arial" panose="020B0604020202020204" pitchFamily="34" charset="0"/>
                        </a:rPr>
                        <a:t>321</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0" i="0" u="none" strike="noStrike">
                          <a:effectLst/>
                          <a:latin typeface="Arial" panose="020B0604020202020204" pitchFamily="34" charset="0"/>
                        </a:rPr>
                        <a:t>300</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0" i="0" u="none" strike="noStrike">
                          <a:effectLst/>
                          <a:latin typeface="Arial" panose="020B0604020202020204" pitchFamily="34" charset="0"/>
                        </a:rPr>
                        <a:t>21</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818721174"/>
                  </a:ext>
                </a:extLst>
              </a:tr>
              <a:tr h="365612">
                <a:tc>
                  <a:txBody>
                    <a:bodyPr/>
                    <a:lstStyle/>
                    <a:p>
                      <a:pPr algn="l" fontAlgn="b"/>
                      <a:r>
                        <a:rPr lang="it-IT" sz="1300" b="0" i="0" u="none" strike="noStrike">
                          <a:effectLst/>
                          <a:latin typeface="Arial" panose="020B0604020202020204" pitchFamily="34" charset="0"/>
                        </a:rPr>
                        <a:t>Prof. Elevata specializzazione</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1.841</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1.959</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-118</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300" b="0" i="0" u="none" strike="noStrike">
                          <a:effectLst/>
                          <a:latin typeface="Arial" panose="020B0604020202020204" pitchFamily="34" charset="0"/>
                        </a:rPr>
                        <a:t>15.161</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300" b="0" i="0" u="none" strike="noStrike">
                          <a:effectLst/>
                          <a:latin typeface="Arial" panose="020B0604020202020204" pitchFamily="34" charset="0"/>
                        </a:rPr>
                        <a:t>16.776</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-1.615</a:t>
                      </a:r>
                    </a:p>
                  </a:txBody>
                  <a:tcPr marL="9525" marR="9525" marT="9525" marB="0" anchor="ctr">
                    <a:lnL>
                      <a:noFill/>
                    </a:lnL>
                    <a:lnR>
                      <a:noFill/>
                    </a:lnR>
                    <a:lnT>
                      <a:noFill/>
                    </a:lnT>
                    <a:lnB>
                      <a:noFill/>
                    </a:lnB>
                  </a:tcPr>
                </a:tc>
                <a:extLst>
                  <a:ext uri="{0D108BD9-81ED-4DB2-BD59-A6C34878D82A}">
                    <a16:rowId xmlns:a16="http://schemas.microsoft.com/office/drawing/2014/main" val="1756859817"/>
                  </a:ext>
                </a:extLst>
              </a:tr>
              <a:tr h="320203">
                <a:tc>
                  <a:txBody>
                    <a:bodyPr/>
                    <a:lstStyle/>
                    <a:p>
                      <a:pPr algn="l" fontAlgn="b"/>
                      <a:r>
                        <a:rPr lang="it-IT" sz="1300" b="0" i="0" u="none" strike="noStrike">
                          <a:effectLst/>
                          <a:latin typeface="Arial" panose="020B0604020202020204" pitchFamily="34" charset="0"/>
                        </a:rPr>
                        <a:t>Prof. Tecniche</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1.300</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1.302</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-2</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300" b="0" i="0" u="none" strike="noStrike">
                          <a:effectLst/>
                          <a:latin typeface="Arial" panose="020B0604020202020204" pitchFamily="34" charset="0"/>
                        </a:rPr>
                        <a:t>9.485</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300" b="0" i="0" u="none" strike="noStrike">
                          <a:effectLst/>
                          <a:latin typeface="Arial" panose="020B0604020202020204" pitchFamily="34" charset="0"/>
                        </a:rPr>
                        <a:t>7.577</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1.908</a:t>
                      </a:r>
                    </a:p>
                  </a:txBody>
                  <a:tcPr marL="9525" marR="9525" marT="9525" marB="0" anchor="ctr">
                    <a:lnL>
                      <a:noFill/>
                    </a:lnL>
                    <a:lnR>
                      <a:noFill/>
                    </a:lnR>
                    <a:lnT>
                      <a:noFill/>
                    </a:lnT>
                    <a:lnB>
                      <a:noFill/>
                    </a:lnB>
                  </a:tcPr>
                </a:tc>
                <a:extLst>
                  <a:ext uri="{0D108BD9-81ED-4DB2-BD59-A6C34878D82A}">
                    <a16:rowId xmlns:a16="http://schemas.microsoft.com/office/drawing/2014/main" val="2447120268"/>
                  </a:ext>
                </a:extLst>
              </a:tr>
              <a:tr h="320203">
                <a:tc>
                  <a:txBody>
                    <a:bodyPr/>
                    <a:lstStyle/>
                    <a:p>
                      <a:pPr algn="l" fontAlgn="b"/>
                      <a:r>
                        <a:rPr lang="it-IT" sz="1300" b="0" i="0" u="none" strike="noStrike">
                          <a:effectLst/>
                          <a:latin typeface="Arial" panose="020B0604020202020204" pitchFamily="34" charset="0"/>
                        </a:rPr>
                        <a:t>Prof. Esecutive</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1.514</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1.453</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61</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300" b="0" i="0" u="none" strike="noStrike">
                          <a:effectLst/>
                          <a:latin typeface="Arial" panose="020B0604020202020204" pitchFamily="34" charset="0"/>
                        </a:rPr>
                        <a:t>10.345</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300" b="0" i="0" u="none" strike="noStrike">
                          <a:effectLst/>
                          <a:latin typeface="Arial" panose="020B0604020202020204" pitchFamily="34" charset="0"/>
                        </a:rPr>
                        <a:t>8.232</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2.113</a:t>
                      </a:r>
                    </a:p>
                  </a:txBody>
                  <a:tcPr marL="9525" marR="9525" marT="9525" marB="0" anchor="ctr">
                    <a:lnL>
                      <a:noFill/>
                    </a:lnL>
                    <a:lnR>
                      <a:noFill/>
                    </a:lnR>
                    <a:lnT>
                      <a:noFill/>
                    </a:lnT>
                    <a:lnB>
                      <a:noFill/>
                    </a:lnB>
                  </a:tcPr>
                </a:tc>
                <a:extLst>
                  <a:ext uri="{0D108BD9-81ED-4DB2-BD59-A6C34878D82A}">
                    <a16:rowId xmlns:a16="http://schemas.microsoft.com/office/drawing/2014/main" val="3705080938"/>
                  </a:ext>
                </a:extLst>
              </a:tr>
              <a:tr h="320203">
                <a:tc>
                  <a:txBody>
                    <a:bodyPr/>
                    <a:lstStyle/>
                    <a:p>
                      <a:pPr algn="l" fontAlgn="b"/>
                      <a:r>
                        <a:rPr lang="it-IT" sz="1300" b="0" i="0" u="none" strike="noStrike">
                          <a:effectLst/>
                          <a:latin typeface="Arial" panose="020B0604020202020204" pitchFamily="34" charset="0"/>
                        </a:rPr>
                        <a:t>Prof. qual. Comm. Serv.</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6.689</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4.317</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2.372</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300" b="0" i="0" u="none" strike="noStrike">
                          <a:effectLst/>
                          <a:latin typeface="Arial" panose="020B0604020202020204" pitchFamily="34" charset="0"/>
                        </a:rPr>
                        <a:t>34.340</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300" b="0" i="0" u="none" strike="noStrike">
                          <a:effectLst/>
                          <a:latin typeface="Arial" panose="020B0604020202020204" pitchFamily="34" charset="0"/>
                        </a:rPr>
                        <a:t>25.241</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9.099</a:t>
                      </a:r>
                    </a:p>
                  </a:txBody>
                  <a:tcPr marL="9525" marR="9525" marT="9525" marB="0" anchor="ctr">
                    <a:lnL>
                      <a:noFill/>
                    </a:lnL>
                    <a:lnR>
                      <a:noFill/>
                    </a:lnR>
                    <a:lnT>
                      <a:noFill/>
                    </a:lnT>
                    <a:lnB>
                      <a:noFill/>
                    </a:lnB>
                  </a:tcPr>
                </a:tc>
                <a:extLst>
                  <a:ext uri="{0D108BD9-81ED-4DB2-BD59-A6C34878D82A}">
                    <a16:rowId xmlns:a16="http://schemas.microsoft.com/office/drawing/2014/main" val="782383510"/>
                  </a:ext>
                </a:extLst>
              </a:tr>
              <a:tr h="320203">
                <a:tc>
                  <a:txBody>
                    <a:bodyPr/>
                    <a:lstStyle/>
                    <a:p>
                      <a:pPr algn="l" fontAlgn="b"/>
                      <a:r>
                        <a:rPr lang="it-IT" sz="1300" b="0" i="0" u="none" strike="noStrike">
                          <a:effectLst/>
                          <a:latin typeface="Arial" panose="020B0604020202020204" pitchFamily="34" charset="0"/>
                        </a:rPr>
                        <a:t>Operai specializzati</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2.813</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2.832</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-19</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300" b="0" i="0" u="none" strike="noStrike">
                          <a:effectLst/>
                          <a:latin typeface="Arial" panose="020B0604020202020204" pitchFamily="34" charset="0"/>
                        </a:rPr>
                        <a:t>17.688</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300" b="0" i="0" u="none" strike="noStrike">
                          <a:effectLst/>
                          <a:latin typeface="Arial" panose="020B0604020202020204" pitchFamily="34" charset="0"/>
                        </a:rPr>
                        <a:t>13.917</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3.771</a:t>
                      </a:r>
                    </a:p>
                  </a:txBody>
                  <a:tcPr marL="9525" marR="9525" marT="9525" marB="0" anchor="ctr">
                    <a:lnL>
                      <a:noFill/>
                    </a:lnL>
                    <a:lnR>
                      <a:noFill/>
                    </a:lnR>
                    <a:lnT>
                      <a:noFill/>
                    </a:lnT>
                    <a:lnB>
                      <a:noFill/>
                    </a:lnB>
                  </a:tcPr>
                </a:tc>
                <a:extLst>
                  <a:ext uri="{0D108BD9-81ED-4DB2-BD59-A6C34878D82A}">
                    <a16:rowId xmlns:a16="http://schemas.microsoft.com/office/drawing/2014/main" val="1686886367"/>
                  </a:ext>
                </a:extLst>
              </a:tr>
              <a:tr h="320203">
                <a:tc>
                  <a:txBody>
                    <a:bodyPr/>
                    <a:lstStyle/>
                    <a:p>
                      <a:pPr algn="l" fontAlgn="b"/>
                      <a:r>
                        <a:rPr lang="it-IT" sz="1300" b="0" i="0" u="none" strike="noStrike">
                          <a:effectLst/>
                          <a:latin typeface="Arial" panose="020B0604020202020204" pitchFamily="34" charset="0"/>
                        </a:rPr>
                        <a:t>Conduttori</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1.301</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1.462</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-161</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300" b="0" i="0" u="none" strike="noStrike">
                          <a:effectLst/>
                          <a:latin typeface="Arial" panose="020B0604020202020204" pitchFamily="34" charset="0"/>
                        </a:rPr>
                        <a:t>9.151</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300" b="0" i="0" u="none" strike="noStrike">
                          <a:effectLst/>
                          <a:latin typeface="Arial" panose="020B0604020202020204" pitchFamily="34" charset="0"/>
                        </a:rPr>
                        <a:t>7.915</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1.236</a:t>
                      </a:r>
                    </a:p>
                  </a:txBody>
                  <a:tcPr marL="9525" marR="9525" marT="9525" marB="0" anchor="ctr">
                    <a:lnL>
                      <a:noFill/>
                    </a:lnL>
                    <a:lnR>
                      <a:noFill/>
                    </a:lnR>
                    <a:lnT>
                      <a:noFill/>
                    </a:lnT>
                    <a:lnB>
                      <a:noFill/>
                    </a:lnB>
                  </a:tcPr>
                </a:tc>
                <a:extLst>
                  <a:ext uri="{0D108BD9-81ED-4DB2-BD59-A6C34878D82A}">
                    <a16:rowId xmlns:a16="http://schemas.microsoft.com/office/drawing/2014/main" val="2536765027"/>
                  </a:ext>
                </a:extLst>
              </a:tr>
              <a:tr h="320203">
                <a:tc>
                  <a:txBody>
                    <a:bodyPr/>
                    <a:lstStyle/>
                    <a:p>
                      <a:pPr algn="l" fontAlgn="b"/>
                      <a:r>
                        <a:rPr lang="it-IT" sz="1300" b="0" i="0" u="none" strike="noStrike">
                          <a:effectLst/>
                          <a:latin typeface="Arial" panose="020B0604020202020204" pitchFamily="34" charset="0"/>
                        </a:rPr>
                        <a:t>Prof. non qual.</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4.629</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4.449</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180</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r>
                        <a:rPr lang="it-IT" sz="1300" b="0" i="0" u="none" strike="noStrike">
                          <a:effectLst/>
                          <a:latin typeface="Arial" panose="020B0604020202020204" pitchFamily="34" charset="0"/>
                        </a:rPr>
                        <a:t>33.736</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it-IT" sz="1300" b="0" i="0" u="none" strike="noStrike">
                          <a:effectLst/>
                          <a:latin typeface="Arial" panose="020B0604020202020204" pitchFamily="34" charset="0"/>
                        </a:rPr>
                        <a:t>28.483</a:t>
                      </a: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5.253</a:t>
                      </a:r>
                    </a:p>
                  </a:txBody>
                  <a:tcPr marL="9525" marR="9525" marT="9525" marB="0" anchor="ctr">
                    <a:lnL>
                      <a:noFill/>
                    </a:lnL>
                    <a:lnR>
                      <a:noFill/>
                    </a:lnR>
                    <a:lnT>
                      <a:noFill/>
                    </a:lnT>
                    <a:lnB>
                      <a:noFill/>
                    </a:lnB>
                  </a:tcPr>
                </a:tc>
                <a:extLst>
                  <a:ext uri="{0D108BD9-81ED-4DB2-BD59-A6C34878D82A}">
                    <a16:rowId xmlns:a16="http://schemas.microsoft.com/office/drawing/2014/main" val="2104808590"/>
                  </a:ext>
                </a:extLst>
              </a:tr>
              <a:tr h="320203">
                <a:tc>
                  <a:txBody>
                    <a:bodyPr/>
                    <a:lstStyle/>
                    <a:p>
                      <a:pPr algn="l" fontAlgn="b"/>
                      <a:r>
                        <a:rPr lang="it-IT" sz="1300" b="0" i="0" u="none" strike="noStrike">
                          <a:effectLst/>
                          <a:latin typeface="Arial" panose="020B0604020202020204" pitchFamily="34" charset="0"/>
                        </a:rPr>
                        <a:t>Forze Armate</a:t>
                      </a:r>
                    </a:p>
                  </a:txBody>
                  <a:tcPr marL="9525" marR="9525" marT="9525" marB="0" anchor="ctr">
                    <a:lnL>
                      <a:noFill/>
                    </a:lnL>
                    <a:lnR>
                      <a:noFill/>
                    </a:lnR>
                    <a:lnT>
                      <a:noFill/>
                    </a:lnT>
                    <a:lnB>
                      <a:noFill/>
                    </a:lnB>
                  </a:tcPr>
                </a:tc>
                <a:tc>
                  <a:txBody>
                    <a:bodyPr/>
                    <a:lstStyle/>
                    <a:p>
                      <a:pPr algn="ctr" fontAlgn="ctr"/>
                      <a:endParaRPr lang="it-IT" sz="13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it-IT" sz="13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it-IT" sz="1300" b="0" i="0" u="none" strike="noStrike">
                        <a:effectLst/>
                        <a:latin typeface="Arial" panose="020B0604020202020204" pitchFamily="34" charset="0"/>
                      </a:endParaRP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ctr"/>
                      <a:endParaRPr lang="it-IT" sz="1300" b="0" i="0" u="none" strike="noStrike">
                        <a:effectLst/>
                        <a:latin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endParaRPr lang="it-IT" sz="13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it-IT" sz="1300" b="0" i="0" u="none" strike="noStrike">
                          <a:effectLst/>
                          <a:latin typeface="Arial" panose="020B0604020202020204" pitchFamily="34" charset="0"/>
                        </a:rPr>
                        <a:t>0</a:t>
                      </a:r>
                    </a:p>
                  </a:txBody>
                  <a:tcPr marL="9525" marR="9525" marT="9525" marB="0" anchor="ctr">
                    <a:lnL>
                      <a:noFill/>
                    </a:lnL>
                    <a:lnR>
                      <a:noFill/>
                    </a:lnR>
                    <a:lnT>
                      <a:noFill/>
                    </a:lnT>
                    <a:lnB>
                      <a:noFill/>
                    </a:lnB>
                  </a:tcPr>
                </a:tc>
                <a:extLst>
                  <a:ext uri="{0D108BD9-81ED-4DB2-BD59-A6C34878D82A}">
                    <a16:rowId xmlns:a16="http://schemas.microsoft.com/office/drawing/2014/main" val="2951255119"/>
                  </a:ext>
                </a:extLst>
              </a:tr>
              <a:tr h="320203">
                <a:tc>
                  <a:txBody>
                    <a:bodyPr/>
                    <a:lstStyle/>
                    <a:p>
                      <a:pPr algn="l" fontAlgn="b"/>
                      <a:r>
                        <a:rPr lang="it-IT" sz="1300" b="0" i="0" u="none" strike="noStrike" dirty="0">
                          <a:effectLst/>
                          <a:latin typeface="Arial" panose="020B0604020202020204" pitchFamily="34" charset="0"/>
                        </a:rPr>
                        <a:t>ND</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7</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41</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-34</a:t>
                      </a: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34</a:t>
                      </a: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466</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-432</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4353450"/>
                  </a:ext>
                </a:extLst>
              </a:tr>
              <a:tr h="320203">
                <a:tc>
                  <a:txBody>
                    <a:bodyPr/>
                    <a:lstStyle/>
                    <a:p>
                      <a:pPr algn="l" fontAlgn="b"/>
                      <a:r>
                        <a:rPr lang="it-IT" sz="1300" b="0" i="0" u="none" strike="noStrike" dirty="0">
                          <a:effectLst/>
                          <a:latin typeface="Arial" panose="020B0604020202020204" pitchFamily="34" charset="0"/>
                        </a:rPr>
                        <a:t>Totale</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1" i="0" u="none" strike="noStrike">
                          <a:effectLst/>
                          <a:latin typeface="Arial" panose="020B0604020202020204" pitchFamily="34" charset="0"/>
                        </a:rPr>
                        <a:t>20.140</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1" i="0" u="none" strike="noStrike">
                          <a:effectLst/>
                          <a:latin typeface="Arial" panose="020B0604020202020204" pitchFamily="34" charset="0"/>
                        </a:rPr>
                        <a:t>17.865</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1" i="0" u="none" strike="noStrike">
                          <a:effectLst/>
                          <a:latin typeface="Arial" panose="020B0604020202020204" pitchFamily="34" charset="0"/>
                        </a:rPr>
                        <a:t>2.275</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1" i="0" u="none" strike="noStrike">
                          <a:effectLst/>
                          <a:latin typeface="Arial" panose="020B0604020202020204" pitchFamily="34" charset="0"/>
                        </a:rPr>
                        <a:t>130.261</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1" i="0" u="none" strike="noStrike">
                          <a:effectLst/>
                          <a:latin typeface="Arial" panose="020B0604020202020204" pitchFamily="34" charset="0"/>
                        </a:rPr>
                        <a:t>108.907</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ctr"/>
                      <a:r>
                        <a:rPr lang="it-IT" sz="1300" b="1" i="0" u="none" strike="noStrike" dirty="0">
                          <a:effectLst/>
                          <a:latin typeface="Arial" panose="020B0604020202020204" pitchFamily="34" charset="0"/>
                        </a:rPr>
                        <a:t>21.354</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325738872"/>
                  </a:ext>
                </a:extLst>
              </a:tr>
            </a:tbl>
          </a:graphicData>
        </a:graphic>
      </p:graphicFrame>
      <p:sp>
        <p:nvSpPr>
          <p:cNvPr id="9" name="CasellaDiTesto 8"/>
          <p:cNvSpPr txBox="1"/>
          <p:nvPr/>
        </p:nvSpPr>
        <p:spPr>
          <a:xfrm>
            <a:off x="7725965" y="1406899"/>
            <a:ext cx="4357396" cy="3901068"/>
          </a:xfrm>
          <a:prstGeom prst="rect">
            <a:avLst/>
          </a:prstGeom>
          <a:noFill/>
        </p:spPr>
        <p:txBody>
          <a:bodyPr wrap="square" rtlCol="0">
            <a:spAutoFit/>
          </a:bodyPr>
          <a:lstStyle/>
          <a:p>
            <a:pPr>
              <a:lnSpc>
                <a:spcPts val="1900"/>
              </a:lnSpc>
              <a:spcBef>
                <a:spcPts val="600"/>
              </a:spcBef>
            </a:pPr>
            <a:r>
              <a:rPr lang="it-IT" sz="1500" i="1" dirty="0" smtClean="0">
                <a:latin typeface="Arial Narrow" panose="020B0606020202030204" pitchFamily="34" charset="0"/>
              </a:rPr>
              <a:t>Molto elevata a luglio la quota di personale qualificato nel commercio e nei servizi – oltre 6.600 unità, pari al 33,2%; mentre nei 7 mesi tale quota è pari al 25,9%. </a:t>
            </a:r>
          </a:p>
          <a:p>
            <a:pPr>
              <a:lnSpc>
                <a:spcPts val="1900"/>
              </a:lnSpc>
              <a:spcBef>
                <a:spcPts val="600"/>
              </a:spcBef>
            </a:pPr>
            <a:r>
              <a:rPr lang="it-IT" sz="1500" i="1" dirty="0" smtClean="0">
                <a:latin typeface="Arial Narrow" panose="020B0606020202030204" pitchFamily="34" charset="0"/>
              </a:rPr>
              <a:t>Tenendo presente che le maggiori opportunità lavorative, al di là della qualità delle stesse, si concentra nel terziario tradizionale e nelle professioni non qualificate, il resto dei numeri confermano una tendenza osservata già prima della crisi pandemica, ossia una rinnovata richiesta per personale tecnico e specializzato (operai specializzati, tecnici e conduttori), mentre per ciò che riguarda le elevate specializzazioni, a parte il conteggio delle molte assunzioni temporanee di professori e docenti, si tratta soprattutto di professioni nell’ambito STEM (ingegneria, informatica, matematica, statistica). </a:t>
            </a:r>
          </a:p>
          <a:p>
            <a:pPr>
              <a:lnSpc>
                <a:spcPts val="1900"/>
              </a:lnSpc>
              <a:spcBef>
                <a:spcPts val="600"/>
              </a:spcBef>
            </a:pPr>
            <a:endParaRPr lang="it-IT" sz="1500" i="1" dirty="0" smtClean="0">
              <a:latin typeface="Arial Narrow" panose="020B0606020202030204" pitchFamily="34" charset="0"/>
            </a:endParaRPr>
          </a:p>
        </p:txBody>
      </p:sp>
    </p:spTree>
    <p:extLst>
      <p:ext uri="{BB962C8B-B14F-4D97-AF65-F5344CB8AC3E}">
        <p14:creationId xmlns:p14="http://schemas.microsoft.com/office/powerpoint/2010/main" val="1146744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15</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Variazione % assunzioni per macro-qualifica</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6" name="Grafico 5"/>
          <p:cNvGraphicFramePr>
            <a:graphicFrameLocks/>
          </p:cNvGraphicFramePr>
          <p:nvPr>
            <p:extLst>
              <p:ext uri="{D42A27DB-BD31-4B8C-83A1-F6EECF244321}">
                <p14:modId xmlns:p14="http://schemas.microsoft.com/office/powerpoint/2010/main" val="2061415632"/>
              </p:ext>
            </p:extLst>
          </p:nvPr>
        </p:nvGraphicFramePr>
        <p:xfrm>
          <a:off x="200025" y="785453"/>
          <a:ext cx="5640938" cy="41909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p:cNvGraphicFramePr>
            <a:graphicFrameLocks/>
          </p:cNvGraphicFramePr>
          <p:nvPr>
            <p:extLst>
              <p:ext uri="{D42A27DB-BD31-4B8C-83A1-F6EECF244321}">
                <p14:modId xmlns:p14="http://schemas.microsoft.com/office/powerpoint/2010/main" val="3783026068"/>
              </p:ext>
            </p:extLst>
          </p:nvPr>
        </p:nvGraphicFramePr>
        <p:xfrm>
          <a:off x="6619486" y="785452"/>
          <a:ext cx="5361020" cy="4190994"/>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p:cNvSpPr txBox="1"/>
          <p:nvPr/>
        </p:nvSpPr>
        <p:spPr>
          <a:xfrm>
            <a:off x="234501" y="5234479"/>
            <a:ext cx="11212923" cy="1066959"/>
          </a:xfrm>
          <a:prstGeom prst="rect">
            <a:avLst/>
          </a:prstGeom>
          <a:noFill/>
        </p:spPr>
        <p:txBody>
          <a:bodyPr wrap="square" rtlCol="0">
            <a:spAutoFit/>
          </a:bodyPr>
          <a:lstStyle/>
          <a:p>
            <a:pPr>
              <a:lnSpc>
                <a:spcPts val="1900"/>
              </a:lnSpc>
              <a:spcBef>
                <a:spcPts val="600"/>
              </a:spcBef>
            </a:pPr>
            <a:r>
              <a:rPr lang="it-IT" sz="1400" i="1" dirty="0" smtClean="0">
                <a:latin typeface="Arial Narrow" panose="020B0606020202030204" pitchFamily="34" charset="0"/>
              </a:rPr>
              <a:t>Rispetto a luglio 2020, maggiori assunzioni soprattutto per le professioni di elevata specializzazione (+41,3%), che superano anche quelle registrate nel 2019 (+35,6%). La tendenza alla crescita di questo comparto professionale è robusta anche nei 7 mesi (+37,3% rispetto al 2020 e +6% rispetto al 2019). Ad esclusione delle professioni non qualificate – che insieme all’elevata specializzazione crescono sia rispetto al 2020 sia rispetto al 2019 – per il resto delle professioni il numero di assunzioni è in crescita rispetto al 2020 (soprattutto per i conduttori, gli operai specializzati, gli impiegati). </a:t>
            </a:r>
          </a:p>
        </p:txBody>
      </p:sp>
    </p:spTree>
    <p:extLst>
      <p:ext uri="{BB962C8B-B14F-4D97-AF65-F5344CB8AC3E}">
        <p14:creationId xmlns:p14="http://schemas.microsoft.com/office/powerpoint/2010/main" val="448206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16</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Cessazioni per macro-motivazione</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8" name="Grafico 7"/>
          <p:cNvGraphicFramePr>
            <a:graphicFrameLocks/>
          </p:cNvGraphicFramePr>
          <p:nvPr>
            <p:extLst>
              <p:ext uri="{D42A27DB-BD31-4B8C-83A1-F6EECF244321}">
                <p14:modId xmlns:p14="http://schemas.microsoft.com/office/powerpoint/2010/main" val="3743651869"/>
              </p:ext>
            </p:extLst>
          </p:nvPr>
        </p:nvGraphicFramePr>
        <p:xfrm>
          <a:off x="103094" y="827426"/>
          <a:ext cx="6378388" cy="39724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co 8"/>
          <p:cNvGraphicFramePr>
            <a:graphicFrameLocks/>
          </p:cNvGraphicFramePr>
          <p:nvPr>
            <p:extLst>
              <p:ext uri="{D42A27DB-BD31-4B8C-83A1-F6EECF244321}">
                <p14:modId xmlns:p14="http://schemas.microsoft.com/office/powerpoint/2010/main" val="1367758052"/>
              </p:ext>
            </p:extLst>
          </p:nvPr>
        </p:nvGraphicFramePr>
        <p:xfrm>
          <a:off x="6833348" y="827426"/>
          <a:ext cx="5197287" cy="3972486"/>
        </p:xfrm>
        <a:graphic>
          <a:graphicData uri="http://schemas.openxmlformats.org/drawingml/2006/chart">
            <c:chart xmlns:c="http://schemas.openxmlformats.org/drawingml/2006/chart" xmlns:r="http://schemas.openxmlformats.org/officeDocument/2006/relationships" r:id="rId3"/>
          </a:graphicData>
        </a:graphic>
      </p:graphicFrame>
      <p:sp>
        <p:nvSpPr>
          <p:cNvPr id="10" name="CasellaDiTesto 9"/>
          <p:cNvSpPr txBox="1"/>
          <p:nvPr/>
        </p:nvSpPr>
        <p:spPr>
          <a:xfrm>
            <a:off x="472055" y="4841013"/>
            <a:ext cx="11221715" cy="1400383"/>
          </a:xfrm>
          <a:prstGeom prst="rect">
            <a:avLst/>
          </a:prstGeom>
          <a:noFill/>
        </p:spPr>
        <p:txBody>
          <a:bodyPr wrap="square" rtlCol="0">
            <a:spAutoFit/>
          </a:bodyPr>
          <a:lstStyle/>
          <a:p>
            <a:pPr>
              <a:lnSpc>
                <a:spcPts val="1600"/>
              </a:lnSpc>
              <a:spcBef>
                <a:spcPts val="600"/>
              </a:spcBef>
            </a:pPr>
            <a:r>
              <a:rPr lang="it-IT" sz="1400" i="1" dirty="0" smtClean="0">
                <a:latin typeface="Arial Narrow" panose="020B0606020202030204" pitchFamily="34" charset="0"/>
              </a:rPr>
              <a:t>La maggior parte delle cessazioni risulta dalla fine dei rapporti a termine. Queste risultano 55.394 nei primi sei mesi del 2021, in aumento rispetto al 2020 (+10,4%) ma in diminuzione rispetto al 2019 (-12,2%). Stessa dinamica, ma con numeri decisamente più bassi, per le cessazioni dovute a </a:t>
            </a:r>
            <a:r>
              <a:rPr lang="it-IT" sz="1400" dirty="0" smtClean="0">
                <a:latin typeface="Arial Narrow" panose="020B0606020202030204" pitchFamily="34" charset="0"/>
              </a:rPr>
              <a:t>perdita volontaria del posto di lavoro: </a:t>
            </a:r>
            <a:r>
              <a:rPr lang="it-IT" sz="1400" i="1" dirty="0" smtClean="0">
                <a:latin typeface="Arial Narrow" panose="020B0606020202030204" pitchFamily="34" charset="0"/>
              </a:rPr>
              <a:t>si tratta di vari tipi di dimissioni volontarie (cfr. ultima slide per i dettagli). Queste sono circa 20.700 (+42,3% rispetto al 2020). </a:t>
            </a:r>
            <a:endParaRPr lang="it-IT" sz="1400" i="1" dirty="0">
              <a:latin typeface="Arial Narrow" panose="020B0606020202030204" pitchFamily="34" charset="0"/>
            </a:endParaRPr>
          </a:p>
          <a:p>
            <a:pPr>
              <a:lnSpc>
                <a:spcPts val="1600"/>
              </a:lnSpc>
              <a:spcBef>
                <a:spcPts val="600"/>
              </a:spcBef>
            </a:pPr>
            <a:r>
              <a:rPr lang="it-IT" sz="1400" i="1" dirty="0" smtClean="0">
                <a:latin typeface="Arial Narrow" panose="020B0606020202030204" pitchFamily="34" charset="0"/>
              </a:rPr>
              <a:t>I licenziamenti «congelati» dal blocco stanno dentro la </a:t>
            </a:r>
            <a:r>
              <a:rPr lang="it-IT" sz="1400" dirty="0" smtClean="0">
                <a:latin typeface="Arial Narrow" panose="020B0606020202030204" pitchFamily="34" charset="0"/>
              </a:rPr>
              <a:t>perdita involontaria del posto di lavoro: </a:t>
            </a:r>
            <a:r>
              <a:rPr lang="it-IT" sz="1400" i="1" dirty="0" smtClean="0">
                <a:latin typeface="Arial Narrow" panose="020B0606020202030204" pitchFamily="34" charset="0"/>
              </a:rPr>
              <a:t>nel complesso questo gruppo nei primi sei mesi di quest’anno è pari a 4.508, in diminuzione tanto rispetto al 2019 (-38,8%) quanto rispetto all’anno scorso (-10,9%). In forte crescita, anche in prospettiva, per le </a:t>
            </a:r>
            <a:r>
              <a:rPr lang="it-IT" sz="1400" dirty="0" smtClean="0">
                <a:latin typeface="Arial Narrow" panose="020B0606020202030204" pitchFamily="34" charset="0"/>
              </a:rPr>
              <a:t>uscite dal mercato del lavoro per ragioni demografiche</a:t>
            </a:r>
            <a:r>
              <a:rPr lang="it-IT" sz="1400" i="1" dirty="0" smtClean="0">
                <a:latin typeface="Arial Narrow" panose="020B0606020202030204" pitchFamily="34" charset="0"/>
              </a:rPr>
              <a:t>, per lo più pensionamento (+65,1 rispetto al 2019)</a:t>
            </a:r>
          </a:p>
        </p:txBody>
      </p:sp>
    </p:spTree>
    <p:extLst>
      <p:ext uri="{BB962C8B-B14F-4D97-AF65-F5344CB8AC3E}">
        <p14:creationId xmlns:p14="http://schemas.microsoft.com/office/powerpoint/2010/main" val="134798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17</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Cessazioni per scadenza e dimissioni</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8" name="Grafico 7"/>
          <p:cNvGraphicFramePr>
            <a:graphicFrameLocks/>
          </p:cNvGraphicFramePr>
          <p:nvPr>
            <p:extLst>
              <p:ext uri="{D42A27DB-BD31-4B8C-83A1-F6EECF244321}">
                <p14:modId xmlns:p14="http://schemas.microsoft.com/office/powerpoint/2010/main" val="2791652298"/>
              </p:ext>
            </p:extLst>
          </p:nvPr>
        </p:nvGraphicFramePr>
        <p:xfrm>
          <a:off x="101703" y="1007035"/>
          <a:ext cx="5786572" cy="3899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co 8"/>
          <p:cNvGraphicFramePr>
            <a:graphicFrameLocks/>
          </p:cNvGraphicFramePr>
          <p:nvPr>
            <p:extLst>
              <p:ext uri="{D42A27DB-BD31-4B8C-83A1-F6EECF244321}">
                <p14:modId xmlns:p14="http://schemas.microsoft.com/office/powerpoint/2010/main" val="2920797601"/>
              </p:ext>
            </p:extLst>
          </p:nvPr>
        </p:nvGraphicFramePr>
        <p:xfrm>
          <a:off x="6267776" y="1007035"/>
          <a:ext cx="5786572" cy="3899073"/>
        </p:xfrm>
        <a:graphic>
          <a:graphicData uri="http://schemas.openxmlformats.org/drawingml/2006/chart">
            <c:chart xmlns:c="http://schemas.openxmlformats.org/drawingml/2006/chart" xmlns:r="http://schemas.openxmlformats.org/officeDocument/2006/relationships" r:id="rId3"/>
          </a:graphicData>
        </a:graphic>
      </p:graphicFrame>
      <p:sp>
        <p:nvSpPr>
          <p:cNvPr id="10" name="CasellaDiTesto 9"/>
          <p:cNvSpPr txBox="1"/>
          <p:nvPr/>
        </p:nvSpPr>
        <p:spPr>
          <a:xfrm>
            <a:off x="405239" y="5534843"/>
            <a:ext cx="8325523" cy="335989"/>
          </a:xfrm>
          <a:prstGeom prst="rect">
            <a:avLst/>
          </a:prstGeom>
          <a:noFill/>
        </p:spPr>
        <p:txBody>
          <a:bodyPr wrap="square" rtlCol="0">
            <a:spAutoFit/>
          </a:bodyPr>
          <a:lstStyle/>
          <a:p>
            <a:pPr>
              <a:lnSpc>
                <a:spcPts val="1900"/>
              </a:lnSpc>
              <a:spcBef>
                <a:spcPts val="600"/>
              </a:spcBef>
            </a:pPr>
            <a:r>
              <a:rPr lang="it-IT" sz="1400" i="1" dirty="0" smtClean="0">
                <a:latin typeface="Arial Narrow" panose="020B0606020202030204" pitchFamily="34" charset="0"/>
              </a:rPr>
              <a:t>Qui possiamo osservare il dettaglio delle cessazioni per scadenza contratto e per tipo di dimissioni, con le relative tendenze. </a:t>
            </a:r>
          </a:p>
        </p:txBody>
      </p:sp>
    </p:spTree>
    <p:extLst>
      <p:ext uri="{BB962C8B-B14F-4D97-AF65-F5344CB8AC3E}">
        <p14:creationId xmlns:p14="http://schemas.microsoft.com/office/powerpoint/2010/main" val="4267196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18</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Cessazioni per perdita involontaria </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8" name="Grafico 7"/>
          <p:cNvGraphicFramePr>
            <a:graphicFrameLocks/>
          </p:cNvGraphicFramePr>
          <p:nvPr>
            <p:extLst>
              <p:ext uri="{D42A27DB-BD31-4B8C-83A1-F6EECF244321}">
                <p14:modId xmlns:p14="http://schemas.microsoft.com/office/powerpoint/2010/main" val="3775715504"/>
              </p:ext>
            </p:extLst>
          </p:nvPr>
        </p:nvGraphicFramePr>
        <p:xfrm>
          <a:off x="105508" y="850207"/>
          <a:ext cx="7403123" cy="5014451"/>
        </p:xfrm>
        <a:graphic>
          <a:graphicData uri="http://schemas.openxmlformats.org/drawingml/2006/chart">
            <c:chart xmlns:c="http://schemas.openxmlformats.org/drawingml/2006/chart" xmlns:r="http://schemas.openxmlformats.org/officeDocument/2006/relationships" r:id="rId2"/>
          </a:graphicData>
        </a:graphic>
      </p:graphicFrame>
      <p:sp>
        <p:nvSpPr>
          <p:cNvPr id="9" name="CasellaDiTesto 8"/>
          <p:cNvSpPr txBox="1"/>
          <p:nvPr/>
        </p:nvSpPr>
        <p:spPr>
          <a:xfrm>
            <a:off x="7725965" y="1406899"/>
            <a:ext cx="4357396" cy="3901068"/>
          </a:xfrm>
          <a:prstGeom prst="rect">
            <a:avLst/>
          </a:prstGeom>
          <a:noFill/>
        </p:spPr>
        <p:txBody>
          <a:bodyPr wrap="square" rtlCol="0">
            <a:spAutoFit/>
          </a:bodyPr>
          <a:lstStyle/>
          <a:p>
            <a:pPr>
              <a:lnSpc>
                <a:spcPts val="1900"/>
              </a:lnSpc>
              <a:spcBef>
                <a:spcPts val="600"/>
              </a:spcBef>
            </a:pPr>
            <a:r>
              <a:rPr lang="it-IT" sz="1400" i="1" dirty="0" smtClean="0">
                <a:latin typeface="Arial Narrow" panose="020B0606020202030204" pitchFamily="34" charset="0"/>
              </a:rPr>
              <a:t>In ogni semestre osservato (e tendenzialmente anche su base annua), la maggior parte dei «licenziamenti» avviene come mancato superamento del periodo di prova. Nel primo semestre 2021 siamo intorno alle 2.300 unità.</a:t>
            </a:r>
          </a:p>
          <a:p>
            <a:pPr>
              <a:lnSpc>
                <a:spcPts val="1900"/>
              </a:lnSpc>
              <a:spcBef>
                <a:spcPts val="600"/>
              </a:spcBef>
            </a:pPr>
            <a:r>
              <a:rPr lang="it-IT" sz="1400" i="1" dirty="0" smtClean="0">
                <a:latin typeface="Arial Narrow" panose="020B0606020202030204" pitchFamily="34" charset="0"/>
              </a:rPr>
              <a:t>Il licenziamento per giustificato motivo oggettivo, una delle tipologie in cui il blocco era attivo, toccano un livello piuttosto basso nella prima parte di quest’anno, rispetto all’anno scorso e al 2019, segno evidente che il fenomeno è stato, per l’appunto, «congelato» a causa delle necessarie misure di contenimento della pandemia. </a:t>
            </a:r>
          </a:p>
          <a:p>
            <a:pPr>
              <a:lnSpc>
                <a:spcPts val="1900"/>
              </a:lnSpc>
              <a:spcBef>
                <a:spcPts val="600"/>
              </a:spcBef>
            </a:pPr>
            <a:r>
              <a:rPr lang="it-IT" sz="1400" i="1" dirty="0" smtClean="0">
                <a:latin typeface="Arial Narrow" panose="020B0606020202030204" pitchFamily="34" charset="0"/>
              </a:rPr>
              <a:t>L’altra voce potenzialmente interessata dallo sblocco è quello del licenziamento per giusta causa, che aumenta rispetto all’anno scorso: si tratta di circa 800 unità, 238 in più rispetto allo stesso periodo del 2020 (+40,8%), mentre la variazione rispetto al 2019 è pari al 26,3% (slide successiva) </a:t>
            </a:r>
          </a:p>
        </p:txBody>
      </p:sp>
    </p:spTree>
    <p:extLst>
      <p:ext uri="{BB962C8B-B14F-4D97-AF65-F5344CB8AC3E}">
        <p14:creationId xmlns:p14="http://schemas.microsoft.com/office/powerpoint/2010/main" val="80313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19</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Cessazioni per perdita involontaria</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9" name="Grafico 8"/>
          <p:cNvGraphicFramePr>
            <a:graphicFrameLocks/>
          </p:cNvGraphicFramePr>
          <p:nvPr>
            <p:extLst>
              <p:ext uri="{D42A27DB-BD31-4B8C-83A1-F6EECF244321}">
                <p14:modId xmlns:p14="http://schemas.microsoft.com/office/powerpoint/2010/main" val="3733476052"/>
              </p:ext>
            </p:extLst>
          </p:nvPr>
        </p:nvGraphicFramePr>
        <p:xfrm>
          <a:off x="46160" y="1039602"/>
          <a:ext cx="8304738" cy="4886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16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3" name="Segnaposto numero diapositiva 2"/>
          <p:cNvSpPr>
            <a:spLocks noGrp="1"/>
          </p:cNvSpPr>
          <p:nvPr>
            <p:ph type="sldNum" sz="quarter" idx="12"/>
          </p:nvPr>
        </p:nvSpPr>
        <p:spPr/>
        <p:txBody>
          <a:bodyPr/>
          <a:lstStyle/>
          <a:p>
            <a:fld id="{8711FF88-22A1-416B-97AD-5BD7DED1A078}" type="slidenum">
              <a:rPr lang="it-IT" smtClean="0"/>
              <a:t>2</a:t>
            </a:fld>
            <a:endParaRPr lang="it-IT"/>
          </a:p>
        </p:txBody>
      </p:sp>
      <p:sp>
        <p:nvSpPr>
          <p:cNvPr id="5" name="CasellaDiTesto 4"/>
          <p:cNvSpPr txBox="1"/>
          <p:nvPr/>
        </p:nvSpPr>
        <p:spPr>
          <a:xfrm>
            <a:off x="3244362" y="99359"/>
            <a:ext cx="8721969" cy="584775"/>
          </a:xfrm>
          <a:prstGeom prst="rect">
            <a:avLst/>
          </a:prstGeom>
          <a:noFill/>
        </p:spPr>
        <p:txBody>
          <a:bodyPr wrap="square" rtlCol="0">
            <a:spAutoFit/>
          </a:bodyPr>
          <a:lstStyle/>
          <a:p>
            <a:pPr algn="ctr"/>
            <a:r>
              <a:rPr lang="it-IT" sz="3200" b="1" dirty="0" smtClean="0">
                <a:solidFill>
                  <a:srgbClr val="FFFF00"/>
                </a:solidFill>
                <a:latin typeface="Arial Narrow" panose="020B0606020202030204" pitchFamily="34" charset="0"/>
              </a:rPr>
              <a:t>Le tendenze del mercato del lavoro per il 2021</a:t>
            </a:r>
            <a:endParaRPr lang="it-IT" sz="3200" b="1" dirty="0">
              <a:solidFill>
                <a:srgbClr val="FFFF00"/>
              </a:solidFill>
              <a:latin typeface="Arial Narrow" panose="020B0606020202030204" pitchFamily="34" charset="0"/>
            </a:endParaRPr>
          </a:p>
        </p:txBody>
      </p:sp>
      <p:sp>
        <p:nvSpPr>
          <p:cNvPr id="6" name="CasellaDiTesto 5"/>
          <p:cNvSpPr txBox="1"/>
          <p:nvPr/>
        </p:nvSpPr>
        <p:spPr>
          <a:xfrm>
            <a:off x="1275962" y="739334"/>
            <a:ext cx="10622214" cy="5324535"/>
          </a:xfrm>
          <a:prstGeom prst="rect">
            <a:avLst/>
          </a:prstGeom>
          <a:noFill/>
        </p:spPr>
        <p:txBody>
          <a:bodyPr wrap="square" numCol="1" rtlCol="0" anchor="t">
            <a:spAutoFit/>
          </a:bodyPr>
          <a:lstStyle/>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Con i dati più recenti di luglio 2021 forniamo uno sguardo alle tendenze del mercato del lavoro per la prima parte dell’anno. </a:t>
            </a:r>
            <a:endParaRPr lang="it-IT" sz="1450" i="1" dirty="0">
              <a:latin typeface="Arial Narrow" panose="020B0606020202030204" pitchFamily="34" charset="0"/>
            </a:endParaRPr>
          </a:p>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Rispetto all’anno scorso l’incremento delle assunzioni e la tendenza all’aumento delle posizioni di lavoro è netta e intensa, mentre il recupero dell’occupazione dipendente, rispetto al periodo </a:t>
            </a:r>
            <a:r>
              <a:rPr lang="it-IT" sz="1450" i="1" dirty="0" err="1" smtClean="0">
                <a:latin typeface="Arial Narrow" panose="020B0606020202030204" pitchFamily="34" charset="0"/>
              </a:rPr>
              <a:t>pre</a:t>
            </a:r>
            <a:r>
              <a:rPr lang="it-IT" sz="1450" i="1" dirty="0" smtClean="0">
                <a:latin typeface="Arial Narrow" panose="020B0606020202030204" pitchFamily="34" charset="0"/>
              </a:rPr>
              <a:t>-pandemia, si conferma essere in linea con l’elevata crescita del PIL per il 2021 e il 2022 (una forbice tra i 4 e i 6 punti percentuali). </a:t>
            </a:r>
          </a:p>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Va ricordato come la caduta delle assunzioni durante le varie fasi del </a:t>
            </a:r>
            <a:r>
              <a:rPr lang="it-IT" sz="1450" dirty="0" err="1" smtClean="0">
                <a:latin typeface="Arial Narrow" panose="020B0606020202030204" pitchFamily="34" charset="0"/>
              </a:rPr>
              <a:t>lockdown</a:t>
            </a:r>
            <a:r>
              <a:rPr lang="it-IT" sz="1450" i="1" dirty="0" smtClean="0">
                <a:latin typeface="Arial Narrow" panose="020B0606020202030204" pitchFamily="34" charset="0"/>
              </a:rPr>
              <a:t> è dovuta quasi esclusivamente al lavoro temporaneo (commercio e turismo), mentre il blocco dei licenziamenti ha limitato nettamente la perdita dello stock di occupazione a tempo indeterminato (soprattutto nell’industria e nel terziario avanzato). Occorre collocare in questo scenario le attuali tendenze e valutare molto attentamente le caratteristiche della ripresa della dinamica del mercato del lavoro. </a:t>
            </a:r>
          </a:p>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Nei primi sette mesi del 2021 le assunzioni sono 130.267 (+27,2% rispetto al 2020 e -6,9% rispetto al 2019), le cessazioni 108.667 (+17,1% e -7,1%), con un saldo positivo pari a 21.600 unità, quasi 12.000 posizioni di lavoro in più rispetto all’anno scorso e a «sole» 1.328 unità distanti dal 2019. </a:t>
            </a:r>
          </a:p>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La crescita delle assunzioni è abbastanza simile per maschi e femmine (+27% rispetto al 2020), anche se le posizioni di lavoro dei maschi (15.000 unità) superano quelle delle donne (6.598). La tendenza alla crescita più marcata nelle assunzioni riguarda i giovani tra i 15 e i 29 anni.</a:t>
            </a:r>
          </a:p>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Osservando l’andamento mensile – negli ultimi tre mesi le assunzioni lorde e al netto delle cessazioni superano i livelli del 2019 – è molto probabile che questo succeda anche ad agosto, da un lato perché la domanda di lavoro stagionale continua a essere alta (come testimoniano anche i dati delle previsioni di </a:t>
            </a:r>
            <a:r>
              <a:rPr lang="it-IT" sz="1450" i="1" dirty="0" err="1" smtClean="0">
                <a:latin typeface="Arial Narrow" panose="020B0606020202030204" pitchFamily="34" charset="0"/>
              </a:rPr>
              <a:t>Excelsior-unioncamere</a:t>
            </a:r>
            <a:r>
              <a:rPr lang="it-IT" sz="1450" i="1" dirty="0" smtClean="0">
                <a:latin typeface="Arial Narrow" panose="020B0606020202030204" pitchFamily="34" charset="0"/>
              </a:rPr>
              <a:t>), e dall’altro perché la produzione industriale e l’export continuano ad essere ad un buon livello.</a:t>
            </a:r>
          </a:p>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Insomma è molto probabile che entro la fine dell’anno, il livello del mercato del lavoro possa essere in linea con il periodo </a:t>
            </a:r>
            <a:r>
              <a:rPr lang="it-IT" sz="1450" i="1" dirty="0" err="1" smtClean="0">
                <a:latin typeface="Arial Narrow" panose="020B0606020202030204" pitchFamily="34" charset="0"/>
              </a:rPr>
              <a:t>pre</a:t>
            </a:r>
            <a:r>
              <a:rPr lang="it-IT" sz="1450" i="1" dirty="0" smtClean="0">
                <a:latin typeface="Arial Narrow" panose="020B0606020202030204" pitchFamily="34" charset="0"/>
              </a:rPr>
              <a:t>-pandemia, almeno nella quantità di flussi di assunzioni e di stock di occupati. </a:t>
            </a:r>
          </a:p>
        </p:txBody>
      </p:sp>
    </p:spTree>
    <p:extLst>
      <p:ext uri="{BB962C8B-B14F-4D97-AF65-F5344CB8AC3E}">
        <p14:creationId xmlns:p14="http://schemas.microsoft.com/office/powerpoint/2010/main" val="254958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20</a:t>
            </a:fld>
            <a:endParaRPr lang="it-IT"/>
          </a:p>
        </p:txBody>
      </p:sp>
      <p:sp>
        <p:nvSpPr>
          <p:cNvPr id="4" name="CasellaDiTesto 3"/>
          <p:cNvSpPr txBox="1"/>
          <p:nvPr/>
        </p:nvSpPr>
        <p:spPr>
          <a:xfrm>
            <a:off x="3165232" y="0"/>
            <a:ext cx="8757138" cy="584775"/>
          </a:xfrm>
          <a:prstGeom prst="rect">
            <a:avLst/>
          </a:prstGeom>
          <a:noFill/>
        </p:spPr>
        <p:txBody>
          <a:bodyPr wrap="square" rtlCol="0">
            <a:spAutoFit/>
          </a:bodyPr>
          <a:lstStyle/>
          <a:p>
            <a:pPr algn="ctr"/>
            <a:r>
              <a:rPr lang="it-IT" sz="3200" b="1" dirty="0" smtClean="0">
                <a:solidFill>
                  <a:srgbClr val="FFFF00"/>
                </a:solidFill>
                <a:effectLst>
                  <a:outerShdw blurRad="38100" dist="38100" dir="2700000" algn="tl">
                    <a:srgbClr val="000000">
                      <a:alpha val="43137"/>
                    </a:srgbClr>
                  </a:outerShdw>
                </a:effectLst>
                <a:latin typeface="Arial Narrow" panose="020B0606020202030204" pitchFamily="34" charset="0"/>
              </a:rPr>
              <a:t>Cessazioni per motivo nei primi 6 mesi dell’anno</a:t>
            </a:r>
            <a:endParaRPr lang="it-IT" sz="32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10" name="Tabella 9"/>
          <p:cNvGraphicFramePr>
            <a:graphicFrameLocks noGrp="1"/>
          </p:cNvGraphicFramePr>
          <p:nvPr>
            <p:extLst>
              <p:ext uri="{D42A27DB-BD31-4B8C-83A1-F6EECF244321}">
                <p14:modId xmlns:p14="http://schemas.microsoft.com/office/powerpoint/2010/main" val="890422772"/>
              </p:ext>
            </p:extLst>
          </p:nvPr>
        </p:nvGraphicFramePr>
        <p:xfrm>
          <a:off x="129029" y="749603"/>
          <a:ext cx="9305116" cy="6045091"/>
        </p:xfrm>
        <a:graphic>
          <a:graphicData uri="http://schemas.openxmlformats.org/drawingml/2006/table">
            <a:tbl>
              <a:tblPr/>
              <a:tblGrid>
                <a:gridCol w="4389654">
                  <a:extLst>
                    <a:ext uri="{9D8B030D-6E8A-4147-A177-3AD203B41FA5}">
                      <a16:colId xmlns:a16="http://schemas.microsoft.com/office/drawing/2014/main" val="2842568370"/>
                    </a:ext>
                  </a:extLst>
                </a:gridCol>
                <a:gridCol w="916950">
                  <a:extLst>
                    <a:ext uri="{9D8B030D-6E8A-4147-A177-3AD203B41FA5}">
                      <a16:colId xmlns:a16="http://schemas.microsoft.com/office/drawing/2014/main" val="415699415"/>
                    </a:ext>
                  </a:extLst>
                </a:gridCol>
                <a:gridCol w="916950">
                  <a:extLst>
                    <a:ext uri="{9D8B030D-6E8A-4147-A177-3AD203B41FA5}">
                      <a16:colId xmlns:a16="http://schemas.microsoft.com/office/drawing/2014/main" val="1152554908"/>
                    </a:ext>
                  </a:extLst>
                </a:gridCol>
                <a:gridCol w="916950">
                  <a:extLst>
                    <a:ext uri="{9D8B030D-6E8A-4147-A177-3AD203B41FA5}">
                      <a16:colId xmlns:a16="http://schemas.microsoft.com/office/drawing/2014/main" val="1892596965"/>
                    </a:ext>
                  </a:extLst>
                </a:gridCol>
                <a:gridCol w="507331">
                  <a:extLst>
                    <a:ext uri="{9D8B030D-6E8A-4147-A177-3AD203B41FA5}">
                      <a16:colId xmlns:a16="http://schemas.microsoft.com/office/drawing/2014/main" val="735578468"/>
                    </a:ext>
                  </a:extLst>
                </a:gridCol>
                <a:gridCol w="552427">
                  <a:extLst>
                    <a:ext uri="{9D8B030D-6E8A-4147-A177-3AD203B41FA5}">
                      <a16:colId xmlns:a16="http://schemas.microsoft.com/office/drawing/2014/main" val="838572317"/>
                    </a:ext>
                  </a:extLst>
                </a:gridCol>
                <a:gridCol w="552427">
                  <a:extLst>
                    <a:ext uri="{9D8B030D-6E8A-4147-A177-3AD203B41FA5}">
                      <a16:colId xmlns:a16="http://schemas.microsoft.com/office/drawing/2014/main" val="2308798742"/>
                    </a:ext>
                  </a:extLst>
                </a:gridCol>
                <a:gridCol w="552427">
                  <a:extLst>
                    <a:ext uri="{9D8B030D-6E8A-4147-A177-3AD203B41FA5}">
                      <a16:colId xmlns:a16="http://schemas.microsoft.com/office/drawing/2014/main" val="2646558309"/>
                    </a:ext>
                  </a:extLst>
                </a:gridCol>
              </a:tblGrid>
              <a:tr h="365058">
                <a:tc>
                  <a:txBody>
                    <a:bodyPr/>
                    <a:lstStyle/>
                    <a:p>
                      <a:pPr algn="l" fontAlgn="b"/>
                      <a:r>
                        <a:rPr lang="it-IT" sz="1200" b="1" i="0" u="none" strike="noStrike" dirty="0">
                          <a:solidFill>
                            <a:srgbClr val="000000"/>
                          </a:solidFill>
                          <a:effectLst/>
                          <a:latin typeface="Arial Narrow" panose="020B0606020202030204" pitchFamily="34" charset="0"/>
                        </a:rPr>
                        <a:t> </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I semestre 2019</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I semestre 2020</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I semestre 2021</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it-IT" sz="1200" b="1" i="0" u="none" strike="noStrike">
                          <a:solidFill>
                            <a:srgbClr val="000000"/>
                          </a:solidFill>
                          <a:effectLst/>
                          <a:latin typeface="Arial Narrow" panose="020B0606020202030204" pitchFamily="34" charset="0"/>
                        </a:rPr>
                        <a:t>var 2020-2021</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tc>
                <a:tc gridSpan="2">
                  <a:txBody>
                    <a:bodyPr/>
                    <a:lstStyle/>
                    <a:p>
                      <a:pPr algn="ctr" fontAlgn="ctr"/>
                      <a:r>
                        <a:rPr lang="it-IT" sz="1200" b="1" i="0" u="none" strike="noStrike">
                          <a:solidFill>
                            <a:srgbClr val="000000"/>
                          </a:solidFill>
                          <a:effectLst/>
                          <a:latin typeface="Arial Narrow" panose="020B0606020202030204" pitchFamily="34" charset="0"/>
                        </a:rPr>
                        <a:t>var 2019-2021</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tc>
                <a:extLst>
                  <a:ext uri="{0D108BD9-81ED-4DB2-BD59-A6C34878D82A}">
                    <a16:rowId xmlns:a16="http://schemas.microsoft.com/office/drawing/2014/main" val="3174268376"/>
                  </a:ext>
                </a:extLst>
              </a:tr>
              <a:tr h="185801">
                <a:tc>
                  <a:txBody>
                    <a:bodyPr/>
                    <a:lstStyle/>
                    <a:p>
                      <a:pPr algn="l" fontAlgn="b"/>
                      <a:r>
                        <a:rPr lang="it-IT" sz="1200" b="1" i="0" u="none" strike="noStrike" dirty="0">
                          <a:solidFill>
                            <a:srgbClr val="000000"/>
                          </a:solidFill>
                          <a:effectLst/>
                          <a:latin typeface="Arial Narrow" panose="020B0606020202030204" pitchFamily="34" charset="0"/>
                        </a:rPr>
                        <a:t>FINE DI RAPPORTI A TERMINE</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62.984</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50.157</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55.394</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5.237</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10,4%</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-7.590</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-12,1%</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6330402"/>
                  </a:ext>
                </a:extLst>
              </a:tr>
              <a:tr h="185801">
                <a:tc>
                  <a:txBody>
                    <a:bodyPr/>
                    <a:lstStyle/>
                    <a:p>
                      <a:pPr algn="l" fontAlgn="b"/>
                      <a:r>
                        <a:rPr lang="it-IT" sz="1200" b="0" i="0" u="none" strike="noStrike">
                          <a:solidFill>
                            <a:srgbClr val="000000"/>
                          </a:solidFill>
                          <a:effectLst/>
                          <a:latin typeface="Arial Narrow" panose="020B0606020202030204" pitchFamily="34" charset="0"/>
                        </a:rPr>
                        <a:t>Scadenza Contratto</a:t>
                      </a:r>
                    </a:p>
                  </a:txBody>
                  <a:tcPr marL="60089"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61.892</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48.943</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54.459</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5.516</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11,3%</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-7.433</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-12,0%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505242"/>
                  </a:ext>
                </a:extLst>
              </a:tr>
              <a:tr h="185801">
                <a:tc>
                  <a:txBody>
                    <a:bodyPr/>
                    <a:lstStyle/>
                    <a:p>
                      <a:pPr algn="l" fontAlgn="b"/>
                      <a:r>
                        <a:rPr lang="it-IT" sz="1200" b="0" i="0" u="none" strike="noStrike">
                          <a:solidFill>
                            <a:srgbClr val="000000"/>
                          </a:solidFill>
                          <a:effectLst/>
                          <a:latin typeface="Arial Narrow" panose="020B0606020202030204" pitchFamily="34" charset="0"/>
                        </a:rPr>
                        <a:t>Modifica termine inizialmente fissato</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997</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1.094</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807</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-287</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-26,2%</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-190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-19,1%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6772990"/>
                  </a:ext>
                </a:extLst>
              </a:tr>
              <a:tr h="185801">
                <a:tc>
                  <a:txBody>
                    <a:bodyPr/>
                    <a:lstStyle/>
                    <a:p>
                      <a:pPr algn="l" fontAlgn="b"/>
                      <a:r>
                        <a:rPr lang="it-IT" sz="1200" b="0" i="0" u="none" strike="noStrike" dirty="0">
                          <a:solidFill>
                            <a:srgbClr val="000000"/>
                          </a:solidFill>
                          <a:effectLst/>
                          <a:latin typeface="Arial Narrow" panose="020B0606020202030204" pitchFamily="34" charset="0"/>
                        </a:rPr>
                        <a:t>Recesso con preavviso al termine del periodo formativo</a:t>
                      </a:r>
                    </a:p>
                  </a:txBody>
                  <a:tcPr marL="60089"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95</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120</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128</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8</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6,7%</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33</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34,7%</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109331"/>
                  </a:ext>
                </a:extLst>
              </a:tr>
              <a:tr h="185801">
                <a:tc>
                  <a:txBody>
                    <a:bodyPr/>
                    <a:lstStyle/>
                    <a:p>
                      <a:pPr algn="l" fontAlgn="b"/>
                      <a:r>
                        <a:rPr lang="it-IT" sz="1200" b="1" i="0" u="none" strike="noStrike">
                          <a:solidFill>
                            <a:srgbClr val="000000"/>
                          </a:solidFill>
                          <a:effectLst/>
                          <a:latin typeface="Arial Narrow" panose="020B0606020202030204" pitchFamily="34" charset="0"/>
                        </a:rPr>
                        <a:t>PERDITA VOLONTARIA DEL POSTO DI LAVORO</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20.012</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14.568</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dirty="0">
                          <a:solidFill>
                            <a:srgbClr val="000000"/>
                          </a:solidFill>
                          <a:effectLst/>
                          <a:latin typeface="Arial Narrow" panose="020B0606020202030204" pitchFamily="34" charset="0"/>
                        </a:rPr>
                        <a:t>20.723</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6.155</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42,3%</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711</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3,6%</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100498"/>
                  </a:ext>
                </a:extLst>
              </a:tr>
              <a:tr h="185801">
                <a:tc>
                  <a:txBody>
                    <a:bodyPr/>
                    <a:lstStyle/>
                    <a:p>
                      <a:pPr algn="l" fontAlgn="b"/>
                      <a:r>
                        <a:rPr lang="it-IT" sz="1200" b="0" i="0" u="none" strike="noStrike">
                          <a:solidFill>
                            <a:srgbClr val="000000"/>
                          </a:solidFill>
                          <a:effectLst/>
                          <a:latin typeface="Arial Narrow" panose="020B0606020202030204" pitchFamily="34" charset="0"/>
                        </a:rPr>
                        <a:t>Dimissioni</a:t>
                      </a:r>
                    </a:p>
                  </a:txBody>
                  <a:tcPr marL="60089"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17.238</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12.480</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17.619</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5.139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41,2%</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381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2,2%</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7999864"/>
                  </a:ext>
                </a:extLst>
              </a:tr>
              <a:tr h="185801">
                <a:tc>
                  <a:txBody>
                    <a:bodyPr/>
                    <a:lstStyle/>
                    <a:p>
                      <a:pPr algn="l" fontAlgn="b"/>
                      <a:r>
                        <a:rPr lang="it-IT" sz="1200" b="0" i="0" u="none" strike="noStrike">
                          <a:solidFill>
                            <a:srgbClr val="000000"/>
                          </a:solidFill>
                          <a:effectLst/>
                          <a:latin typeface="Arial Narrow" panose="020B0606020202030204" pitchFamily="34" charset="0"/>
                        </a:rPr>
                        <a:t>Dimissioni durante il periodo di prova</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1.955</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1.149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1.757</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608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52,9%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-198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-10,1%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06560531"/>
                  </a:ext>
                </a:extLst>
              </a:tr>
              <a:tr h="185801">
                <a:tc>
                  <a:txBody>
                    <a:bodyPr/>
                    <a:lstStyle/>
                    <a:p>
                      <a:pPr algn="l" fontAlgn="b"/>
                      <a:r>
                        <a:rPr lang="it-IT" sz="1200" b="0" i="0" u="none" strike="noStrike">
                          <a:solidFill>
                            <a:srgbClr val="000000"/>
                          </a:solidFill>
                          <a:effectLst/>
                          <a:latin typeface="Arial Narrow" panose="020B0606020202030204" pitchFamily="34" charset="0"/>
                        </a:rPr>
                        <a:t>Risoluzione consesuale</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715</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736</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686</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-50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-6,8%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-4,1%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7001258"/>
                  </a:ext>
                </a:extLst>
              </a:tr>
              <a:tr h="185801">
                <a:tc>
                  <a:txBody>
                    <a:bodyPr/>
                    <a:lstStyle/>
                    <a:p>
                      <a:pPr algn="l" fontAlgn="b"/>
                      <a:r>
                        <a:rPr lang="it-IT" sz="1200" b="0" i="0" u="none" strike="noStrike">
                          <a:solidFill>
                            <a:srgbClr val="C00000"/>
                          </a:solidFill>
                          <a:effectLst/>
                          <a:latin typeface="Arial Narrow" panose="020B0606020202030204" pitchFamily="34" charset="0"/>
                        </a:rPr>
                        <a:t>Risoluzione consensuale ex art. 14, c 3 DL 104/220</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C00000"/>
                          </a:solidFill>
                          <a:effectLst/>
                          <a:latin typeface="Arial Narrow" panose="020B0606020202030204" pitchFamily="34" charset="0"/>
                        </a:rPr>
                        <a:t>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C00000"/>
                          </a:solidFill>
                          <a:effectLst/>
                          <a:latin typeface="Arial Narrow" panose="020B0606020202030204" pitchFamily="34" charset="0"/>
                        </a:rPr>
                        <a:t>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C00000"/>
                          </a:solidFill>
                          <a:effectLst/>
                          <a:latin typeface="Arial Narrow" panose="020B0606020202030204" pitchFamily="34" charset="0"/>
                        </a:rPr>
                        <a:t>379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C00000"/>
                          </a:solidFill>
                          <a:effectLst/>
                          <a:latin typeface="Arial Narrow" panose="020B0606020202030204" pitchFamily="34" charset="0"/>
                        </a:rPr>
                        <a:t>378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it-IT" sz="1200" b="0" i="0" u="none" strike="noStrike">
                        <a:solidFill>
                          <a:srgbClr val="C00000"/>
                        </a:solidFill>
                        <a:effectLst/>
                        <a:latin typeface="Arial Narrow" panose="020B0606020202030204" pitchFamily="34" charset="0"/>
                      </a:endParaRP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C00000"/>
                          </a:solidFill>
                          <a:effectLst/>
                          <a:latin typeface="Arial Narrow" panose="020B0606020202030204" pitchFamily="34" charset="0"/>
                        </a:rPr>
                        <a:t>379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it-IT" sz="1200" b="0" i="0" u="none" strike="noStrike" dirty="0">
                        <a:solidFill>
                          <a:srgbClr val="C00000"/>
                        </a:solidFill>
                        <a:effectLst/>
                        <a:latin typeface="Arial Narrow" panose="020B0606020202030204" pitchFamily="34" charset="0"/>
                      </a:endParaRP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7165347"/>
                  </a:ext>
                </a:extLst>
              </a:tr>
              <a:tr h="185801">
                <a:tc>
                  <a:txBody>
                    <a:bodyPr/>
                    <a:lstStyle/>
                    <a:p>
                      <a:pPr algn="l" fontAlgn="b"/>
                      <a:r>
                        <a:rPr lang="it-IT" sz="1200" b="0" i="0" u="none" strike="noStrike">
                          <a:solidFill>
                            <a:srgbClr val="000000"/>
                          </a:solidFill>
                          <a:effectLst/>
                          <a:latin typeface="Arial Narrow" panose="020B0606020202030204" pitchFamily="34" charset="0"/>
                        </a:rPr>
                        <a:t>Dimissioni lavoratrice madre in periodo protetto</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96</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198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277</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79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39,9%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181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188,5%</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93889578"/>
                  </a:ext>
                </a:extLst>
              </a:tr>
              <a:tr h="365058">
                <a:tc>
                  <a:txBody>
                    <a:bodyPr/>
                    <a:lstStyle/>
                    <a:p>
                      <a:pPr algn="l" fontAlgn="b"/>
                      <a:r>
                        <a:rPr lang="it-IT" sz="1200" b="0" i="0" u="none" strike="noStrike" dirty="0">
                          <a:solidFill>
                            <a:srgbClr val="000000"/>
                          </a:solidFill>
                          <a:effectLst/>
                          <a:latin typeface="Arial Narrow" panose="020B0606020202030204" pitchFamily="34" charset="0"/>
                        </a:rPr>
                        <a:t>Dimissiono per giusta causa o giustificato motivo  durante periodo formazione</a:t>
                      </a:r>
                    </a:p>
                  </a:txBody>
                  <a:tcPr marL="60089"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8</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4</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5</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1</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25,0%</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-37,5%</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577746"/>
                  </a:ext>
                </a:extLst>
              </a:tr>
              <a:tr h="185801">
                <a:tc>
                  <a:txBody>
                    <a:bodyPr/>
                    <a:lstStyle/>
                    <a:p>
                      <a:pPr algn="l" fontAlgn="b"/>
                      <a:r>
                        <a:rPr lang="it-IT" sz="1200" b="1" i="0" u="none" strike="noStrike">
                          <a:solidFill>
                            <a:srgbClr val="000000"/>
                          </a:solidFill>
                          <a:effectLst/>
                          <a:latin typeface="Arial Narrow" panose="020B0606020202030204" pitchFamily="34" charset="0"/>
                        </a:rPr>
                        <a:t>PERDITA INVOLONTARIA DEL POSTO DI LAVORO</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7.372</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5.057</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4.508</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-549</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dirty="0">
                          <a:solidFill>
                            <a:srgbClr val="000000"/>
                          </a:solidFill>
                          <a:effectLst/>
                          <a:latin typeface="Arial Narrow" panose="020B0606020202030204" pitchFamily="34" charset="0"/>
                        </a:rPr>
                        <a:t>-10,9%</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-2.864</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-38,8%</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2804673"/>
                  </a:ext>
                </a:extLst>
              </a:tr>
              <a:tr h="185801">
                <a:tc>
                  <a:txBody>
                    <a:bodyPr/>
                    <a:lstStyle/>
                    <a:p>
                      <a:pPr algn="l" fontAlgn="b"/>
                      <a:r>
                        <a:rPr lang="it-IT" sz="1200" b="0" i="0" u="none" strike="noStrike">
                          <a:solidFill>
                            <a:srgbClr val="000000"/>
                          </a:solidFill>
                          <a:effectLst/>
                          <a:latin typeface="Arial Narrow" panose="020B0606020202030204" pitchFamily="34" charset="0"/>
                        </a:rPr>
                        <a:t>Mancato superamento periodo di prova</a:t>
                      </a:r>
                    </a:p>
                  </a:txBody>
                  <a:tcPr marL="60089"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2.830</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it-IT" sz="1200" b="0" i="0" u="none" strike="noStrike">
                          <a:solidFill>
                            <a:srgbClr val="000000"/>
                          </a:solidFill>
                          <a:effectLst/>
                          <a:latin typeface="Arial Narrow" panose="020B0606020202030204" pitchFamily="34" charset="0"/>
                        </a:rPr>
                        <a:t>1.966</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2.265</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299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15,2%</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-565</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it-IT" sz="1200" b="0" i="0" u="none" strike="noStrike" dirty="0">
                          <a:solidFill>
                            <a:srgbClr val="000000"/>
                          </a:solidFill>
                          <a:effectLst/>
                          <a:latin typeface="Arial Narrow" panose="020B0606020202030204" pitchFamily="34" charset="0"/>
                        </a:rPr>
                        <a:t>-20,0%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3002019"/>
                  </a:ext>
                </a:extLst>
              </a:tr>
              <a:tr h="185801">
                <a:tc>
                  <a:txBody>
                    <a:bodyPr/>
                    <a:lstStyle/>
                    <a:p>
                      <a:pPr algn="l" fontAlgn="b"/>
                      <a:r>
                        <a:rPr lang="it-IT" sz="1200" b="0" i="0" u="none" strike="noStrike">
                          <a:solidFill>
                            <a:srgbClr val="000000"/>
                          </a:solidFill>
                          <a:effectLst/>
                          <a:latin typeface="Arial Narrow" panose="020B0606020202030204" pitchFamily="34" charset="0"/>
                        </a:rPr>
                        <a:t>Licenz. giustificato motivo oggettivo</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2.520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1.496</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627</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-869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-58,1%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-1.893</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-75,1%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9769870"/>
                  </a:ext>
                </a:extLst>
              </a:tr>
              <a:tr h="185801">
                <a:tc>
                  <a:txBody>
                    <a:bodyPr/>
                    <a:lstStyle/>
                    <a:p>
                      <a:pPr algn="l" fontAlgn="b"/>
                      <a:r>
                        <a:rPr lang="it-IT" sz="1200" b="0" i="0" u="none" strike="noStrike">
                          <a:solidFill>
                            <a:srgbClr val="000000"/>
                          </a:solidFill>
                          <a:effectLst/>
                          <a:latin typeface="Arial Narrow" panose="020B0606020202030204" pitchFamily="34" charset="0"/>
                        </a:rPr>
                        <a:t>Licenz. giusta causa</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fontAlgn="ctr"/>
                      <a:r>
                        <a:rPr lang="it-IT" sz="1200" b="0" i="0" u="none" strike="noStrike" dirty="0">
                          <a:solidFill>
                            <a:srgbClr val="000000"/>
                          </a:solidFill>
                          <a:effectLst/>
                          <a:latin typeface="Arial Narrow" panose="020B0606020202030204" pitchFamily="34" charset="0"/>
                        </a:rPr>
                        <a:t>650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fontAlgn="ctr"/>
                      <a:r>
                        <a:rPr lang="it-IT" sz="1200" b="0" i="0" u="none" strike="noStrike">
                          <a:solidFill>
                            <a:srgbClr val="000000"/>
                          </a:solidFill>
                          <a:effectLst/>
                          <a:latin typeface="Arial Narrow" panose="020B0606020202030204" pitchFamily="34" charset="0"/>
                        </a:rPr>
                        <a:t>583</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fontAlgn="ctr"/>
                      <a:r>
                        <a:rPr lang="it-IT" sz="1200" b="0" i="0" u="none" strike="noStrike">
                          <a:solidFill>
                            <a:srgbClr val="000000"/>
                          </a:solidFill>
                          <a:effectLst/>
                          <a:latin typeface="Arial Narrow" panose="020B0606020202030204" pitchFamily="34" charset="0"/>
                        </a:rPr>
                        <a:t>821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fontAlgn="ctr"/>
                      <a:r>
                        <a:rPr lang="it-IT" sz="1200" b="0" i="0" u="none" strike="noStrike">
                          <a:solidFill>
                            <a:srgbClr val="000000"/>
                          </a:solidFill>
                          <a:effectLst/>
                          <a:latin typeface="Arial Narrow" panose="020B0606020202030204" pitchFamily="34" charset="0"/>
                        </a:rPr>
                        <a:t>238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fontAlgn="ctr"/>
                      <a:r>
                        <a:rPr lang="it-IT" sz="1200" b="0" i="0" u="none" strike="noStrike" dirty="0">
                          <a:solidFill>
                            <a:srgbClr val="000000"/>
                          </a:solidFill>
                          <a:effectLst/>
                          <a:latin typeface="Arial Narrow" panose="020B0606020202030204" pitchFamily="34" charset="0"/>
                        </a:rPr>
                        <a:t>40,8%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fontAlgn="ctr"/>
                      <a:r>
                        <a:rPr lang="it-IT" sz="1200" b="0" i="0" u="none" strike="noStrike" dirty="0">
                          <a:solidFill>
                            <a:srgbClr val="000000"/>
                          </a:solidFill>
                          <a:effectLst/>
                          <a:latin typeface="Arial Narrow" panose="020B0606020202030204" pitchFamily="34" charset="0"/>
                        </a:rPr>
                        <a:t>171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fontAlgn="ctr"/>
                      <a:r>
                        <a:rPr lang="it-IT" sz="1200" b="0" i="0" u="none" strike="noStrike" dirty="0">
                          <a:solidFill>
                            <a:srgbClr val="000000"/>
                          </a:solidFill>
                          <a:effectLst/>
                          <a:latin typeface="Arial Narrow" panose="020B0606020202030204" pitchFamily="34" charset="0"/>
                        </a:rPr>
                        <a:t>26,3%</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587061080"/>
                  </a:ext>
                </a:extLst>
              </a:tr>
              <a:tr h="185801">
                <a:tc>
                  <a:txBody>
                    <a:bodyPr/>
                    <a:lstStyle/>
                    <a:p>
                      <a:pPr algn="l" fontAlgn="b"/>
                      <a:r>
                        <a:rPr lang="it-IT" sz="1200" b="0" i="0" u="none" strike="noStrike">
                          <a:solidFill>
                            <a:srgbClr val="000000"/>
                          </a:solidFill>
                          <a:effectLst/>
                          <a:latin typeface="Arial Narrow" panose="020B0606020202030204" pitchFamily="34" charset="0"/>
                        </a:rPr>
                        <a:t>Cessazione attività</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359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351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311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-40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-11,4%</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-48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-13,4%</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9114024"/>
                  </a:ext>
                </a:extLst>
              </a:tr>
              <a:tr h="185801">
                <a:tc>
                  <a:txBody>
                    <a:bodyPr/>
                    <a:lstStyle/>
                    <a:p>
                      <a:pPr algn="l" fontAlgn="b"/>
                      <a:r>
                        <a:rPr lang="it-IT" sz="1200" b="0" i="0" u="none" strike="noStrike">
                          <a:solidFill>
                            <a:srgbClr val="000000"/>
                          </a:solidFill>
                          <a:effectLst/>
                          <a:latin typeface="Arial Narrow" panose="020B0606020202030204" pitchFamily="34" charset="0"/>
                        </a:rPr>
                        <a:t>Licenz. giustificato motivo soggettivo</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361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265</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266</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0,4%</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-95</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-26,3%</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1870827"/>
                  </a:ext>
                </a:extLst>
              </a:tr>
              <a:tr h="185801">
                <a:tc>
                  <a:txBody>
                    <a:bodyPr/>
                    <a:lstStyle/>
                    <a:p>
                      <a:pPr algn="l" fontAlgn="b"/>
                      <a:r>
                        <a:rPr lang="it-IT" sz="1200" b="0" i="0" u="none" strike="noStrike">
                          <a:solidFill>
                            <a:srgbClr val="000000"/>
                          </a:solidFill>
                          <a:effectLst/>
                          <a:latin typeface="Arial Narrow" panose="020B0606020202030204" pitchFamily="34" charset="0"/>
                        </a:rPr>
                        <a:t>Dimissioni giusta causa</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300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206</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186</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-9,7%</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-114</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-38,0%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782685"/>
                  </a:ext>
                </a:extLst>
              </a:tr>
              <a:tr h="185801">
                <a:tc>
                  <a:txBody>
                    <a:bodyPr/>
                    <a:lstStyle/>
                    <a:p>
                      <a:pPr algn="l" fontAlgn="b"/>
                      <a:r>
                        <a:rPr lang="it-IT" sz="1200" b="0" i="0" u="none" strike="noStrike">
                          <a:solidFill>
                            <a:srgbClr val="000000"/>
                          </a:solidFill>
                          <a:effectLst/>
                          <a:latin typeface="Arial Narrow" panose="020B0606020202030204" pitchFamily="34" charset="0"/>
                        </a:rPr>
                        <a:t>Licenz. Collettivo</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336</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180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-152</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-84,4%</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-308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-91,7%</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75463"/>
                  </a:ext>
                </a:extLst>
              </a:tr>
              <a:tr h="185801">
                <a:tc>
                  <a:txBody>
                    <a:bodyPr/>
                    <a:lstStyle/>
                    <a:p>
                      <a:pPr algn="l" fontAlgn="b"/>
                      <a:r>
                        <a:rPr lang="it-IT" sz="1200" b="0" i="0" u="none" strike="noStrike">
                          <a:solidFill>
                            <a:srgbClr val="000000"/>
                          </a:solidFill>
                          <a:effectLst/>
                          <a:latin typeface="Arial Narrow" panose="020B0606020202030204" pitchFamily="34" charset="0"/>
                        </a:rPr>
                        <a:t>Licenz. giusta causa durante periodo formazione</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5</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0,0%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-2</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-40,0%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2519202"/>
                  </a:ext>
                </a:extLst>
              </a:tr>
              <a:tr h="185801">
                <a:tc>
                  <a:txBody>
                    <a:bodyPr/>
                    <a:lstStyle/>
                    <a:p>
                      <a:pPr algn="l" fontAlgn="b"/>
                      <a:r>
                        <a:rPr lang="it-IT" sz="1200" b="0" i="0" u="none" strike="noStrike" dirty="0" err="1">
                          <a:solidFill>
                            <a:srgbClr val="000000"/>
                          </a:solidFill>
                          <a:effectLst/>
                          <a:latin typeface="Arial Narrow" panose="020B0606020202030204" pitchFamily="34" charset="0"/>
                        </a:rPr>
                        <a:t>Licenz</a:t>
                      </a:r>
                      <a:r>
                        <a:rPr lang="it-IT" sz="1200" b="0" i="0" u="none" strike="noStrike" dirty="0">
                          <a:solidFill>
                            <a:srgbClr val="000000"/>
                          </a:solidFill>
                          <a:effectLst/>
                          <a:latin typeface="Arial Narrow" panose="020B0606020202030204" pitchFamily="34" charset="0"/>
                        </a:rPr>
                        <a:t>. </a:t>
                      </a:r>
                      <a:r>
                        <a:rPr lang="it-IT" sz="1200" b="0" i="0" u="none" strike="noStrike" dirty="0" err="1">
                          <a:solidFill>
                            <a:srgbClr val="000000"/>
                          </a:solidFill>
                          <a:effectLst/>
                          <a:latin typeface="Arial Narrow" panose="020B0606020202030204" pitchFamily="34" charset="0"/>
                        </a:rPr>
                        <a:t>Giustifcato</a:t>
                      </a:r>
                      <a:r>
                        <a:rPr lang="it-IT" sz="1200" b="0" i="0" u="none" strike="noStrike" dirty="0">
                          <a:solidFill>
                            <a:srgbClr val="000000"/>
                          </a:solidFill>
                          <a:effectLst/>
                          <a:latin typeface="Arial Narrow" panose="020B0606020202030204" pitchFamily="34" charset="0"/>
                        </a:rPr>
                        <a:t> motivo  durante periodo formazione</a:t>
                      </a:r>
                    </a:p>
                  </a:txBody>
                  <a:tcPr marL="60089"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11</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7</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-6</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-85,7%</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-10</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-90,9%</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4430228"/>
                  </a:ext>
                </a:extLst>
              </a:tr>
              <a:tr h="185801">
                <a:tc>
                  <a:txBody>
                    <a:bodyPr/>
                    <a:lstStyle/>
                    <a:p>
                      <a:pPr algn="l" fontAlgn="b"/>
                      <a:r>
                        <a:rPr lang="it-IT" sz="1200" b="1" i="0" u="none" strike="noStrike">
                          <a:solidFill>
                            <a:srgbClr val="000000"/>
                          </a:solidFill>
                          <a:effectLst/>
                          <a:latin typeface="Arial Narrow" panose="020B0606020202030204" pitchFamily="34" charset="0"/>
                        </a:rPr>
                        <a:t>USCITA DAL MDL PER RAGIONI DEMOGRAFICHE</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it-IT" sz="1200" b="1" i="0" u="none" strike="noStrike">
                          <a:solidFill>
                            <a:srgbClr val="000000"/>
                          </a:solidFill>
                          <a:effectLst/>
                          <a:latin typeface="Arial Narrow" panose="020B0606020202030204" pitchFamily="34" charset="0"/>
                        </a:rPr>
                        <a:t>888</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it-IT" sz="1200" b="1" i="0" u="none" strike="noStrike">
                          <a:solidFill>
                            <a:srgbClr val="000000"/>
                          </a:solidFill>
                          <a:effectLst/>
                          <a:latin typeface="Arial Narrow" panose="020B0606020202030204" pitchFamily="34" charset="0"/>
                        </a:rPr>
                        <a:t>1.508</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it-IT" sz="1200" b="1" i="0" u="none" strike="noStrike">
                          <a:solidFill>
                            <a:srgbClr val="000000"/>
                          </a:solidFill>
                          <a:effectLst/>
                          <a:latin typeface="Arial Narrow" panose="020B0606020202030204" pitchFamily="34" charset="0"/>
                        </a:rPr>
                        <a:t>1.466</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it-IT" sz="1200" b="1" i="0" u="none" strike="noStrike">
                          <a:solidFill>
                            <a:srgbClr val="000000"/>
                          </a:solidFill>
                          <a:effectLst/>
                          <a:latin typeface="Arial Narrow" panose="020B0606020202030204" pitchFamily="34" charset="0"/>
                        </a:rPr>
                        <a:t>-42</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it-IT" sz="1200" b="1" i="0" u="none" strike="noStrike">
                          <a:solidFill>
                            <a:srgbClr val="000000"/>
                          </a:solidFill>
                          <a:effectLst/>
                          <a:latin typeface="Arial Narrow" panose="020B0606020202030204" pitchFamily="34" charset="0"/>
                        </a:rPr>
                        <a:t>-2,8%</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it-IT" sz="1200" b="1" i="0" u="none" strike="noStrike" dirty="0">
                          <a:solidFill>
                            <a:srgbClr val="000000"/>
                          </a:solidFill>
                          <a:effectLst/>
                          <a:latin typeface="Arial Narrow" panose="020B0606020202030204" pitchFamily="34" charset="0"/>
                        </a:rPr>
                        <a:t>578</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it-IT" sz="1200" b="1" i="0" u="none" strike="noStrike" dirty="0">
                          <a:solidFill>
                            <a:srgbClr val="000000"/>
                          </a:solidFill>
                          <a:effectLst/>
                          <a:latin typeface="Arial Narrow" panose="020B0606020202030204" pitchFamily="34" charset="0"/>
                        </a:rPr>
                        <a:t>65,1%</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391421055"/>
                  </a:ext>
                </a:extLst>
              </a:tr>
              <a:tr h="185801">
                <a:tc>
                  <a:txBody>
                    <a:bodyPr/>
                    <a:lstStyle/>
                    <a:p>
                      <a:pPr algn="l" fontAlgn="b"/>
                      <a:r>
                        <a:rPr lang="it-IT" sz="1200" b="0" i="0" u="none" strike="noStrike">
                          <a:solidFill>
                            <a:srgbClr val="000000"/>
                          </a:solidFill>
                          <a:effectLst/>
                          <a:latin typeface="Arial Narrow" panose="020B0606020202030204" pitchFamily="34" charset="0"/>
                        </a:rPr>
                        <a:t>Pensionamento</a:t>
                      </a:r>
                    </a:p>
                  </a:txBody>
                  <a:tcPr marL="60089"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701</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1.335</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1.201</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-134</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-10,0%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500</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71,3%</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0147337"/>
                  </a:ext>
                </a:extLst>
              </a:tr>
              <a:tr h="185801">
                <a:tc>
                  <a:txBody>
                    <a:bodyPr/>
                    <a:lstStyle/>
                    <a:p>
                      <a:pPr algn="l" fontAlgn="b"/>
                      <a:r>
                        <a:rPr lang="it-IT" sz="1200" b="0" i="0" u="none" strike="noStrike">
                          <a:solidFill>
                            <a:srgbClr val="000000"/>
                          </a:solidFill>
                          <a:effectLst/>
                          <a:latin typeface="Arial Narrow" panose="020B0606020202030204" pitchFamily="34" charset="0"/>
                        </a:rPr>
                        <a:t>Decesso</a:t>
                      </a:r>
                    </a:p>
                  </a:txBody>
                  <a:tcPr marL="60089"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185</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166</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253</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87</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52,4%</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68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36,8%</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485474"/>
                  </a:ext>
                </a:extLst>
              </a:tr>
              <a:tr h="185801">
                <a:tc>
                  <a:txBody>
                    <a:bodyPr/>
                    <a:lstStyle/>
                    <a:p>
                      <a:pPr algn="l" fontAlgn="b"/>
                      <a:r>
                        <a:rPr lang="it-IT" sz="1200" b="0" i="0" u="none" strike="noStrike" dirty="0">
                          <a:solidFill>
                            <a:srgbClr val="000000"/>
                          </a:solidFill>
                          <a:effectLst/>
                          <a:latin typeface="Arial Narrow" panose="020B0606020202030204" pitchFamily="34" charset="0"/>
                        </a:rPr>
                        <a:t>Recesso lavoratore con requisiti pensione di vecchiaia</a:t>
                      </a:r>
                    </a:p>
                  </a:txBody>
                  <a:tcPr marL="60089"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7</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12</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5</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71,4%</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10</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500,0%</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806127"/>
                  </a:ext>
                </a:extLst>
              </a:tr>
              <a:tr h="185801">
                <a:tc>
                  <a:txBody>
                    <a:bodyPr/>
                    <a:lstStyle/>
                    <a:p>
                      <a:pPr algn="l" fontAlgn="b"/>
                      <a:r>
                        <a:rPr lang="it-IT" sz="1200" b="1" i="0" u="none" strike="noStrike">
                          <a:solidFill>
                            <a:srgbClr val="000000"/>
                          </a:solidFill>
                          <a:effectLst/>
                          <a:latin typeface="Arial Narrow" panose="020B0606020202030204" pitchFamily="34" charset="0"/>
                        </a:rPr>
                        <a:t>ALTRO</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3.307</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2.797</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2.370</a:t>
                      </a:r>
                    </a:p>
                  </a:txBody>
                  <a:tcPr marL="6677" marR="6677" marT="6677"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-427</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-15,3%</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-937</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-28,3%</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0332797"/>
                  </a:ext>
                </a:extLst>
              </a:tr>
              <a:tr h="185801">
                <a:tc>
                  <a:txBody>
                    <a:bodyPr/>
                    <a:lstStyle/>
                    <a:p>
                      <a:pPr algn="l" fontAlgn="b"/>
                      <a:r>
                        <a:rPr lang="it-IT" sz="1200" b="0" i="0" u="none" strike="noStrike">
                          <a:solidFill>
                            <a:srgbClr val="000000"/>
                          </a:solidFill>
                          <a:effectLst/>
                          <a:latin typeface="Arial Narrow" panose="020B0606020202030204" pitchFamily="34" charset="0"/>
                        </a:rPr>
                        <a:t>Altro</a:t>
                      </a:r>
                    </a:p>
                  </a:txBody>
                  <a:tcPr marL="60089"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3.280</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2.782</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2.331</a:t>
                      </a:r>
                    </a:p>
                  </a:txBody>
                  <a:tcPr marL="6677" marR="6677" marT="6677"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-451</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-16,2%</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-949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-28,9%</a:t>
                      </a:r>
                    </a:p>
                  </a:txBody>
                  <a:tcPr marL="6677" marR="6677" marT="6677"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0208443"/>
                  </a:ext>
                </a:extLst>
              </a:tr>
              <a:tr h="185801">
                <a:tc>
                  <a:txBody>
                    <a:bodyPr/>
                    <a:lstStyle/>
                    <a:p>
                      <a:pPr algn="l" fontAlgn="b"/>
                      <a:r>
                        <a:rPr lang="it-IT" sz="1200" b="0" i="0" u="none" strike="noStrike" dirty="0">
                          <a:solidFill>
                            <a:srgbClr val="000000"/>
                          </a:solidFill>
                          <a:effectLst/>
                          <a:latin typeface="Arial Narrow" panose="020B0606020202030204" pitchFamily="34" charset="0"/>
                        </a:rPr>
                        <a:t>Decadenza dal servizio</a:t>
                      </a:r>
                    </a:p>
                  </a:txBody>
                  <a:tcPr marL="60089"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27</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15</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39</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24</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160,0%</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a:solidFill>
                            <a:srgbClr val="000000"/>
                          </a:solidFill>
                          <a:effectLst/>
                          <a:latin typeface="Arial Narrow" panose="020B0606020202030204" pitchFamily="34" charset="0"/>
                        </a:rPr>
                        <a:t>12</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200" b="0" i="0" u="none" strike="noStrike" dirty="0">
                          <a:solidFill>
                            <a:srgbClr val="000000"/>
                          </a:solidFill>
                          <a:effectLst/>
                          <a:latin typeface="Arial Narrow" panose="020B0606020202030204" pitchFamily="34" charset="0"/>
                        </a:rPr>
                        <a:t>44,4%</a:t>
                      </a:r>
                    </a:p>
                  </a:txBody>
                  <a:tcPr marL="6677" marR="6677" marT="6677"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264568"/>
                  </a:ext>
                </a:extLst>
              </a:tr>
              <a:tr h="185801">
                <a:tc>
                  <a:txBody>
                    <a:bodyPr/>
                    <a:lstStyle/>
                    <a:p>
                      <a:pPr algn="l" fontAlgn="b"/>
                      <a:r>
                        <a:rPr lang="it-IT" sz="1200" b="1" i="0" u="none" strike="noStrike">
                          <a:solidFill>
                            <a:srgbClr val="000000"/>
                          </a:solidFill>
                          <a:effectLst/>
                          <a:latin typeface="Arial Narrow" panose="020B0606020202030204" pitchFamily="34" charset="0"/>
                        </a:rPr>
                        <a:t>Totale</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94.563</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74.087</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84.461</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10.374</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14,0%</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a:solidFill>
                            <a:srgbClr val="000000"/>
                          </a:solidFill>
                          <a:effectLst/>
                          <a:latin typeface="Arial Narrow" panose="020B0606020202030204" pitchFamily="34" charset="0"/>
                        </a:rPr>
                        <a:t>-10.102</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it-IT" sz="1200" b="1" i="0" u="none" strike="noStrike" dirty="0">
                          <a:solidFill>
                            <a:srgbClr val="000000"/>
                          </a:solidFill>
                          <a:effectLst/>
                          <a:latin typeface="Arial Narrow" panose="020B0606020202030204" pitchFamily="34" charset="0"/>
                        </a:rPr>
                        <a:t>-10,7%</a:t>
                      </a:r>
                    </a:p>
                  </a:txBody>
                  <a:tcPr marL="6677" marR="6677" marT="6677"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1757597"/>
                  </a:ext>
                </a:extLst>
              </a:tr>
            </a:tbl>
          </a:graphicData>
        </a:graphic>
      </p:graphicFrame>
    </p:spTree>
    <p:extLst>
      <p:ext uri="{BB962C8B-B14F-4D97-AF65-F5344CB8AC3E}">
        <p14:creationId xmlns:p14="http://schemas.microsoft.com/office/powerpoint/2010/main" val="3130870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3" name="Segnaposto numero diapositiva 2"/>
          <p:cNvSpPr>
            <a:spLocks noGrp="1"/>
          </p:cNvSpPr>
          <p:nvPr>
            <p:ph type="sldNum" sz="quarter" idx="12"/>
          </p:nvPr>
        </p:nvSpPr>
        <p:spPr/>
        <p:txBody>
          <a:bodyPr/>
          <a:lstStyle/>
          <a:p>
            <a:fld id="{8711FF88-22A1-416B-97AD-5BD7DED1A078}" type="slidenum">
              <a:rPr lang="it-IT" smtClean="0"/>
              <a:t>3</a:t>
            </a:fld>
            <a:endParaRPr lang="it-IT"/>
          </a:p>
        </p:txBody>
      </p:sp>
      <p:sp>
        <p:nvSpPr>
          <p:cNvPr id="5" name="CasellaDiTesto 4"/>
          <p:cNvSpPr txBox="1"/>
          <p:nvPr/>
        </p:nvSpPr>
        <p:spPr>
          <a:xfrm>
            <a:off x="3244362" y="99359"/>
            <a:ext cx="8721969" cy="584775"/>
          </a:xfrm>
          <a:prstGeom prst="rect">
            <a:avLst/>
          </a:prstGeom>
          <a:noFill/>
        </p:spPr>
        <p:txBody>
          <a:bodyPr wrap="square" rtlCol="0">
            <a:spAutoFit/>
          </a:bodyPr>
          <a:lstStyle/>
          <a:p>
            <a:pPr algn="ctr"/>
            <a:r>
              <a:rPr lang="it-IT" sz="3200" b="1" dirty="0" smtClean="0">
                <a:solidFill>
                  <a:srgbClr val="FFFF00"/>
                </a:solidFill>
                <a:latin typeface="Arial Narrow" panose="020B0606020202030204" pitchFamily="34" charset="0"/>
              </a:rPr>
              <a:t>Le tendenze del mercato del lavoro per il 2021</a:t>
            </a:r>
            <a:endParaRPr lang="it-IT" sz="3200" b="1" dirty="0">
              <a:solidFill>
                <a:srgbClr val="FFFF00"/>
              </a:solidFill>
              <a:latin typeface="Arial Narrow" panose="020B0606020202030204" pitchFamily="34" charset="0"/>
            </a:endParaRPr>
          </a:p>
        </p:txBody>
      </p:sp>
      <p:sp>
        <p:nvSpPr>
          <p:cNvPr id="7" name="CasellaDiTesto 6"/>
          <p:cNvSpPr txBox="1"/>
          <p:nvPr/>
        </p:nvSpPr>
        <p:spPr>
          <a:xfrm>
            <a:off x="1344117" y="806740"/>
            <a:ext cx="10622214" cy="5632311"/>
          </a:xfrm>
          <a:prstGeom prst="rect">
            <a:avLst/>
          </a:prstGeom>
          <a:noFill/>
        </p:spPr>
        <p:txBody>
          <a:bodyPr wrap="square" numCol="1" rtlCol="0" anchor="t">
            <a:spAutoFit/>
          </a:bodyPr>
          <a:lstStyle/>
          <a:p>
            <a:pPr marL="285750" indent="-285750">
              <a:lnSpc>
                <a:spcPts val="2400"/>
              </a:lnSpc>
              <a:buFont typeface="Arial" panose="020B0604020202020204" pitchFamily="34" charset="0"/>
              <a:buChar char="•"/>
            </a:pPr>
            <a:r>
              <a:rPr lang="it-IT" sz="1500" i="1" dirty="0" smtClean="0">
                <a:latin typeface="Arial Narrow" panose="020B0606020202030204" pitchFamily="34" charset="0"/>
              </a:rPr>
              <a:t>La ripresa delle assunzioni è trainata dal lavoro a tempo determinato (+23,1% rispetto al 2020), dalla somministrazione di lavoro (+31,7% ) e dall’apprendistato (+21,2%). In ripresa anche il lavoro intermittente (+16,6%) e il lavoro parasubordinato (24,1%). Forte ripresa, inoltre, del ricorso allo strumento del tirocinio (+39,7%). </a:t>
            </a:r>
          </a:p>
          <a:p>
            <a:pPr marL="285750" indent="-285750">
              <a:lnSpc>
                <a:spcPts val="2400"/>
              </a:lnSpc>
              <a:buFont typeface="Arial" panose="020B0604020202020204" pitchFamily="34" charset="0"/>
              <a:buChar char="•"/>
            </a:pPr>
            <a:r>
              <a:rPr lang="it-IT" sz="1500" i="1" dirty="0" smtClean="0">
                <a:latin typeface="Arial Narrow" panose="020B0606020202030204" pitchFamily="34" charset="0"/>
              </a:rPr>
              <a:t>Da segnalare anche la crescita delle assunzioni a tempo indeterminato (+2,7%) che, è bene ricordarlo, fino al 2019 e sorprendentemente anche nel 2020, tendeva ad aumentare, tanto grazie al «Decreto Dignità» quanto al ricorso a incentivi mirati.</a:t>
            </a:r>
          </a:p>
          <a:p>
            <a:pPr marL="285750" indent="-285750">
              <a:lnSpc>
                <a:spcPts val="2400"/>
              </a:lnSpc>
              <a:buFont typeface="Arial" panose="020B0604020202020204" pitchFamily="34" charset="0"/>
              <a:buChar char="•"/>
            </a:pPr>
            <a:r>
              <a:rPr lang="it-IT" sz="1500" i="1" dirty="0" smtClean="0">
                <a:latin typeface="Arial Narrow" panose="020B0606020202030204" pitchFamily="34" charset="0"/>
              </a:rPr>
              <a:t>A riguardo dei settori economici, si segnala soprattutto la manifattura (+26,8%) e le costruzioni (+27,4%), ma l’aumento riguarda un po’ tutti i macro-comparti: terziario (+19,7%), alberghi e ristoranti (+18,1%) e agricoltura (+3,2% rispetto a 2020 e +6,5% rispetto al 2019). </a:t>
            </a:r>
            <a:endParaRPr lang="it-IT" sz="1500" i="1" dirty="0">
              <a:latin typeface="Arial Narrow" panose="020B0606020202030204" pitchFamily="34" charset="0"/>
            </a:endParaRPr>
          </a:p>
          <a:p>
            <a:pPr marL="285750" indent="-285750">
              <a:lnSpc>
                <a:spcPts val="2400"/>
              </a:lnSpc>
              <a:buFont typeface="Arial" panose="020B0604020202020204" pitchFamily="34" charset="0"/>
              <a:buChar char="•"/>
            </a:pPr>
            <a:r>
              <a:rPr lang="it-IT" sz="1500" i="1" dirty="0" smtClean="0">
                <a:latin typeface="Arial Narrow" panose="020B0606020202030204" pitchFamily="34" charset="0"/>
              </a:rPr>
              <a:t>Per le professioni, quelle a elevata specializzazione (+37,3%) e tecniche (+12,3%) continuano il loro trend al rialzo, ma sono in ripresa un po’ tutte le categorie, dai conduttori (+29,5%), agli operai specializzati (+22%), alle professioni esecutive (+25,8%).</a:t>
            </a:r>
          </a:p>
          <a:p>
            <a:pPr marL="285750" indent="-285750">
              <a:lnSpc>
                <a:spcPts val="2400"/>
              </a:lnSpc>
              <a:buFont typeface="Arial" panose="020B0604020202020204" pitchFamily="34" charset="0"/>
              <a:buChar char="•"/>
            </a:pPr>
            <a:r>
              <a:rPr lang="it-IT" sz="1500" i="1" dirty="0" smtClean="0">
                <a:latin typeface="Arial Narrow" panose="020B0606020202030204" pitchFamily="34" charset="0"/>
              </a:rPr>
              <a:t>Guardando all’andamento delle cessazioni (che includono tanto licenziamenti quanto scadenze dei contratti a termine), nei mesi di giugno e luglio</a:t>
            </a:r>
            <a:r>
              <a:rPr lang="it-IT" sz="1500" i="1" dirty="0">
                <a:latin typeface="Arial Narrow" panose="020B0606020202030204" pitchFamily="34" charset="0"/>
              </a:rPr>
              <a:t> </a:t>
            </a:r>
            <a:r>
              <a:rPr lang="it-IT" sz="1500" i="1" dirty="0" smtClean="0">
                <a:latin typeface="Arial Narrow" panose="020B0606020202030204" pitchFamily="34" charset="0"/>
              </a:rPr>
              <a:t>queste superano i livelli del 2020 e del 2019. E’ ancora presto per capire se e in che termini lo sblocco dei licenziamenti possa risultare in un aumento intenso della disoccupazione, ma pare di poter dire che – rispetto alle previsioni dell’Osservatorio di alcuni mesi fa – l’aumento dei licenziamenti possa essere graduale e non drammatico, tale anche da poterne gestire i flussi (visto che una parte non piccola di lavoratori è prossima alla pensione). </a:t>
            </a:r>
          </a:p>
          <a:p>
            <a:pPr marL="285750" indent="-285750">
              <a:lnSpc>
                <a:spcPts val="2400"/>
              </a:lnSpc>
              <a:buFont typeface="Arial" panose="020B0604020202020204" pitchFamily="34" charset="0"/>
              <a:buChar char="•"/>
            </a:pPr>
            <a:r>
              <a:rPr lang="it-IT" sz="1500" i="1" dirty="0" smtClean="0">
                <a:latin typeface="Arial Narrow" panose="020B0606020202030204" pitchFamily="34" charset="0"/>
              </a:rPr>
              <a:t> La stragrande maggioranza delle cessazioni riguardano, infatti, la scadenza dei contratti (nei primi sei mesi del 2021 sono oltre 55.000 su un totale di 84.400), la loro dinamica è in crescita rispetto al 2020 (+1,4%), ma in diminuzione rispetto al 2019 (-12,1%). </a:t>
            </a:r>
          </a:p>
          <a:p>
            <a:pPr marL="285750" indent="-285750">
              <a:lnSpc>
                <a:spcPts val="2400"/>
              </a:lnSpc>
              <a:buFont typeface="Arial" panose="020B0604020202020204" pitchFamily="34" charset="0"/>
              <a:buChar char="•"/>
            </a:pPr>
            <a:r>
              <a:rPr lang="it-IT" sz="1500" i="1" dirty="0" smtClean="0">
                <a:latin typeface="Arial Narrow" panose="020B0606020202030204" pitchFamily="34" charset="0"/>
              </a:rPr>
              <a:t>Il numero di licenziamenti per giustificato motivo oggettivo sono in tutto 627 (-58,1% rispetto a 2020), mentre sono in crescita di 238 unità (+40,8%) i licenziamenti per giusta causa.  </a:t>
            </a:r>
          </a:p>
        </p:txBody>
      </p:sp>
    </p:spTree>
    <p:extLst>
      <p:ext uri="{BB962C8B-B14F-4D97-AF65-F5344CB8AC3E}">
        <p14:creationId xmlns:p14="http://schemas.microsoft.com/office/powerpoint/2010/main" val="267879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Osservatorio regionale sul mercato e le politiche del lavoro – osservatorio.lavoro@regione.fvg.it </a:t>
            </a:r>
            <a:endParaRPr lang="it-IT"/>
          </a:p>
        </p:txBody>
      </p:sp>
      <p:sp>
        <p:nvSpPr>
          <p:cNvPr id="3" name="Segnaposto numero diapositiva 2"/>
          <p:cNvSpPr>
            <a:spLocks noGrp="1"/>
          </p:cNvSpPr>
          <p:nvPr>
            <p:ph type="sldNum" sz="quarter" idx="12"/>
          </p:nvPr>
        </p:nvSpPr>
        <p:spPr/>
        <p:txBody>
          <a:bodyPr/>
          <a:lstStyle/>
          <a:p>
            <a:fld id="{8711FF88-22A1-416B-97AD-5BD7DED1A078}" type="slidenum">
              <a:rPr lang="it-IT" smtClean="0"/>
              <a:t>4</a:t>
            </a:fld>
            <a:endParaRPr lang="it-IT"/>
          </a:p>
        </p:txBody>
      </p:sp>
      <p:sp>
        <p:nvSpPr>
          <p:cNvPr id="5" name="CasellaDiTesto 4"/>
          <p:cNvSpPr txBox="1"/>
          <p:nvPr/>
        </p:nvSpPr>
        <p:spPr>
          <a:xfrm>
            <a:off x="3244362" y="99359"/>
            <a:ext cx="8721969" cy="584775"/>
          </a:xfrm>
          <a:prstGeom prst="rect">
            <a:avLst/>
          </a:prstGeom>
          <a:noFill/>
        </p:spPr>
        <p:txBody>
          <a:bodyPr wrap="square" rtlCol="0">
            <a:spAutoFit/>
          </a:bodyPr>
          <a:lstStyle/>
          <a:p>
            <a:pPr algn="ctr"/>
            <a:r>
              <a:rPr lang="it-IT" sz="3200" b="1" dirty="0" smtClean="0">
                <a:solidFill>
                  <a:srgbClr val="FFFF00"/>
                </a:solidFill>
                <a:latin typeface="Arial Narrow" panose="020B0606020202030204" pitchFamily="34" charset="0"/>
              </a:rPr>
              <a:t>Le tendenze del mercato del lavoro per il 2021</a:t>
            </a:r>
            <a:endParaRPr lang="it-IT" sz="3200" b="1" dirty="0">
              <a:solidFill>
                <a:srgbClr val="FFFF00"/>
              </a:solidFill>
              <a:latin typeface="Arial Narrow" panose="020B0606020202030204" pitchFamily="34" charset="0"/>
            </a:endParaRPr>
          </a:p>
        </p:txBody>
      </p:sp>
      <p:sp>
        <p:nvSpPr>
          <p:cNvPr id="7" name="CasellaDiTesto 6"/>
          <p:cNvSpPr txBox="1"/>
          <p:nvPr/>
        </p:nvSpPr>
        <p:spPr>
          <a:xfrm>
            <a:off x="1344117" y="824324"/>
            <a:ext cx="10622214" cy="5324535"/>
          </a:xfrm>
          <a:prstGeom prst="rect">
            <a:avLst/>
          </a:prstGeom>
          <a:noFill/>
        </p:spPr>
        <p:txBody>
          <a:bodyPr wrap="square" numCol="1" rtlCol="0" anchor="t">
            <a:spAutoFit/>
          </a:bodyPr>
          <a:lstStyle/>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Siamo dunque nel pieno di una fase espansiva che porterà con sé l’eredità dell’andamento e delle trasformazioni delle tecnologie e dell’economia per come sono evolute dal 2014 al 2019, e che si innesterà tuttavia in un sistema sociale profondamente cambiato nel post-pandemia. </a:t>
            </a:r>
            <a:endParaRPr lang="it-IT" sz="1450" i="1" dirty="0">
              <a:latin typeface="Arial Narrow" panose="020B0606020202030204" pitchFamily="34" charset="0"/>
            </a:endParaRPr>
          </a:p>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Al momento emergono tre considerazioni. La prima ha a che fare con l’andamento macro-economico che, con la sua evidente fase espansiva, porta con sé i rischi di un aumento dell’inflazione tanto sul lato della produzione (aumento costo materie prime ed energia) quanto ai consumi (aumento prezzi al consumo). L’aumento dei prezzi e dei costi, entro certi limiti, è un segnale positivo, ma occorre limitarne le conseguenze negative sui processi produttivi e sul lato dell’adeguamento salariale, onde evitare il rallentamento della fase di espansione dell’economia. Occorre quindi molta cautela.</a:t>
            </a:r>
          </a:p>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La seconda e terza considerazione attengono più direttamente al mercato e alle politiche del lavoro. Negli ultimi mesi è riemersa con prepotenza la questione del «</a:t>
            </a:r>
            <a:r>
              <a:rPr lang="it-IT" sz="1450" i="1" dirty="0" err="1" smtClean="0">
                <a:latin typeface="Arial Narrow" panose="020B0606020202030204" pitchFamily="34" charset="0"/>
              </a:rPr>
              <a:t>mis</a:t>
            </a:r>
            <a:r>
              <a:rPr lang="it-IT" sz="1450" i="1" dirty="0" smtClean="0">
                <a:latin typeface="Arial Narrow" panose="020B0606020202030204" pitchFamily="34" charset="0"/>
              </a:rPr>
              <a:t>-match» tra domanda e offerta di lavoro. Non è solo una questione italiana, in molto paesi occidentali (USA, Germania, Francia, Ungheria, ecc.) torna in auge un «vecchio» paradosso: nonostante la disoccupazione, le imprese denunciano scarsità di manodopera e difficoltà di reperimento. Al di là di quelle che possono essere le soluzioni a livello di sistema (es. revisione del sistema di ammortizzatori sociali, adeguamento al rialzo dei salari, ecc.), il tema diventa cruciale per il rilancio di una strategia per le politiche e i servizi del lavoro, viene colta dalle politiche regionali attraverso un più stretto e continuativo rapporto con il sistema produttivo, in modo da coglierne i fabbisogni professionali e/o di formazione professionale mirata. Le imprese, a loro volta, dovranno però mettersi in gioco anche sul lato dell’organizzazione del lavoro e delle sue condizioni. </a:t>
            </a:r>
          </a:p>
          <a:p>
            <a:pPr marL="285750" indent="-285750">
              <a:lnSpc>
                <a:spcPts val="2400"/>
              </a:lnSpc>
              <a:buFont typeface="Arial" panose="020B0604020202020204" pitchFamily="34" charset="0"/>
              <a:buChar char="•"/>
            </a:pPr>
            <a:r>
              <a:rPr lang="it-IT" sz="1450" i="1" dirty="0" smtClean="0">
                <a:latin typeface="Arial Narrow" panose="020B0606020202030204" pitchFamily="34" charset="0"/>
              </a:rPr>
              <a:t>L’ultima considerazione riguarda le politiche regionali di incentivazione: l’idea introdotta in piena pandemia di procedere in modo «anti-ciclico» a incentivare anche il lavoro temporaneo è risultata vincente. Siamo ora in una fase di espansione soprattutto del lavoro a termine, e questo suggerisce di tornare a incentivare proporzionalmente di più i contratti a tempo indeterminato, mirando gli interventi tanto sui lavoratori svantaggiati quanto sulle specificità settoriali e territoriali.</a:t>
            </a:r>
          </a:p>
        </p:txBody>
      </p:sp>
    </p:spTree>
    <p:extLst>
      <p:ext uri="{BB962C8B-B14F-4D97-AF65-F5344CB8AC3E}">
        <p14:creationId xmlns:p14="http://schemas.microsoft.com/office/powerpoint/2010/main" val="2028575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5</a:t>
            </a:fld>
            <a:endParaRPr lang="it-IT"/>
          </a:p>
        </p:txBody>
      </p:sp>
      <p:sp>
        <p:nvSpPr>
          <p:cNvPr id="4" name="CasellaDiTesto 3"/>
          <p:cNvSpPr txBox="1"/>
          <p:nvPr/>
        </p:nvSpPr>
        <p:spPr>
          <a:xfrm>
            <a:off x="3165232" y="0"/>
            <a:ext cx="8528538" cy="584775"/>
          </a:xfrm>
          <a:prstGeom prst="rect">
            <a:avLst/>
          </a:prstGeom>
          <a:noFill/>
        </p:spPr>
        <p:txBody>
          <a:bodyPr wrap="square" rtlCol="0">
            <a:spAutoFit/>
          </a:bodyPr>
          <a:lstStyle/>
          <a:p>
            <a:pPr algn="ctr"/>
            <a:r>
              <a:rPr lang="it-IT" sz="3200" b="1" dirty="0" smtClean="0">
                <a:solidFill>
                  <a:srgbClr val="FFFF00"/>
                </a:solidFill>
                <a:effectLst>
                  <a:outerShdw blurRad="38100" dist="38100" dir="2700000" algn="tl">
                    <a:srgbClr val="000000">
                      <a:alpha val="43137"/>
                    </a:srgbClr>
                  </a:outerShdw>
                </a:effectLst>
                <a:latin typeface="Arial Narrow" panose="020B0606020202030204" pitchFamily="34" charset="0"/>
              </a:rPr>
              <a:t>Le COB nel mese di luglio 2021 e nei primi 7 mesi</a:t>
            </a:r>
            <a:endParaRPr lang="it-IT" sz="32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
        <p:nvSpPr>
          <p:cNvPr id="17" name="CasellaDiTesto 16"/>
          <p:cNvSpPr txBox="1"/>
          <p:nvPr/>
        </p:nvSpPr>
        <p:spPr>
          <a:xfrm>
            <a:off x="7576457" y="1121484"/>
            <a:ext cx="4357396" cy="4542269"/>
          </a:xfrm>
          <a:prstGeom prst="rect">
            <a:avLst/>
          </a:prstGeom>
          <a:noFill/>
        </p:spPr>
        <p:txBody>
          <a:bodyPr wrap="square" rtlCol="0">
            <a:spAutoFit/>
          </a:bodyPr>
          <a:lstStyle/>
          <a:p>
            <a:pPr>
              <a:lnSpc>
                <a:spcPts val="1900"/>
              </a:lnSpc>
              <a:spcBef>
                <a:spcPts val="600"/>
              </a:spcBef>
            </a:pPr>
            <a:r>
              <a:rPr lang="it-IT" sz="1450" i="1" dirty="0" smtClean="0">
                <a:latin typeface="Arial Narrow" panose="020B0606020202030204" pitchFamily="34" charset="0"/>
              </a:rPr>
              <a:t>A luglio 2021 sono state 20.140, un valore superiore sia rispetto allo stesso mese del 2020 (+7,6%) sia rispetto al 2019 (+7%). </a:t>
            </a:r>
          </a:p>
          <a:p>
            <a:pPr>
              <a:lnSpc>
                <a:spcPts val="1900"/>
              </a:lnSpc>
              <a:spcBef>
                <a:spcPts val="600"/>
              </a:spcBef>
            </a:pPr>
            <a:r>
              <a:rPr lang="it-IT" sz="1450" i="1" dirty="0" smtClean="0">
                <a:latin typeface="Arial Narrow" panose="020B0606020202030204" pitchFamily="34" charset="0"/>
              </a:rPr>
              <a:t>Le cessazioni tendono ad aumentare: sono state 17.865 nel mese di luglio (+35,2% rispetto al 2020; +5,8% rispetto al 2019). </a:t>
            </a:r>
          </a:p>
          <a:p>
            <a:pPr>
              <a:lnSpc>
                <a:spcPts val="1900"/>
              </a:lnSpc>
              <a:spcBef>
                <a:spcPts val="600"/>
              </a:spcBef>
            </a:pPr>
            <a:r>
              <a:rPr lang="it-IT" sz="1450" i="1" dirty="0" smtClean="0">
                <a:latin typeface="Arial Narrow" panose="020B0606020202030204" pitchFamily="34" charset="0"/>
              </a:rPr>
              <a:t>Il saldo a luglio è positivo, pari a 2.275 unità, rispetto a luglio 2020 ci sono oltre 3.000 posizioni in meno, mentre sono oltre 340 in più rispetto al 2019. </a:t>
            </a:r>
          </a:p>
          <a:p>
            <a:pPr>
              <a:lnSpc>
                <a:spcPts val="1900"/>
              </a:lnSpc>
              <a:spcBef>
                <a:spcPts val="600"/>
              </a:spcBef>
            </a:pPr>
            <a:r>
              <a:rPr lang="it-IT" sz="1450" i="1" dirty="0" smtClean="0">
                <a:latin typeface="Arial Narrow" panose="020B0606020202030204" pitchFamily="34" charset="0"/>
              </a:rPr>
              <a:t>Considerando i primi 7 mesi dell’anno, pertanto, l’ipotesi di una ripresa robusta, soprattutto a partire da aprile, pare consolidarsi. Le assunzioni sono 130.267, oltre il 27% in più rispetto al 2020 e «solo» -6,9% rispetto al 2019. Le cessazioni sono oltre il 35% in più rispetto al 2020, mentre sono ancora sotto il livello del 2019 (-7,1%). </a:t>
            </a:r>
          </a:p>
          <a:p>
            <a:pPr>
              <a:lnSpc>
                <a:spcPts val="1900"/>
              </a:lnSpc>
              <a:spcBef>
                <a:spcPts val="600"/>
              </a:spcBef>
            </a:pPr>
            <a:r>
              <a:rPr lang="it-IT" sz="1450" i="1" dirty="0" smtClean="0">
                <a:latin typeface="Arial Narrow" panose="020B0606020202030204" pitchFamily="34" charset="0"/>
              </a:rPr>
              <a:t>Il saldo è pari a 21.600 unità, quasi 12.000 in più rispetto al 2020 e a circa 1.300 unità dal 2019. </a:t>
            </a:r>
          </a:p>
        </p:txBody>
      </p:sp>
      <p:graphicFrame>
        <p:nvGraphicFramePr>
          <p:cNvPr id="8" name="Tabella 7"/>
          <p:cNvGraphicFramePr>
            <a:graphicFrameLocks noGrp="1"/>
          </p:cNvGraphicFramePr>
          <p:nvPr>
            <p:extLst>
              <p:ext uri="{D42A27DB-BD31-4B8C-83A1-F6EECF244321}">
                <p14:modId xmlns:p14="http://schemas.microsoft.com/office/powerpoint/2010/main" val="3383092842"/>
              </p:ext>
            </p:extLst>
          </p:nvPr>
        </p:nvGraphicFramePr>
        <p:xfrm>
          <a:off x="124285" y="981525"/>
          <a:ext cx="7105190" cy="5273238"/>
        </p:xfrm>
        <a:graphic>
          <a:graphicData uri="http://schemas.openxmlformats.org/drawingml/2006/table">
            <a:tbl>
              <a:tblPr/>
              <a:tblGrid>
                <a:gridCol w="1123780">
                  <a:extLst>
                    <a:ext uri="{9D8B030D-6E8A-4147-A177-3AD203B41FA5}">
                      <a16:colId xmlns:a16="http://schemas.microsoft.com/office/drawing/2014/main" val="2778783304"/>
                    </a:ext>
                  </a:extLst>
                </a:gridCol>
                <a:gridCol w="559612">
                  <a:extLst>
                    <a:ext uri="{9D8B030D-6E8A-4147-A177-3AD203B41FA5}">
                      <a16:colId xmlns:a16="http://schemas.microsoft.com/office/drawing/2014/main" val="3736414707"/>
                    </a:ext>
                  </a:extLst>
                </a:gridCol>
                <a:gridCol w="592007">
                  <a:extLst>
                    <a:ext uri="{9D8B030D-6E8A-4147-A177-3AD203B41FA5}">
                      <a16:colId xmlns:a16="http://schemas.microsoft.com/office/drawing/2014/main" val="1579169054"/>
                    </a:ext>
                  </a:extLst>
                </a:gridCol>
                <a:gridCol w="592007">
                  <a:extLst>
                    <a:ext uri="{9D8B030D-6E8A-4147-A177-3AD203B41FA5}">
                      <a16:colId xmlns:a16="http://schemas.microsoft.com/office/drawing/2014/main" val="854776477"/>
                    </a:ext>
                  </a:extLst>
                </a:gridCol>
                <a:gridCol w="686655">
                  <a:extLst>
                    <a:ext uri="{9D8B030D-6E8A-4147-A177-3AD203B41FA5}">
                      <a16:colId xmlns:a16="http://schemas.microsoft.com/office/drawing/2014/main" val="4139833138"/>
                    </a:ext>
                  </a:extLst>
                </a:gridCol>
                <a:gridCol w="686655">
                  <a:extLst>
                    <a:ext uri="{9D8B030D-6E8A-4147-A177-3AD203B41FA5}">
                      <a16:colId xmlns:a16="http://schemas.microsoft.com/office/drawing/2014/main" val="168340007"/>
                    </a:ext>
                  </a:extLst>
                </a:gridCol>
                <a:gridCol w="686655">
                  <a:extLst>
                    <a:ext uri="{9D8B030D-6E8A-4147-A177-3AD203B41FA5}">
                      <a16:colId xmlns:a16="http://schemas.microsoft.com/office/drawing/2014/main" val="2913490427"/>
                    </a:ext>
                  </a:extLst>
                </a:gridCol>
                <a:gridCol w="479875">
                  <a:extLst>
                    <a:ext uri="{9D8B030D-6E8A-4147-A177-3AD203B41FA5}">
                      <a16:colId xmlns:a16="http://schemas.microsoft.com/office/drawing/2014/main" val="1153578668"/>
                    </a:ext>
                  </a:extLst>
                </a:gridCol>
                <a:gridCol w="554891">
                  <a:extLst>
                    <a:ext uri="{9D8B030D-6E8A-4147-A177-3AD203B41FA5}">
                      <a16:colId xmlns:a16="http://schemas.microsoft.com/office/drawing/2014/main" val="328920583"/>
                    </a:ext>
                  </a:extLst>
                </a:gridCol>
                <a:gridCol w="502089">
                  <a:extLst>
                    <a:ext uri="{9D8B030D-6E8A-4147-A177-3AD203B41FA5}">
                      <a16:colId xmlns:a16="http://schemas.microsoft.com/office/drawing/2014/main" val="4172545480"/>
                    </a:ext>
                  </a:extLst>
                </a:gridCol>
                <a:gridCol w="640964">
                  <a:extLst>
                    <a:ext uri="{9D8B030D-6E8A-4147-A177-3AD203B41FA5}">
                      <a16:colId xmlns:a16="http://schemas.microsoft.com/office/drawing/2014/main" val="1146143841"/>
                    </a:ext>
                  </a:extLst>
                </a:gridCol>
              </a:tblGrid>
              <a:tr h="325230">
                <a:tc>
                  <a:txBody>
                    <a:bodyPr/>
                    <a:lstStyle/>
                    <a:p>
                      <a:pPr algn="ctr" fontAlgn="b"/>
                      <a:endParaRPr lang="it-IT" sz="14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it-IT" sz="14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it-IT" sz="14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it-IT" sz="14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it-IT" sz="14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it-IT" sz="14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it-IT" sz="14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it-IT" sz="1200" b="1" i="1" u="none" strike="noStrike" dirty="0">
                          <a:solidFill>
                            <a:schemeClr val="tx1"/>
                          </a:solidFill>
                          <a:effectLst/>
                          <a:latin typeface="Arial Narrow" panose="020B0606020202030204" pitchFamily="34" charset="0"/>
                          <a:cs typeface="Arial" panose="020B0604020202020204" pitchFamily="34" charset="0"/>
                        </a:rPr>
                        <a:t>variazioni</a:t>
                      </a:r>
                    </a:p>
                  </a:txBody>
                  <a:tcPr marL="9525" marR="9525" marT="9525" marB="0" anchor="ctr">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100910044"/>
                  </a:ext>
                </a:extLst>
              </a:tr>
              <a:tr h="280755">
                <a:tc>
                  <a:txBody>
                    <a:bodyPr/>
                    <a:lstStyle/>
                    <a:p>
                      <a:pPr algn="ctr" fontAlgn="b"/>
                      <a:endParaRPr lang="it-IT"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it-IT" sz="1200" b="1" i="0" u="none" strike="noStrike" dirty="0" smtClean="0">
                          <a:solidFill>
                            <a:schemeClr val="tx1"/>
                          </a:solidFill>
                          <a:effectLst/>
                          <a:latin typeface="Arial Narrow" panose="020B0606020202030204" pitchFamily="34" charset="0"/>
                          <a:cs typeface="Arial" panose="020B0604020202020204" pitchFamily="34" charset="0"/>
                        </a:rPr>
                        <a:t>Luglio 2021</a:t>
                      </a:r>
                      <a:endParaRPr lang="it-IT"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gridSpan="3">
                  <a:txBody>
                    <a:bodyPr/>
                    <a:lstStyle/>
                    <a:p>
                      <a:pPr algn="ctr" fontAlgn="ctr"/>
                      <a:r>
                        <a:rPr lang="it-IT" sz="1200" b="1" i="0" u="none" strike="noStrike" dirty="0">
                          <a:solidFill>
                            <a:schemeClr val="tx1"/>
                          </a:solidFill>
                          <a:effectLst/>
                          <a:latin typeface="Arial Narrow" panose="020B0606020202030204" pitchFamily="34" charset="0"/>
                          <a:cs typeface="Arial" panose="020B0604020202020204" pitchFamily="34" charset="0"/>
                        </a:rPr>
                        <a:t>7 </a:t>
                      </a:r>
                      <a:r>
                        <a:rPr lang="it-IT" sz="1200" b="1" i="0" u="none" strike="noStrike" dirty="0" smtClean="0">
                          <a:solidFill>
                            <a:schemeClr val="tx1"/>
                          </a:solidFill>
                          <a:effectLst/>
                          <a:latin typeface="Arial Narrow" panose="020B0606020202030204" pitchFamily="34" charset="0"/>
                          <a:cs typeface="Arial" panose="020B0604020202020204" pitchFamily="34" charset="0"/>
                        </a:rPr>
                        <a:t>mesi 2021</a:t>
                      </a:r>
                      <a:endParaRPr lang="it-IT"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gridSpan="2">
                  <a:txBody>
                    <a:bodyPr/>
                    <a:lstStyle/>
                    <a:p>
                      <a:pPr algn="ctr" fontAlgn="b"/>
                      <a:r>
                        <a:rPr lang="it-IT" sz="1200" b="1" i="1" u="none" strike="noStrike" dirty="0">
                          <a:solidFill>
                            <a:schemeClr val="tx1"/>
                          </a:solidFill>
                          <a:effectLst/>
                          <a:latin typeface="Arial Narrow" panose="020B0606020202030204" pitchFamily="34" charset="0"/>
                          <a:cs typeface="Arial" panose="020B0604020202020204" pitchFamily="34" charset="0"/>
                        </a:rPr>
                        <a:t>luglio</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it-IT"/>
                    </a:p>
                  </a:txBody>
                  <a:tcPr/>
                </a:tc>
                <a:tc gridSpan="2">
                  <a:txBody>
                    <a:bodyPr/>
                    <a:lstStyle/>
                    <a:p>
                      <a:pPr algn="ctr" fontAlgn="b"/>
                      <a:r>
                        <a:rPr lang="it-IT" sz="1200" b="1" i="1" u="none" strike="noStrike" dirty="0">
                          <a:solidFill>
                            <a:schemeClr val="tx1"/>
                          </a:solidFill>
                          <a:effectLst/>
                          <a:latin typeface="Arial Narrow" panose="020B0606020202030204" pitchFamily="34" charset="0"/>
                          <a:cs typeface="Arial" panose="020B0604020202020204" pitchFamily="34" charset="0"/>
                        </a:rPr>
                        <a:t>7 mesi</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it-IT"/>
                    </a:p>
                  </a:txBody>
                  <a:tcPr/>
                </a:tc>
                <a:extLst>
                  <a:ext uri="{0D108BD9-81ED-4DB2-BD59-A6C34878D82A}">
                    <a16:rowId xmlns:a16="http://schemas.microsoft.com/office/drawing/2014/main" val="485301953"/>
                  </a:ext>
                </a:extLst>
              </a:tr>
              <a:tr h="547611">
                <a:tc>
                  <a:txBody>
                    <a:bodyPr/>
                    <a:lstStyle/>
                    <a:p>
                      <a:pPr algn="ctr" fontAlgn="b"/>
                      <a:endParaRPr lang="it-IT"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200" b="1" i="0" u="none" strike="noStrike" dirty="0">
                          <a:solidFill>
                            <a:schemeClr val="tx1"/>
                          </a:solidFill>
                          <a:effectLst/>
                          <a:latin typeface="Arial Narrow" panose="020B0606020202030204" pitchFamily="34" charset="0"/>
                          <a:cs typeface="Arial" panose="020B0604020202020204" pitchFamily="34" charset="0"/>
                        </a:rPr>
                        <a:t>2019</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200" b="1" i="0" u="none" strike="noStrike" dirty="0">
                          <a:solidFill>
                            <a:schemeClr val="tx1"/>
                          </a:solidFill>
                          <a:effectLst/>
                          <a:latin typeface="Arial Narrow" panose="020B0606020202030204" pitchFamily="34" charset="0"/>
                          <a:cs typeface="Arial" panose="020B0604020202020204" pitchFamily="34" charset="0"/>
                        </a:rPr>
                        <a:t>2020</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200" b="1" i="0" u="none" strike="noStrike" dirty="0">
                          <a:solidFill>
                            <a:schemeClr val="tx1"/>
                          </a:solidFill>
                          <a:effectLst/>
                          <a:latin typeface="Arial Narrow" panose="020B0606020202030204" pitchFamily="34" charset="0"/>
                          <a:cs typeface="Arial" panose="020B0604020202020204" pitchFamily="34" charset="0"/>
                        </a:rPr>
                        <a:t>2021</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200" b="1" i="0" u="none" strike="noStrike" dirty="0">
                          <a:solidFill>
                            <a:schemeClr val="tx1"/>
                          </a:solidFill>
                          <a:effectLst/>
                          <a:latin typeface="Arial Narrow" panose="020B0606020202030204" pitchFamily="34" charset="0"/>
                          <a:cs typeface="Arial" panose="020B0604020202020204" pitchFamily="34" charset="0"/>
                        </a:rPr>
                        <a:t>2019</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200" b="1" i="0" u="none" strike="noStrike" dirty="0">
                          <a:solidFill>
                            <a:schemeClr val="tx1"/>
                          </a:solidFill>
                          <a:effectLst/>
                          <a:latin typeface="Arial Narrow" panose="020B0606020202030204" pitchFamily="34" charset="0"/>
                          <a:cs typeface="Arial" panose="020B0604020202020204" pitchFamily="34" charset="0"/>
                        </a:rPr>
                        <a:t>2020</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200" b="1" i="0" u="none" strike="noStrike" dirty="0">
                          <a:solidFill>
                            <a:schemeClr val="tx1"/>
                          </a:solidFill>
                          <a:effectLst/>
                          <a:latin typeface="Arial Narrow" panose="020B0606020202030204" pitchFamily="34" charset="0"/>
                          <a:cs typeface="Arial" panose="020B0604020202020204" pitchFamily="34" charset="0"/>
                        </a:rPr>
                        <a:t>2021</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200" b="1" i="1" u="none" strike="noStrike" dirty="0" smtClean="0">
                          <a:solidFill>
                            <a:schemeClr val="tx1"/>
                          </a:solidFill>
                          <a:effectLst/>
                          <a:latin typeface="Arial Narrow" panose="020B0606020202030204" pitchFamily="34" charset="0"/>
                          <a:cs typeface="Arial" panose="020B0604020202020204" pitchFamily="34" charset="0"/>
                        </a:rPr>
                        <a:t>2021</a:t>
                      </a:r>
                    </a:p>
                    <a:p>
                      <a:pPr algn="ctr" fontAlgn="b"/>
                      <a:r>
                        <a:rPr lang="it-IT" sz="1200" b="1" i="1" u="none" strike="noStrike" dirty="0" smtClean="0">
                          <a:solidFill>
                            <a:schemeClr val="tx1"/>
                          </a:solidFill>
                          <a:effectLst/>
                          <a:latin typeface="Arial Narrow" panose="020B0606020202030204" pitchFamily="34" charset="0"/>
                          <a:cs typeface="Arial" panose="020B0604020202020204" pitchFamily="34" charset="0"/>
                        </a:rPr>
                        <a:t>-</a:t>
                      </a:r>
                      <a:r>
                        <a:rPr lang="it-IT" sz="1200" b="1" i="1" u="none" strike="noStrike" dirty="0">
                          <a:solidFill>
                            <a:schemeClr val="tx1"/>
                          </a:solidFill>
                          <a:effectLst/>
                          <a:latin typeface="Arial Narrow" panose="020B0606020202030204" pitchFamily="34" charset="0"/>
                          <a:cs typeface="Arial" panose="020B0604020202020204" pitchFamily="34" charset="0"/>
                        </a:rPr>
                        <a:t>2020</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200" b="1" i="1" u="none" strike="noStrike" dirty="0" smtClean="0">
                          <a:solidFill>
                            <a:schemeClr val="tx1"/>
                          </a:solidFill>
                          <a:effectLst/>
                          <a:latin typeface="Arial Narrow" panose="020B0606020202030204" pitchFamily="34" charset="0"/>
                          <a:cs typeface="Arial" panose="020B0604020202020204" pitchFamily="34" charset="0"/>
                        </a:rPr>
                        <a:t>2021</a:t>
                      </a:r>
                    </a:p>
                    <a:p>
                      <a:pPr algn="ctr" fontAlgn="b"/>
                      <a:r>
                        <a:rPr lang="it-IT" sz="1200" b="1" i="1" u="none" strike="noStrike" dirty="0" smtClean="0">
                          <a:solidFill>
                            <a:schemeClr val="tx1"/>
                          </a:solidFill>
                          <a:effectLst/>
                          <a:latin typeface="Arial Narrow" panose="020B0606020202030204" pitchFamily="34" charset="0"/>
                          <a:cs typeface="Arial" panose="020B0604020202020204" pitchFamily="34" charset="0"/>
                        </a:rPr>
                        <a:t>-</a:t>
                      </a:r>
                      <a:r>
                        <a:rPr lang="it-IT" sz="1200" b="1" i="1" u="none" strike="noStrike" dirty="0">
                          <a:solidFill>
                            <a:schemeClr val="tx1"/>
                          </a:solidFill>
                          <a:effectLst/>
                          <a:latin typeface="Arial Narrow" panose="020B0606020202030204" pitchFamily="34" charset="0"/>
                          <a:cs typeface="Arial" panose="020B0604020202020204" pitchFamily="34" charset="0"/>
                        </a:rPr>
                        <a:t>2019</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200" b="1" i="1" u="none" strike="noStrike" dirty="0" smtClean="0">
                          <a:solidFill>
                            <a:schemeClr val="tx1"/>
                          </a:solidFill>
                          <a:effectLst/>
                          <a:latin typeface="Arial Narrow" panose="020B0606020202030204" pitchFamily="34" charset="0"/>
                          <a:cs typeface="Arial" panose="020B0604020202020204" pitchFamily="34" charset="0"/>
                        </a:rPr>
                        <a:t>2021</a:t>
                      </a:r>
                    </a:p>
                    <a:p>
                      <a:pPr algn="ctr" fontAlgn="b"/>
                      <a:r>
                        <a:rPr lang="it-IT" sz="1200" b="1" i="1" u="none" strike="noStrike" dirty="0" smtClean="0">
                          <a:solidFill>
                            <a:schemeClr val="tx1"/>
                          </a:solidFill>
                          <a:effectLst/>
                          <a:latin typeface="Arial Narrow" panose="020B0606020202030204" pitchFamily="34" charset="0"/>
                          <a:cs typeface="Arial" panose="020B0604020202020204" pitchFamily="34" charset="0"/>
                        </a:rPr>
                        <a:t>-</a:t>
                      </a:r>
                      <a:r>
                        <a:rPr lang="it-IT" sz="1200" b="1" i="1" u="none" strike="noStrike" dirty="0">
                          <a:solidFill>
                            <a:schemeClr val="tx1"/>
                          </a:solidFill>
                          <a:effectLst/>
                          <a:latin typeface="Arial Narrow" panose="020B0606020202030204" pitchFamily="34" charset="0"/>
                          <a:cs typeface="Arial" panose="020B0604020202020204" pitchFamily="34" charset="0"/>
                        </a:rPr>
                        <a:t>2020</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200" b="1" i="1" u="none" strike="noStrike" dirty="0" smtClean="0">
                          <a:solidFill>
                            <a:schemeClr val="tx1"/>
                          </a:solidFill>
                          <a:effectLst/>
                          <a:latin typeface="Arial Narrow" panose="020B0606020202030204" pitchFamily="34" charset="0"/>
                          <a:cs typeface="Arial" panose="020B0604020202020204" pitchFamily="34" charset="0"/>
                        </a:rPr>
                        <a:t>2021</a:t>
                      </a:r>
                    </a:p>
                    <a:p>
                      <a:pPr algn="ctr" fontAlgn="b"/>
                      <a:r>
                        <a:rPr lang="it-IT" sz="1200" b="1" i="1" u="none" strike="noStrike" dirty="0" smtClean="0">
                          <a:solidFill>
                            <a:schemeClr val="tx1"/>
                          </a:solidFill>
                          <a:effectLst/>
                          <a:latin typeface="Arial Narrow" panose="020B0606020202030204" pitchFamily="34" charset="0"/>
                          <a:cs typeface="Arial" panose="020B0604020202020204" pitchFamily="34" charset="0"/>
                        </a:rPr>
                        <a:t>-</a:t>
                      </a:r>
                      <a:r>
                        <a:rPr lang="it-IT" sz="1200" b="1" i="1" u="none" strike="noStrike" dirty="0">
                          <a:solidFill>
                            <a:schemeClr val="tx1"/>
                          </a:solidFill>
                          <a:effectLst/>
                          <a:latin typeface="Arial Narrow" panose="020B0606020202030204" pitchFamily="34" charset="0"/>
                          <a:cs typeface="Arial" panose="020B0604020202020204" pitchFamily="34" charset="0"/>
                        </a:rPr>
                        <a:t>2019</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03844790"/>
                  </a:ext>
                </a:extLst>
              </a:tr>
              <a:tr h="457738">
                <a:tc>
                  <a:txBody>
                    <a:bodyPr/>
                    <a:lstStyle/>
                    <a:p>
                      <a:pPr algn="l" fontAlgn="b"/>
                      <a:r>
                        <a:rPr lang="it-IT" sz="1400" b="1" i="0" u="none" strike="noStrike" dirty="0">
                          <a:solidFill>
                            <a:schemeClr val="tx1"/>
                          </a:solidFill>
                          <a:effectLst/>
                          <a:latin typeface="Arial Narrow" panose="020B0606020202030204" pitchFamily="34" charset="0"/>
                          <a:cs typeface="Arial" panose="020B0604020202020204" pitchFamily="34" charset="0"/>
                        </a:rPr>
                        <a:t>assunzioni</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dirty="0">
                          <a:solidFill>
                            <a:schemeClr val="tx1"/>
                          </a:solidFill>
                          <a:effectLst/>
                          <a:latin typeface="Arial Narrow" panose="020B0606020202030204" pitchFamily="34" charset="0"/>
                          <a:cs typeface="Arial" panose="020B0604020202020204" pitchFamily="34" charset="0"/>
                        </a:rPr>
                        <a:t>18.816</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18.725</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dirty="0">
                          <a:solidFill>
                            <a:schemeClr val="tx1"/>
                          </a:solidFill>
                          <a:effectLst/>
                          <a:latin typeface="Arial Narrow" panose="020B0606020202030204" pitchFamily="34" charset="0"/>
                          <a:cs typeface="Arial" panose="020B0604020202020204" pitchFamily="34" charset="0"/>
                        </a:rPr>
                        <a:t>20.140</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139.877</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102.374</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dirty="0">
                          <a:solidFill>
                            <a:schemeClr val="tx1"/>
                          </a:solidFill>
                          <a:effectLst/>
                          <a:latin typeface="Arial Narrow" panose="020B0606020202030204" pitchFamily="34" charset="0"/>
                          <a:cs typeface="Arial" panose="020B0604020202020204" pitchFamily="34" charset="0"/>
                        </a:rPr>
                        <a:t>130.267</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it-IT" sz="1400" b="1" i="1" u="none" strike="noStrike" dirty="0">
                          <a:solidFill>
                            <a:schemeClr val="tx1"/>
                          </a:solidFill>
                          <a:effectLst/>
                          <a:latin typeface="Arial Narrow" panose="020B0606020202030204" pitchFamily="34" charset="0"/>
                          <a:cs typeface="Arial" panose="020B0604020202020204" pitchFamily="34" charset="0"/>
                        </a:rPr>
                        <a:t>7,6%</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1" i="1" u="none" strike="noStrike">
                          <a:solidFill>
                            <a:schemeClr val="tx1"/>
                          </a:solidFill>
                          <a:effectLst/>
                          <a:latin typeface="Arial Narrow" panose="020B0606020202030204" pitchFamily="34" charset="0"/>
                          <a:cs typeface="Arial" panose="020B0604020202020204" pitchFamily="34" charset="0"/>
                        </a:rPr>
                        <a:t>7,0%</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1" i="1" u="none" strike="noStrike" dirty="0">
                          <a:solidFill>
                            <a:schemeClr val="tx1"/>
                          </a:solidFill>
                          <a:effectLst/>
                          <a:latin typeface="Arial Narrow" panose="020B0606020202030204" pitchFamily="34" charset="0"/>
                          <a:cs typeface="Arial" panose="020B0604020202020204" pitchFamily="34" charset="0"/>
                        </a:rPr>
                        <a:t>27,2%</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1" i="1" u="none" strike="noStrike" dirty="0">
                          <a:solidFill>
                            <a:schemeClr val="tx1"/>
                          </a:solidFill>
                          <a:effectLst/>
                          <a:latin typeface="Arial Narrow" panose="020B0606020202030204" pitchFamily="34" charset="0"/>
                          <a:cs typeface="Arial" panose="020B0604020202020204" pitchFamily="34" charset="0"/>
                        </a:rPr>
                        <a:t>-6,9%</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0024514"/>
                  </a:ext>
                </a:extLst>
              </a:tr>
              <a:tr h="457738">
                <a:tc>
                  <a:txBody>
                    <a:bodyPr/>
                    <a:lstStyle/>
                    <a:p>
                      <a:pPr algn="ctr" fontAlgn="b"/>
                      <a:r>
                        <a:rPr lang="it-IT" sz="1400" b="0" i="0" u="none" strike="noStrike" dirty="0">
                          <a:solidFill>
                            <a:schemeClr val="tx1"/>
                          </a:solidFill>
                          <a:effectLst/>
                          <a:latin typeface="Arial Narrow" panose="020B0606020202030204" pitchFamily="34" charset="0"/>
                          <a:cs typeface="Arial" panose="020B0604020202020204" pitchFamily="34" charset="0"/>
                        </a:rPr>
                        <a:t>femmine</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dirty="0">
                          <a:solidFill>
                            <a:schemeClr val="tx1"/>
                          </a:solidFill>
                          <a:effectLst/>
                          <a:latin typeface="Arial Narrow" panose="020B0606020202030204" pitchFamily="34" charset="0"/>
                          <a:cs typeface="Arial" panose="020B0604020202020204" pitchFamily="34" charset="0"/>
                        </a:rPr>
                        <a:t>8.630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8.998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9.491</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66.141</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48.302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dirty="0">
                          <a:solidFill>
                            <a:schemeClr val="tx1"/>
                          </a:solidFill>
                          <a:effectLst/>
                          <a:latin typeface="Arial Narrow" panose="020B0606020202030204" pitchFamily="34" charset="0"/>
                          <a:cs typeface="Arial" panose="020B0604020202020204" pitchFamily="34" charset="0"/>
                        </a:rPr>
                        <a:t>61.278</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5,5%</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10,0%</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26,9%</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-7,4%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00643589"/>
                  </a:ext>
                </a:extLst>
              </a:tr>
              <a:tr h="457738">
                <a:tc>
                  <a:txBody>
                    <a:bodyPr/>
                    <a:lstStyle/>
                    <a:p>
                      <a:pPr algn="ctr" fontAlgn="b"/>
                      <a:r>
                        <a:rPr lang="it-IT" sz="1400" b="0" i="0" u="none" strike="noStrike" dirty="0">
                          <a:solidFill>
                            <a:schemeClr val="tx1"/>
                          </a:solidFill>
                          <a:effectLst/>
                          <a:latin typeface="Arial Narrow" panose="020B0606020202030204" pitchFamily="34" charset="0"/>
                          <a:cs typeface="Arial" panose="020B0604020202020204" pitchFamily="34" charset="0"/>
                        </a:rPr>
                        <a:t>maschi</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solidFill>
                            <a:schemeClr val="tx1"/>
                          </a:solidFill>
                          <a:effectLst/>
                          <a:latin typeface="Arial Narrow" panose="020B0606020202030204" pitchFamily="34" charset="0"/>
                          <a:cs typeface="Arial" panose="020B0604020202020204" pitchFamily="34" charset="0"/>
                        </a:rPr>
                        <a:t>10.186</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solidFill>
                            <a:schemeClr val="tx1"/>
                          </a:solidFill>
                          <a:effectLst/>
                          <a:latin typeface="Arial Narrow" panose="020B0606020202030204" pitchFamily="34" charset="0"/>
                          <a:cs typeface="Arial" panose="020B0604020202020204" pitchFamily="34" charset="0"/>
                        </a:rPr>
                        <a:t>9.727</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solidFill>
                            <a:schemeClr val="tx1"/>
                          </a:solidFill>
                          <a:effectLst/>
                          <a:latin typeface="Arial Narrow" panose="020B0606020202030204" pitchFamily="34" charset="0"/>
                          <a:cs typeface="Arial" panose="020B0604020202020204" pitchFamily="34" charset="0"/>
                        </a:rPr>
                        <a:t>10.649</a:t>
                      </a: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solidFill>
                            <a:schemeClr val="tx1"/>
                          </a:solidFill>
                          <a:effectLst/>
                          <a:latin typeface="Arial Narrow" panose="020B0606020202030204" pitchFamily="34" charset="0"/>
                          <a:cs typeface="Arial" panose="020B0604020202020204" pitchFamily="34" charset="0"/>
                        </a:rPr>
                        <a:t>73.736</a:t>
                      </a: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54.072</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68.989</a:t>
                      </a: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9,5%</a:t>
                      </a: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4,5%</a:t>
                      </a: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27,6%</a:t>
                      </a: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-6,4%</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632622152"/>
                  </a:ext>
                </a:extLst>
              </a:tr>
              <a:tr h="457738">
                <a:tc>
                  <a:txBody>
                    <a:bodyPr/>
                    <a:lstStyle/>
                    <a:p>
                      <a:pPr algn="l" fontAlgn="b"/>
                      <a:r>
                        <a:rPr lang="it-IT" sz="1400" b="1" i="0" u="none" strike="noStrike" dirty="0">
                          <a:solidFill>
                            <a:schemeClr val="tx1"/>
                          </a:solidFill>
                          <a:effectLst/>
                          <a:latin typeface="Arial Narrow" panose="020B0606020202030204" pitchFamily="34" charset="0"/>
                          <a:cs typeface="Arial" panose="020B0604020202020204" pitchFamily="34" charset="0"/>
                        </a:rPr>
                        <a:t>cessazioni</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16.885</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13.214</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17.865</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dirty="0">
                          <a:solidFill>
                            <a:schemeClr val="tx1"/>
                          </a:solidFill>
                          <a:effectLst/>
                          <a:latin typeface="Arial Narrow" panose="020B0606020202030204" pitchFamily="34" charset="0"/>
                          <a:cs typeface="Arial" panose="020B0604020202020204" pitchFamily="34" charset="0"/>
                        </a:rPr>
                        <a:t>116.949</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dirty="0">
                          <a:solidFill>
                            <a:schemeClr val="tx1"/>
                          </a:solidFill>
                          <a:effectLst/>
                          <a:latin typeface="Arial Narrow" panose="020B0606020202030204" pitchFamily="34" charset="0"/>
                          <a:cs typeface="Arial" panose="020B0604020202020204" pitchFamily="34" charset="0"/>
                        </a:rPr>
                        <a:t>92.766</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dirty="0">
                          <a:solidFill>
                            <a:schemeClr val="tx1"/>
                          </a:solidFill>
                          <a:effectLst/>
                          <a:latin typeface="Arial Narrow" panose="020B0606020202030204" pitchFamily="34" charset="0"/>
                          <a:cs typeface="Arial" panose="020B0604020202020204" pitchFamily="34" charset="0"/>
                        </a:rPr>
                        <a:t>108.667</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it-IT" sz="1400" b="1" i="1" u="none" strike="noStrike" dirty="0">
                          <a:solidFill>
                            <a:schemeClr val="tx1"/>
                          </a:solidFill>
                          <a:effectLst/>
                          <a:latin typeface="Arial Narrow" panose="020B0606020202030204" pitchFamily="34" charset="0"/>
                          <a:cs typeface="Arial" panose="020B0604020202020204" pitchFamily="34" charset="0"/>
                        </a:rPr>
                        <a:t>35,2%</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1" i="1" u="none" strike="noStrike" dirty="0">
                          <a:solidFill>
                            <a:schemeClr val="tx1"/>
                          </a:solidFill>
                          <a:effectLst/>
                          <a:latin typeface="Arial Narrow" panose="020B0606020202030204" pitchFamily="34" charset="0"/>
                          <a:cs typeface="Arial" panose="020B0604020202020204" pitchFamily="34" charset="0"/>
                        </a:rPr>
                        <a:t>5,8%</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1" i="1" u="none" strike="noStrike" dirty="0">
                          <a:solidFill>
                            <a:schemeClr val="tx1"/>
                          </a:solidFill>
                          <a:effectLst/>
                          <a:latin typeface="Arial Narrow" panose="020B0606020202030204" pitchFamily="34" charset="0"/>
                          <a:cs typeface="Arial" panose="020B0604020202020204" pitchFamily="34" charset="0"/>
                        </a:rPr>
                        <a:t>17,1%</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1" i="1" u="none" strike="noStrike" dirty="0">
                          <a:solidFill>
                            <a:schemeClr val="tx1"/>
                          </a:solidFill>
                          <a:effectLst/>
                          <a:latin typeface="Arial Narrow" panose="020B0606020202030204" pitchFamily="34" charset="0"/>
                          <a:cs typeface="Arial" panose="020B0604020202020204" pitchFamily="34" charset="0"/>
                        </a:rPr>
                        <a:t>-7,1%</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61811266"/>
                  </a:ext>
                </a:extLst>
              </a:tr>
              <a:tr h="457738">
                <a:tc>
                  <a:txBody>
                    <a:bodyPr/>
                    <a:lstStyle/>
                    <a:p>
                      <a:pPr algn="ctr" fontAlgn="b"/>
                      <a:r>
                        <a:rPr lang="it-IT" sz="1400" b="0" i="0" u="none" strike="noStrike" dirty="0">
                          <a:solidFill>
                            <a:schemeClr val="tx1"/>
                          </a:solidFill>
                          <a:effectLst/>
                          <a:latin typeface="Arial Narrow" panose="020B0606020202030204" pitchFamily="34" charset="0"/>
                          <a:cs typeface="Arial" panose="020B0604020202020204" pitchFamily="34" charset="0"/>
                        </a:rPr>
                        <a:t>femmine</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8.108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6.128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8.159</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58.894</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46.982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dirty="0">
                          <a:solidFill>
                            <a:schemeClr val="tx1"/>
                          </a:solidFill>
                          <a:effectLst/>
                          <a:latin typeface="Arial Narrow" panose="020B0606020202030204" pitchFamily="34" charset="0"/>
                          <a:cs typeface="Arial" panose="020B0604020202020204" pitchFamily="34" charset="0"/>
                        </a:rPr>
                        <a:t>54.680</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33,1%</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0,6%</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16,4%</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656972517"/>
                  </a:ext>
                </a:extLst>
              </a:tr>
              <a:tr h="457738">
                <a:tc>
                  <a:txBody>
                    <a:bodyPr/>
                    <a:lstStyle/>
                    <a:p>
                      <a:pPr algn="ctr" fontAlgn="b"/>
                      <a:r>
                        <a:rPr lang="it-IT" sz="1400" b="0" i="0" u="none" strike="noStrike" dirty="0">
                          <a:solidFill>
                            <a:schemeClr val="tx1"/>
                          </a:solidFill>
                          <a:effectLst/>
                          <a:latin typeface="Arial Narrow" panose="020B0606020202030204" pitchFamily="34" charset="0"/>
                          <a:cs typeface="Arial" panose="020B0604020202020204" pitchFamily="34" charset="0"/>
                        </a:rPr>
                        <a:t>maschi</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8.777</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7.086</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9.706</a:t>
                      </a: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58.055</a:t>
                      </a: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45.784</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53.987</a:t>
                      </a: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400" b="0" i="1" u="none" strike="noStrike">
                          <a:solidFill>
                            <a:schemeClr val="tx1"/>
                          </a:solidFill>
                          <a:effectLst/>
                          <a:latin typeface="Arial Narrow" panose="020B0606020202030204" pitchFamily="34" charset="0"/>
                          <a:cs typeface="Arial" panose="020B0604020202020204" pitchFamily="34" charset="0"/>
                        </a:rPr>
                        <a:t>37,0%</a:t>
                      </a: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10,6%</a:t>
                      </a: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17,9%</a:t>
                      </a: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-7,0%</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019303617"/>
                  </a:ext>
                </a:extLst>
              </a:tr>
              <a:tr h="457738">
                <a:tc>
                  <a:txBody>
                    <a:bodyPr/>
                    <a:lstStyle/>
                    <a:p>
                      <a:pPr algn="l" fontAlgn="b"/>
                      <a:r>
                        <a:rPr lang="it-IT" sz="1400" b="1" i="0" u="none" strike="noStrike" dirty="0">
                          <a:solidFill>
                            <a:schemeClr val="tx1"/>
                          </a:solidFill>
                          <a:effectLst/>
                          <a:latin typeface="Arial Narrow" panose="020B0606020202030204" pitchFamily="34" charset="0"/>
                          <a:cs typeface="Arial" panose="020B0604020202020204" pitchFamily="34" charset="0"/>
                        </a:rPr>
                        <a:t>saldi</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1.931</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5.511</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2.275</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22.928</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9.608</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it-IT" sz="1400" b="1" i="0" u="none" strike="noStrike">
                          <a:solidFill>
                            <a:schemeClr val="tx1"/>
                          </a:solidFill>
                          <a:effectLst/>
                          <a:latin typeface="Arial Narrow" panose="020B0606020202030204" pitchFamily="34" charset="0"/>
                          <a:cs typeface="Arial" panose="020B0604020202020204" pitchFamily="34" charset="0"/>
                        </a:rPr>
                        <a:t>21.600</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it-IT" sz="1400" b="1" i="1" u="none" strike="noStrike" dirty="0">
                          <a:solidFill>
                            <a:schemeClr val="tx1"/>
                          </a:solidFill>
                          <a:effectLst/>
                          <a:latin typeface="Arial Narrow" panose="020B0606020202030204" pitchFamily="34" charset="0"/>
                          <a:cs typeface="Arial" panose="020B0604020202020204" pitchFamily="34" charset="0"/>
                        </a:rPr>
                        <a:t>-3.236</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1" i="1" u="none" strike="noStrike">
                          <a:solidFill>
                            <a:schemeClr val="tx1"/>
                          </a:solidFill>
                          <a:effectLst/>
                          <a:latin typeface="Arial Narrow" panose="020B0606020202030204" pitchFamily="34" charset="0"/>
                          <a:cs typeface="Arial" panose="020B0604020202020204" pitchFamily="34" charset="0"/>
                        </a:rPr>
                        <a:t>344</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1" i="1" u="none" strike="noStrike" dirty="0">
                          <a:solidFill>
                            <a:schemeClr val="tx1"/>
                          </a:solidFill>
                          <a:effectLst/>
                          <a:latin typeface="Arial Narrow" panose="020B0606020202030204" pitchFamily="34" charset="0"/>
                          <a:cs typeface="Arial" panose="020B0604020202020204" pitchFamily="34" charset="0"/>
                        </a:rPr>
                        <a:t>11.992</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1" i="1" u="none" strike="noStrike" dirty="0">
                          <a:solidFill>
                            <a:schemeClr val="tx1"/>
                          </a:solidFill>
                          <a:effectLst/>
                          <a:latin typeface="Arial Narrow" panose="020B0606020202030204" pitchFamily="34" charset="0"/>
                          <a:cs typeface="Arial" panose="020B0604020202020204" pitchFamily="34" charset="0"/>
                        </a:rPr>
                        <a:t>-1.328</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86665806"/>
                  </a:ext>
                </a:extLst>
              </a:tr>
              <a:tr h="457738">
                <a:tc>
                  <a:txBody>
                    <a:bodyPr/>
                    <a:lstStyle/>
                    <a:p>
                      <a:pPr algn="ctr" fontAlgn="b"/>
                      <a:r>
                        <a:rPr lang="it-IT" sz="1400" b="0" i="0" u="none" strike="noStrike" dirty="0">
                          <a:solidFill>
                            <a:schemeClr val="tx1"/>
                          </a:solidFill>
                          <a:effectLst/>
                          <a:latin typeface="Arial Narrow" panose="020B0606020202030204" pitchFamily="34" charset="0"/>
                          <a:cs typeface="Arial" panose="020B0604020202020204" pitchFamily="34" charset="0"/>
                        </a:rPr>
                        <a:t>femmine</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522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2.870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1.332</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7.247</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1.320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6.598</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it-IT" sz="1400" b="0" i="1" u="none" strike="noStrike">
                          <a:solidFill>
                            <a:schemeClr val="tx1"/>
                          </a:solidFill>
                          <a:effectLst/>
                          <a:latin typeface="Arial Narrow" panose="020B0606020202030204" pitchFamily="34" charset="0"/>
                          <a:cs typeface="Arial" panose="020B0604020202020204" pitchFamily="34" charset="0"/>
                        </a:rPr>
                        <a:t>-1.538</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a:solidFill>
                            <a:schemeClr val="tx1"/>
                          </a:solidFill>
                          <a:effectLst/>
                          <a:latin typeface="Arial Narrow" panose="020B0606020202030204" pitchFamily="34" charset="0"/>
                          <a:cs typeface="Arial" panose="020B0604020202020204" pitchFamily="34" charset="0"/>
                        </a:rPr>
                        <a:t>810</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5.278</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-649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806758532"/>
                  </a:ext>
                </a:extLst>
              </a:tr>
              <a:tr h="457738">
                <a:tc>
                  <a:txBody>
                    <a:bodyPr/>
                    <a:lstStyle/>
                    <a:p>
                      <a:pPr algn="ctr" fontAlgn="b"/>
                      <a:r>
                        <a:rPr lang="it-IT" sz="1400" b="0" i="0" u="none" strike="noStrike" dirty="0">
                          <a:solidFill>
                            <a:schemeClr val="tx1"/>
                          </a:solidFill>
                          <a:effectLst/>
                          <a:latin typeface="Arial Narrow" panose="020B0606020202030204" pitchFamily="34" charset="0"/>
                          <a:cs typeface="Arial" panose="020B0604020202020204" pitchFamily="34" charset="0"/>
                        </a:rPr>
                        <a:t>maschi</a:t>
                      </a:r>
                    </a:p>
                  </a:txBody>
                  <a:tcPr marL="9525" marR="9525" marT="9525" marB="0" anchor="ctr">
                    <a:lnL>
                      <a:noFill/>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1.409</a:t>
                      </a:r>
                    </a:p>
                  </a:txBody>
                  <a:tcPr marL="9525" marR="9525" marT="9525" marB="0" anchor="ctr">
                    <a:lnL>
                      <a:noFill/>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2.641</a:t>
                      </a:r>
                    </a:p>
                  </a:txBody>
                  <a:tcPr marL="9525" marR="9525" marT="9525" marB="0" anchor="ctr">
                    <a:lnL>
                      <a:noFill/>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943</a:t>
                      </a:r>
                    </a:p>
                  </a:txBody>
                  <a:tcPr marL="9525" marR="9525" marT="9525" marB="0" anchor="ctr">
                    <a:lnL>
                      <a:noFill/>
                    </a:lnL>
                    <a:lnR w="6350" cap="flat" cmpd="sng" algn="ctr">
                      <a:solidFill>
                        <a:schemeClr val="tx1"/>
                      </a:solidFill>
                      <a:prstDash val="solid"/>
                      <a:round/>
                      <a:headEnd type="none" w="med" len="med"/>
                      <a:tailEnd type="none" w="med" len="med"/>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solidFill>
                            <a:schemeClr val="tx1"/>
                          </a:solidFill>
                          <a:effectLst/>
                          <a:latin typeface="Arial Narrow" panose="020B0606020202030204" pitchFamily="34" charset="0"/>
                          <a:cs typeface="Arial" panose="020B0604020202020204" pitchFamily="34" charset="0"/>
                        </a:rPr>
                        <a:t>15.681</a:t>
                      </a:r>
                    </a:p>
                  </a:txBody>
                  <a:tcPr marL="9525" marR="9525" marT="9525" marB="0" anchor="ctr">
                    <a:lnL w="6350" cap="flat" cmpd="sng" algn="ctr">
                      <a:solidFill>
                        <a:schemeClr val="tx1"/>
                      </a:solidFill>
                      <a:prstDash val="solid"/>
                      <a:round/>
                      <a:headEnd type="none" w="med" len="med"/>
                      <a:tailEnd type="none" w="med" len="med"/>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solidFill>
                            <a:schemeClr val="tx1"/>
                          </a:solidFill>
                          <a:effectLst/>
                          <a:latin typeface="Arial Narrow" panose="020B0606020202030204" pitchFamily="34" charset="0"/>
                          <a:cs typeface="Arial" panose="020B0604020202020204" pitchFamily="34" charset="0"/>
                        </a:rPr>
                        <a:t>8.288</a:t>
                      </a:r>
                    </a:p>
                  </a:txBody>
                  <a:tcPr marL="9525" marR="9525" marT="9525" marB="0" anchor="ctr">
                    <a:lnL>
                      <a:noFill/>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solidFill>
                            <a:schemeClr val="tx1"/>
                          </a:solidFill>
                          <a:effectLst/>
                          <a:latin typeface="Arial Narrow" panose="020B0606020202030204" pitchFamily="34" charset="0"/>
                          <a:cs typeface="Arial" panose="020B0604020202020204" pitchFamily="34" charset="0"/>
                        </a:rPr>
                        <a:t>15.002</a:t>
                      </a:r>
                    </a:p>
                  </a:txBody>
                  <a:tcPr marL="9525" marR="9525" marT="9525" marB="0" anchor="ctr">
                    <a:lnL>
                      <a:noFill/>
                    </a:lnL>
                    <a:lnR w="6350" cap="flat" cmpd="sng" algn="ctr">
                      <a:solidFill>
                        <a:schemeClr val="tx1"/>
                      </a:solidFill>
                      <a:prstDash val="solid"/>
                      <a:round/>
                      <a:headEnd type="none" w="med" len="med"/>
                      <a:tailEnd type="none" w="med" len="med"/>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400" b="0" i="1" u="none" strike="noStrike">
                          <a:solidFill>
                            <a:schemeClr val="tx1"/>
                          </a:solidFill>
                          <a:effectLst/>
                          <a:latin typeface="Arial Narrow" panose="020B0606020202030204" pitchFamily="34" charset="0"/>
                          <a:cs typeface="Arial" panose="020B0604020202020204" pitchFamily="34" charset="0"/>
                        </a:rPr>
                        <a:t>-1.698</a:t>
                      </a:r>
                    </a:p>
                  </a:txBody>
                  <a:tcPr marL="9525" marR="9525" marT="9525" marB="0" anchor="ctr">
                    <a:lnL w="6350" cap="flat" cmpd="sng" algn="ctr">
                      <a:solidFill>
                        <a:schemeClr val="tx1"/>
                      </a:solidFill>
                      <a:prstDash val="solid"/>
                      <a:round/>
                      <a:headEnd type="none" w="med" len="med"/>
                      <a:tailEnd type="none" w="med" len="med"/>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a:solidFill>
                            <a:schemeClr val="tx1"/>
                          </a:solidFill>
                          <a:effectLst/>
                          <a:latin typeface="Arial Narrow" panose="020B0606020202030204" pitchFamily="34" charset="0"/>
                          <a:cs typeface="Arial" panose="020B0604020202020204" pitchFamily="34" charset="0"/>
                        </a:rPr>
                        <a:t>-466</a:t>
                      </a:r>
                    </a:p>
                  </a:txBody>
                  <a:tcPr marL="9525" marR="9525" marT="9525" marB="0" anchor="ctr">
                    <a:lnL>
                      <a:noFill/>
                    </a:lnL>
                    <a:lnR w="6350" cap="flat" cmpd="sng" algn="ctr">
                      <a:solidFill>
                        <a:schemeClr val="tx1"/>
                      </a:solidFill>
                      <a:prstDash val="solid"/>
                      <a:round/>
                      <a:headEnd type="none" w="med" len="med"/>
                      <a:tailEnd type="none" w="med" len="med"/>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6.714</a:t>
                      </a:r>
                    </a:p>
                  </a:txBody>
                  <a:tcPr marL="9525" marR="9525" marT="9525" marB="0" anchor="ctr">
                    <a:lnL w="6350" cap="flat" cmpd="sng" algn="ctr">
                      <a:solidFill>
                        <a:schemeClr val="tx1"/>
                      </a:solidFill>
                      <a:prstDash val="solid"/>
                      <a:round/>
                      <a:headEnd type="none" w="med" len="med"/>
                      <a:tailEnd type="none" w="med" len="med"/>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it-IT" sz="1400" b="0" i="1" u="none" strike="noStrike" dirty="0">
                          <a:solidFill>
                            <a:schemeClr val="tx1"/>
                          </a:solidFill>
                          <a:effectLst/>
                          <a:latin typeface="Arial Narrow" panose="020B0606020202030204" pitchFamily="34" charset="0"/>
                          <a:cs typeface="Arial" panose="020B0604020202020204" pitchFamily="34" charset="0"/>
                        </a:rPr>
                        <a:t>-679</a:t>
                      </a:r>
                    </a:p>
                  </a:txBody>
                  <a:tcPr marL="9525" marR="9525" marT="9525" marB="0" anchor="ctr">
                    <a:lnL>
                      <a:noFill/>
                    </a:lnL>
                    <a:lnR>
                      <a:noFill/>
                    </a:lnR>
                    <a:lnT>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16190600"/>
                  </a:ext>
                </a:extLst>
              </a:tr>
            </a:tbl>
          </a:graphicData>
        </a:graphic>
      </p:graphicFrame>
      <p:sp>
        <p:nvSpPr>
          <p:cNvPr id="5" name="Ovale 4"/>
          <p:cNvSpPr/>
          <p:nvPr/>
        </p:nvSpPr>
        <p:spPr>
          <a:xfrm>
            <a:off x="5075853" y="2174033"/>
            <a:ext cx="989045" cy="39188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6619875" y="2174033"/>
            <a:ext cx="553616" cy="39188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4329404" y="4901682"/>
            <a:ext cx="746449" cy="39188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2345094" y="4901681"/>
            <a:ext cx="746449" cy="39188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72249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6</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Andamento mensile assunzioni</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7" name="Grafico 6"/>
          <p:cNvGraphicFramePr>
            <a:graphicFrameLocks/>
          </p:cNvGraphicFramePr>
          <p:nvPr>
            <p:extLst>
              <p:ext uri="{D42A27DB-BD31-4B8C-83A1-F6EECF244321}">
                <p14:modId xmlns:p14="http://schemas.microsoft.com/office/powerpoint/2010/main" val="1575356678"/>
              </p:ext>
            </p:extLst>
          </p:nvPr>
        </p:nvGraphicFramePr>
        <p:xfrm>
          <a:off x="58317" y="978168"/>
          <a:ext cx="7171158" cy="5032501"/>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llaDiTesto 7"/>
          <p:cNvSpPr txBox="1"/>
          <p:nvPr/>
        </p:nvSpPr>
        <p:spPr>
          <a:xfrm>
            <a:off x="7594081" y="1119146"/>
            <a:ext cx="4357396" cy="3657411"/>
          </a:xfrm>
          <a:prstGeom prst="rect">
            <a:avLst/>
          </a:prstGeom>
          <a:noFill/>
        </p:spPr>
        <p:txBody>
          <a:bodyPr wrap="square" rtlCol="0">
            <a:spAutoFit/>
          </a:bodyPr>
          <a:lstStyle/>
          <a:p>
            <a:pPr>
              <a:lnSpc>
                <a:spcPts val="1900"/>
              </a:lnSpc>
              <a:spcBef>
                <a:spcPts val="600"/>
              </a:spcBef>
            </a:pPr>
            <a:r>
              <a:rPr lang="it-IT" sz="1500" i="1" dirty="0" smtClean="0">
                <a:latin typeface="Arial Narrow" panose="020B0606020202030204" pitchFamily="34" charset="0"/>
              </a:rPr>
              <a:t>L’analisi dell’andamento mensile delle assunzioni mostra che nel 2021 sino al mese di febbraio, le assunzioni erano leggermente sotto il livello del 2020, mentre a partire da marzo inizia un recupero tanto rispetto all’anno della pandemia (che proprio nel periodo marzo-maggio aveva avuto la caduta più forte) quanto rispetto al livello del 2019. </a:t>
            </a:r>
          </a:p>
          <a:p>
            <a:pPr>
              <a:lnSpc>
                <a:spcPts val="1900"/>
              </a:lnSpc>
              <a:spcBef>
                <a:spcPts val="600"/>
              </a:spcBef>
            </a:pPr>
            <a:r>
              <a:rPr lang="it-IT" sz="1500" i="1" dirty="0" smtClean="0">
                <a:latin typeface="Arial Narrow" panose="020B0606020202030204" pitchFamily="34" charset="0"/>
              </a:rPr>
              <a:t>In linea con le previsioni di forte espansione del PIL nazionale per il periodo 2021-2022 (</a:t>
            </a:r>
            <a:r>
              <a:rPr lang="it-IT" sz="1500" i="1" dirty="0" err="1" smtClean="0">
                <a:latin typeface="Arial Narrow" panose="020B0606020202030204" pitchFamily="34" charset="0"/>
              </a:rPr>
              <a:t>ca</a:t>
            </a:r>
            <a:r>
              <a:rPr lang="it-IT" sz="1500" i="1" dirty="0" smtClean="0">
                <a:latin typeface="Arial Narrow" panose="020B0606020202030204" pitchFamily="34" charset="0"/>
              </a:rPr>
              <a:t>. +5%), nei mesi di maggio, giugno e luglio, le assunzioni sono più elevate rispetto anche a 2019. </a:t>
            </a:r>
          </a:p>
          <a:p>
            <a:pPr>
              <a:lnSpc>
                <a:spcPts val="1900"/>
              </a:lnSpc>
              <a:spcBef>
                <a:spcPts val="600"/>
              </a:spcBef>
            </a:pPr>
            <a:r>
              <a:rPr lang="it-IT" sz="1500" i="1" dirty="0" smtClean="0">
                <a:latin typeface="Arial Narrow" panose="020B0606020202030204" pitchFamily="34" charset="0"/>
              </a:rPr>
              <a:t>Tale tendenza è stata già anticipata, oltre che dalle nostra note, anche dalle previsioni rilasciate mensilmente dall’indagine sulla domanda di lavoro di </a:t>
            </a:r>
            <a:r>
              <a:rPr lang="it-IT" sz="1500" i="1" dirty="0" err="1" smtClean="0">
                <a:latin typeface="Arial Narrow" panose="020B0606020202030204" pitchFamily="34" charset="0"/>
              </a:rPr>
              <a:t>Excelsior-Unioncamere</a:t>
            </a:r>
            <a:r>
              <a:rPr lang="it-IT" sz="1500" i="1" dirty="0" smtClean="0">
                <a:latin typeface="Arial Narrow" panose="020B0606020202030204" pitchFamily="34" charset="0"/>
              </a:rPr>
              <a:t>. </a:t>
            </a:r>
          </a:p>
        </p:txBody>
      </p:sp>
    </p:spTree>
    <p:extLst>
      <p:ext uri="{BB962C8B-B14F-4D97-AF65-F5344CB8AC3E}">
        <p14:creationId xmlns:p14="http://schemas.microsoft.com/office/powerpoint/2010/main" val="309228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7</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Andamento mensile cessazioni</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9" name="Grafico 8"/>
          <p:cNvGraphicFramePr>
            <a:graphicFrameLocks/>
          </p:cNvGraphicFramePr>
          <p:nvPr>
            <p:extLst>
              <p:ext uri="{D42A27DB-BD31-4B8C-83A1-F6EECF244321}">
                <p14:modId xmlns:p14="http://schemas.microsoft.com/office/powerpoint/2010/main" val="2561832257"/>
              </p:ext>
            </p:extLst>
          </p:nvPr>
        </p:nvGraphicFramePr>
        <p:xfrm>
          <a:off x="74809" y="1119146"/>
          <a:ext cx="7279882" cy="4890896"/>
        </p:xfrm>
        <a:graphic>
          <a:graphicData uri="http://schemas.openxmlformats.org/drawingml/2006/chart">
            <c:chart xmlns:c="http://schemas.openxmlformats.org/drawingml/2006/chart" xmlns:r="http://schemas.openxmlformats.org/officeDocument/2006/relationships" r:id="rId2"/>
          </a:graphicData>
        </a:graphic>
      </p:graphicFrame>
      <p:sp>
        <p:nvSpPr>
          <p:cNvPr id="10" name="CasellaDiTesto 9"/>
          <p:cNvSpPr txBox="1"/>
          <p:nvPr/>
        </p:nvSpPr>
        <p:spPr>
          <a:xfrm>
            <a:off x="7576457" y="1660321"/>
            <a:ext cx="4533640" cy="2421368"/>
          </a:xfrm>
          <a:prstGeom prst="rect">
            <a:avLst/>
          </a:prstGeom>
          <a:noFill/>
        </p:spPr>
        <p:txBody>
          <a:bodyPr wrap="square" rtlCol="0">
            <a:spAutoFit/>
          </a:bodyPr>
          <a:lstStyle/>
          <a:p>
            <a:pPr>
              <a:lnSpc>
                <a:spcPts val="1900"/>
              </a:lnSpc>
              <a:spcBef>
                <a:spcPts val="600"/>
              </a:spcBef>
            </a:pPr>
            <a:r>
              <a:rPr lang="it-IT" sz="1500" i="1" dirty="0" smtClean="0">
                <a:latin typeface="Arial Narrow" panose="020B0606020202030204" pitchFamily="34" charset="0"/>
              </a:rPr>
              <a:t>La ripresa della dinamica di assunzioni e cessazioni è testimoniata dal repentino incremento delle stesse proprio nel periodo maggio-luglio. Come vedremo meglio in seguito, questo incremento si deve al maggior numero di assunzioni a termine nello stesso periodo. </a:t>
            </a:r>
          </a:p>
          <a:p>
            <a:pPr>
              <a:lnSpc>
                <a:spcPts val="1900"/>
              </a:lnSpc>
              <a:spcBef>
                <a:spcPts val="600"/>
              </a:spcBef>
            </a:pPr>
            <a:r>
              <a:rPr lang="it-IT" sz="1500" i="1" dirty="0" smtClean="0">
                <a:latin typeface="Arial Narrow" panose="020B0606020202030204" pitchFamily="34" charset="0"/>
              </a:rPr>
              <a:t>Si tratta, come vedremo, soprattutto di cessazioni per fine del rapporto di lavoro, piuttosto che dal venir meno del divieto di licenziamento. </a:t>
            </a:r>
          </a:p>
          <a:p>
            <a:pPr>
              <a:lnSpc>
                <a:spcPts val="1900"/>
              </a:lnSpc>
              <a:spcBef>
                <a:spcPts val="600"/>
              </a:spcBef>
            </a:pPr>
            <a:endParaRPr lang="it-IT" sz="1500" i="1" dirty="0" smtClean="0">
              <a:latin typeface="Arial Narrow" panose="020B0606020202030204" pitchFamily="34" charset="0"/>
            </a:endParaRPr>
          </a:p>
        </p:txBody>
      </p:sp>
    </p:spTree>
    <p:extLst>
      <p:ext uri="{BB962C8B-B14F-4D97-AF65-F5344CB8AC3E}">
        <p14:creationId xmlns:p14="http://schemas.microsoft.com/office/powerpoint/2010/main" val="4072830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8</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Andamento mensile dei saldi</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9" name="Grafico 8"/>
          <p:cNvGraphicFramePr>
            <a:graphicFrameLocks/>
          </p:cNvGraphicFramePr>
          <p:nvPr>
            <p:extLst>
              <p:ext uri="{D42A27DB-BD31-4B8C-83A1-F6EECF244321}">
                <p14:modId xmlns:p14="http://schemas.microsoft.com/office/powerpoint/2010/main" val="4161619276"/>
              </p:ext>
            </p:extLst>
          </p:nvPr>
        </p:nvGraphicFramePr>
        <p:xfrm>
          <a:off x="91311" y="1109288"/>
          <a:ext cx="7429162" cy="4730578"/>
        </p:xfrm>
        <a:graphic>
          <a:graphicData uri="http://schemas.openxmlformats.org/drawingml/2006/chart">
            <c:chart xmlns:c="http://schemas.openxmlformats.org/drawingml/2006/chart" xmlns:r="http://schemas.openxmlformats.org/officeDocument/2006/relationships" r:id="rId2"/>
          </a:graphicData>
        </a:graphic>
      </p:graphicFrame>
      <p:sp>
        <p:nvSpPr>
          <p:cNvPr id="10" name="CasellaDiTesto 9"/>
          <p:cNvSpPr txBox="1"/>
          <p:nvPr/>
        </p:nvSpPr>
        <p:spPr>
          <a:xfrm>
            <a:off x="7724709" y="1388151"/>
            <a:ext cx="4357396" cy="3901068"/>
          </a:xfrm>
          <a:prstGeom prst="rect">
            <a:avLst/>
          </a:prstGeom>
          <a:noFill/>
        </p:spPr>
        <p:txBody>
          <a:bodyPr wrap="square" rtlCol="0">
            <a:spAutoFit/>
          </a:bodyPr>
          <a:lstStyle/>
          <a:p>
            <a:pPr>
              <a:lnSpc>
                <a:spcPts val="1900"/>
              </a:lnSpc>
              <a:spcBef>
                <a:spcPts val="600"/>
              </a:spcBef>
            </a:pPr>
            <a:r>
              <a:rPr lang="it-IT" sz="1500" i="1" dirty="0" smtClean="0">
                <a:latin typeface="Arial Narrow" panose="020B0606020202030204" pitchFamily="34" charset="0"/>
              </a:rPr>
              <a:t>I saldi occupazionali (differenza tra assunzioni e cessazioni) nel 2021, nei mesi di marzo, maggio e luglio sono positivi (assunzioni superano le cessazioni) e maggiori rispetto al 2019. </a:t>
            </a:r>
          </a:p>
          <a:p>
            <a:pPr>
              <a:lnSpc>
                <a:spcPts val="1900"/>
              </a:lnSpc>
              <a:spcBef>
                <a:spcPts val="600"/>
              </a:spcBef>
            </a:pPr>
            <a:r>
              <a:rPr lang="it-IT" sz="1500" i="1" dirty="0" smtClean="0">
                <a:latin typeface="Arial Narrow" panose="020B0606020202030204" pitchFamily="34" charset="0"/>
              </a:rPr>
              <a:t>Da un certo punto di vista pare essersi spostato di un mese il ciclo di assunzioni-cessazioni relativamente soprattutto alla stagione estiva che, in un certo senso, pare essersi «allungata». </a:t>
            </a:r>
          </a:p>
          <a:p>
            <a:pPr>
              <a:lnSpc>
                <a:spcPts val="1900"/>
              </a:lnSpc>
              <a:spcBef>
                <a:spcPts val="600"/>
              </a:spcBef>
            </a:pPr>
            <a:r>
              <a:rPr lang="it-IT" sz="1500" i="1" dirty="0" smtClean="0">
                <a:latin typeface="Arial Narrow" panose="020B0606020202030204" pitchFamily="34" charset="0"/>
              </a:rPr>
              <a:t>Si tratta di capire se questo «sbalzo» nel ciclo di assunzioni-cessazioni sia contingente e limitato al solo settore turistico oppure possa essere il sintomo di una modifica in qualche modo strutturale, che può riguardare una parte significativa del mercato del lavoro, e che può a sua volta adombrare una modifica quantitativa e qualitativa della domanda di lavoro. </a:t>
            </a:r>
          </a:p>
        </p:txBody>
      </p:sp>
    </p:spTree>
    <p:extLst>
      <p:ext uri="{BB962C8B-B14F-4D97-AF65-F5344CB8AC3E}">
        <p14:creationId xmlns:p14="http://schemas.microsoft.com/office/powerpoint/2010/main" val="3900118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Osservatorio regionale sul mercato e le politiche del lavoro – osservatorio.lavoro@regione.fvg.it </a:t>
            </a:r>
            <a:endParaRPr lang="it-IT" dirty="0"/>
          </a:p>
        </p:txBody>
      </p:sp>
      <p:sp>
        <p:nvSpPr>
          <p:cNvPr id="3" name="Segnaposto numero diapositiva 2"/>
          <p:cNvSpPr>
            <a:spLocks noGrp="1"/>
          </p:cNvSpPr>
          <p:nvPr>
            <p:ph type="sldNum" sz="quarter" idx="12"/>
          </p:nvPr>
        </p:nvSpPr>
        <p:spPr/>
        <p:txBody>
          <a:bodyPr/>
          <a:lstStyle/>
          <a:p>
            <a:fld id="{8711FF88-22A1-416B-97AD-5BD7DED1A078}" type="slidenum">
              <a:rPr lang="it-IT" smtClean="0"/>
              <a:t>9</a:t>
            </a:fld>
            <a:endParaRPr lang="it-IT"/>
          </a:p>
        </p:txBody>
      </p:sp>
      <p:sp>
        <p:nvSpPr>
          <p:cNvPr id="4" name="CasellaDiTesto 3"/>
          <p:cNvSpPr txBox="1"/>
          <p:nvPr/>
        </p:nvSpPr>
        <p:spPr>
          <a:xfrm>
            <a:off x="3165232" y="0"/>
            <a:ext cx="8528538" cy="646331"/>
          </a:xfrm>
          <a:prstGeom prst="rect">
            <a:avLst/>
          </a:prstGeom>
          <a:no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Le COB a luglio 2021 e nei primi 7 mesi</a:t>
            </a:r>
            <a:endParaRPr lang="it-IT" sz="3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3526862701"/>
              </p:ext>
            </p:extLst>
          </p:nvPr>
        </p:nvGraphicFramePr>
        <p:xfrm>
          <a:off x="200025" y="1043932"/>
          <a:ext cx="6051484" cy="4314647"/>
        </p:xfrm>
        <a:graphic>
          <a:graphicData uri="http://schemas.openxmlformats.org/drawingml/2006/table">
            <a:tbl>
              <a:tblPr/>
              <a:tblGrid>
                <a:gridCol w="1937404">
                  <a:extLst>
                    <a:ext uri="{9D8B030D-6E8A-4147-A177-3AD203B41FA5}">
                      <a16:colId xmlns:a16="http://schemas.microsoft.com/office/drawing/2014/main" val="192942392"/>
                    </a:ext>
                  </a:extLst>
                </a:gridCol>
                <a:gridCol w="685680">
                  <a:extLst>
                    <a:ext uri="{9D8B030D-6E8A-4147-A177-3AD203B41FA5}">
                      <a16:colId xmlns:a16="http://schemas.microsoft.com/office/drawing/2014/main" val="3418867148"/>
                    </a:ext>
                  </a:extLst>
                </a:gridCol>
                <a:gridCol w="685680">
                  <a:extLst>
                    <a:ext uri="{9D8B030D-6E8A-4147-A177-3AD203B41FA5}">
                      <a16:colId xmlns:a16="http://schemas.microsoft.com/office/drawing/2014/main" val="3716657846"/>
                    </a:ext>
                  </a:extLst>
                </a:gridCol>
                <a:gridCol w="685680">
                  <a:extLst>
                    <a:ext uri="{9D8B030D-6E8A-4147-A177-3AD203B41FA5}">
                      <a16:colId xmlns:a16="http://schemas.microsoft.com/office/drawing/2014/main" val="784755998"/>
                    </a:ext>
                  </a:extLst>
                </a:gridCol>
                <a:gridCol w="685680">
                  <a:extLst>
                    <a:ext uri="{9D8B030D-6E8A-4147-A177-3AD203B41FA5}">
                      <a16:colId xmlns:a16="http://schemas.microsoft.com/office/drawing/2014/main" val="2017804577"/>
                    </a:ext>
                  </a:extLst>
                </a:gridCol>
                <a:gridCol w="685680">
                  <a:extLst>
                    <a:ext uri="{9D8B030D-6E8A-4147-A177-3AD203B41FA5}">
                      <a16:colId xmlns:a16="http://schemas.microsoft.com/office/drawing/2014/main" val="108587071"/>
                    </a:ext>
                  </a:extLst>
                </a:gridCol>
                <a:gridCol w="685680">
                  <a:extLst>
                    <a:ext uri="{9D8B030D-6E8A-4147-A177-3AD203B41FA5}">
                      <a16:colId xmlns:a16="http://schemas.microsoft.com/office/drawing/2014/main" val="1973136828"/>
                    </a:ext>
                  </a:extLst>
                </a:gridCol>
              </a:tblGrid>
              <a:tr h="260053">
                <a:tc>
                  <a:txBody>
                    <a:bodyPr/>
                    <a:lstStyle/>
                    <a:p>
                      <a:pPr algn="l" fontAlgn="b"/>
                      <a:endParaRPr lang="it-IT" sz="1100" b="0" i="0" u="none" strike="noStrike" dirty="0">
                        <a:effectLst/>
                        <a:latin typeface="Arial" panose="020B0604020202020204" pitchFamily="34" charset="0"/>
                      </a:endParaRP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tc gridSpan="3">
                  <a:txBody>
                    <a:bodyPr/>
                    <a:lstStyle/>
                    <a:p>
                      <a:pPr algn="ctr" fontAlgn="b"/>
                      <a:r>
                        <a:rPr lang="it-IT" sz="1100" b="1" i="0" u="none" strike="noStrike" dirty="0" smtClean="0">
                          <a:effectLst/>
                          <a:latin typeface="Arial" panose="020B0604020202020204" pitchFamily="34" charset="0"/>
                        </a:rPr>
                        <a:t>Luglio</a:t>
                      </a:r>
                      <a:r>
                        <a:rPr lang="it-IT" sz="1100" b="1" i="0" u="none" strike="noStrike" baseline="0" dirty="0" smtClean="0">
                          <a:effectLst/>
                          <a:latin typeface="Arial" panose="020B0604020202020204" pitchFamily="34" charset="0"/>
                        </a:rPr>
                        <a:t> 20</a:t>
                      </a:r>
                      <a:r>
                        <a:rPr lang="it-IT" sz="1100" b="1" i="0" u="none" strike="noStrike" dirty="0" smtClean="0">
                          <a:effectLst/>
                          <a:latin typeface="Arial" panose="020B0604020202020204" pitchFamily="34" charset="0"/>
                        </a:rPr>
                        <a:t>21</a:t>
                      </a:r>
                      <a:endParaRPr lang="it-IT" sz="1100" b="1" i="0" u="none" strike="noStrike" dirty="0">
                        <a:effectLst/>
                        <a:latin typeface="Arial" panose="020B0604020202020204" pitchFamily="34" charset="0"/>
                      </a:endParaRP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3">
                  <a:txBody>
                    <a:bodyPr/>
                    <a:lstStyle/>
                    <a:p>
                      <a:pPr algn="ctr" fontAlgn="b"/>
                      <a:r>
                        <a:rPr lang="it-IT" sz="1100" b="1" i="0" u="none" strike="noStrike" dirty="0">
                          <a:effectLst/>
                          <a:latin typeface="Arial" panose="020B0604020202020204" pitchFamily="34" charset="0"/>
                        </a:rPr>
                        <a:t>7 </a:t>
                      </a:r>
                      <a:r>
                        <a:rPr lang="it-IT" sz="1100" b="1" i="0" u="none" strike="noStrike" dirty="0" smtClean="0">
                          <a:effectLst/>
                          <a:latin typeface="Arial" panose="020B0604020202020204" pitchFamily="34" charset="0"/>
                        </a:rPr>
                        <a:t>mesi 2021</a:t>
                      </a:r>
                      <a:endParaRPr lang="it-IT" sz="1100" b="1" i="0" u="none" strike="noStrike" dirty="0">
                        <a:effectLst/>
                        <a:latin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70002495"/>
                  </a:ext>
                </a:extLst>
              </a:tr>
              <a:tr h="260053">
                <a:tc>
                  <a:txBody>
                    <a:bodyPr/>
                    <a:lstStyle/>
                    <a:p>
                      <a:pPr algn="l" fontAlgn="b"/>
                      <a:endParaRPr lang="it-IT" sz="1100" b="0" i="0" u="none" strike="noStrike" dirty="0">
                        <a:effectLst/>
                        <a:latin typeface="Arial" panose="020B0604020202020204" pitchFamily="34" charset="0"/>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it-IT" sz="1100" b="1" i="0" u="none" strike="noStrike" dirty="0">
                          <a:effectLst/>
                          <a:latin typeface="Arial" panose="020B0604020202020204" pitchFamily="34" charset="0"/>
                        </a:rPr>
                        <a:t>Ass.</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it-IT" sz="1100" b="1" i="0" u="none" strike="noStrike">
                          <a:effectLst/>
                          <a:latin typeface="Arial" panose="020B0604020202020204" pitchFamily="34" charset="0"/>
                        </a:rPr>
                        <a:t>Cess.</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it-IT" sz="1100" b="1" i="0" u="none" strike="noStrike">
                          <a:effectLst/>
                          <a:latin typeface="Arial" panose="020B0604020202020204" pitchFamily="34" charset="0"/>
                        </a:rPr>
                        <a:t>Saldi</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it-IT" sz="1100" b="1" i="0" u="none" strike="noStrike">
                          <a:effectLst/>
                          <a:latin typeface="Arial" panose="020B0604020202020204" pitchFamily="34" charset="0"/>
                        </a:rPr>
                        <a:t>Ass.</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it-IT" sz="1100" b="1" i="0" u="none" strike="noStrike">
                          <a:effectLst/>
                          <a:latin typeface="Arial" panose="020B0604020202020204" pitchFamily="34" charset="0"/>
                        </a:rPr>
                        <a:t>Cess.</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it-IT" sz="1100" b="1" i="0" u="none" strike="noStrike">
                          <a:effectLst/>
                          <a:latin typeface="Arial" panose="020B0604020202020204" pitchFamily="34" charset="0"/>
                        </a:rPr>
                        <a:t>Saldi</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095603"/>
                  </a:ext>
                </a:extLst>
              </a:tr>
              <a:tr h="260053">
                <a:tc>
                  <a:txBody>
                    <a:bodyPr/>
                    <a:lstStyle/>
                    <a:p>
                      <a:pPr algn="l" fontAlgn="b"/>
                      <a:r>
                        <a:rPr lang="it-IT" sz="1100" b="1" i="0" u="none" strike="noStrike">
                          <a:effectLst/>
                          <a:latin typeface="Arial" panose="020B0604020202020204" pitchFamily="34" charset="0"/>
                        </a:rPr>
                        <a:t>Lavoro dipendente</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dirty="0">
                          <a:effectLst/>
                          <a:latin typeface="Arial" panose="020B0604020202020204" pitchFamily="34" charset="0"/>
                        </a:rPr>
                        <a:t>15.087</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a:effectLst/>
                          <a:latin typeface="Arial" panose="020B0604020202020204" pitchFamily="34" charset="0"/>
                        </a:rPr>
                        <a:t>13.949</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a:effectLst/>
                          <a:latin typeface="Arial" panose="020B0604020202020204" pitchFamily="34" charset="0"/>
                        </a:rPr>
                        <a:t>1.138</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a:effectLst/>
                          <a:latin typeface="Arial" panose="020B0604020202020204" pitchFamily="34" charset="0"/>
                        </a:rPr>
                        <a:t>101.268</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a:effectLst/>
                          <a:latin typeface="Arial" panose="020B0604020202020204" pitchFamily="34" charset="0"/>
                        </a:rPr>
                        <a:t>87.485</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a:effectLst/>
                          <a:latin typeface="Arial" panose="020B0604020202020204" pitchFamily="34" charset="0"/>
                        </a:rPr>
                        <a:t>13.783</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21757831"/>
                  </a:ext>
                </a:extLst>
              </a:tr>
              <a:tr h="260053">
                <a:tc>
                  <a:txBody>
                    <a:bodyPr/>
                    <a:lstStyle/>
                    <a:p>
                      <a:pPr algn="l" fontAlgn="b"/>
                      <a:r>
                        <a:rPr lang="it-IT" sz="1100" b="0" i="0" u="none" strike="noStrike">
                          <a:effectLst/>
                          <a:latin typeface="Arial" panose="020B0604020202020204" pitchFamily="34" charset="0"/>
                        </a:rPr>
                        <a:t>Apprendistato</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1.005</a:t>
                      </a:r>
                    </a:p>
                  </a:txBody>
                  <a:tcPr marL="9525" marR="9525" marT="9525" marB="0" anchor="ctr">
                    <a:lnL>
                      <a:noFill/>
                    </a:lnL>
                    <a:lnR>
                      <a:noFill/>
                    </a:lnR>
                    <a:lnT>
                      <a:noFill/>
                    </a:lnT>
                    <a:lnB>
                      <a:noFill/>
                    </a:lnB>
                  </a:tcPr>
                </a:tc>
                <a:tc>
                  <a:txBody>
                    <a:bodyPr/>
                    <a:lstStyle/>
                    <a:p>
                      <a:pPr algn="ctr" fontAlgn="b"/>
                      <a:r>
                        <a:rPr lang="it-IT" sz="1100" b="0" i="0" u="none" strike="noStrike" dirty="0">
                          <a:effectLst/>
                          <a:latin typeface="Arial" panose="020B0604020202020204" pitchFamily="34" charset="0"/>
                        </a:rPr>
                        <a:t>546</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459</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0" i="0" u="none" strike="noStrike">
                          <a:effectLst/>
                          <a:latin typeface="Arial" panose="020B0604020202020204" pitchFamily="34" charset="0"/>
                        </a:rPr>
                        <a:t>4.813</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0" i="0" u="none" strike="noStrike">
                          <a:effectLst/>
                          <a:latin typeface="Arial" panose="020B0604020202020204" pitchFamily="34" charset="0"/>
                        </a:rPr>
                        <a:t>2.690</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2.123</a:t>
                      </a:r>
                    </a:p>
                  </a:txBody>
                  <a:tcPr marL="9525" marR="9525" marT="9525" marB="0" anchor="ctr">
                    <a:lnL>
                      <a:noFill/>
                    </a:lnL>
                    <a:lnR>
                      <a:noFill/>
                    </a:lnR>
                    <a:lnT>
                      <a:noFill/>
                    </a:lnT>
                    <a:lnB>
                      <a:noFill/>
                    </a:lnB>
                  </a:tcPr>
                </a:tc>
                <a:extLst>
                  <a:ext uri="{0D108BD9-81ED-4DB2-BD59-A6C34878D82A}">
                    <a16:rowId xmlns:a16="http://schemas.microsoft.com/office/drawing/2014/main" val="1871891924"/>
                  </a:ext>
                </a:extLst>
              </a:tr>
              <a:tr h="260053">
                <a:tc>
                  <a:txBody>
                    <a:bodyPr/>
                    <a:lstStyle/>
                    <a:p>
                      <a:pPr algn="l" fontAlgn="b"/>
                      <a:r>
                        <a:rPr lang="it-IT" sz="1100" b="0" i="0" u="none" strike="noStrike">
                          <a:effectLst/>
                          <a:latin typeface="Arial" panose="020B0604020202020204" pitchFamily="34" charset="0"/>
                        </a:rPr>
                        <a:t>Lavoro a tempo determinato</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9.866</a:t>
                      </a:r>
                    </a:p>
                  </a:txBody>
                  <a:tcPr marL="9525" marR="9525" marT="9525" marB="0" anchor="ctr">
                    <a:lnL>
                      <a:noFill/>
                    </a:lnL>
                    <a:lnR>
                      <a:noFill/>
                    </a:lnR>
                    <a:lnT>
                      <a:noFill/>
                    </a:lnT>
                    <a:lnB>
                      <a:noFill/>
                    </a:lnB>
                  </a:tcPr>
                </a:tc>
                <a:tc>
                  <a:txBody>
                    <a:bodyPr/>
                    <a:lstStyle/>
                    <a:p>
                      <a:pPr algn="ctr" fontAlgn="b"/>
                      <a:r>
                        <a:rPr lang="it-IT" sz="1100" b="0" i="0" u="none" strike="noStrike" dirty="0">
                          <a:effectLst/>
                          <a:latin typeface="Arial" panose="020B0604020202020204" pitchFamily="34" charset="0"/>
                        </a:rPr>
                        <a:t>6.855</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3.011</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0" i="0" u="none" strike="noStrike">
                          <a:effectLst/>
                          <a:latin typeface="Arial" panose="020B0604020202020204" pitchFamily="34" charset="0"/>
                        </a:rPr>
                        <a:t>63.904</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0" i="0" u="none" strike="noStrike">
                          <a:effectLst/>
                          <a:latin typeface="Arial" panose="020B0604020202020204" pitchFamily="34" charset="0"/>
                        </a:rPr>
                        <a:t>46.164</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17.740</a:t>
                      </a:r>
                    </a:p>
                  </a:txBody>
                  <a:tcPr marL="9525" marR="9525" marT="9525" marB="0" anchor="ctr">
                    <a:lnL>
                      <a:noFill/>
                    </a:lnL>
                    <a:lnR>
                      <a:noFill/>
                    </a:lnR>
                    <a:lnT>
                      <a:noFill/>
                    </a:lnT>
                    <a:lnB>
                      <a:noFill/>
                    </a:lnB>
                  </a:tcPr>
                </a:tc>
                <a:extLst>
                  <a:ext uri="{0D108BD9-81ED-4DB2-BD59-A6C34878D82A}">
                    <a16:rowId xmlns:a16="http://schemas.microsoft.com/office/drawing/2014/main" val="4108091986"/>
                  </a:ext>
                </a:extLst>
              </a:tr>
              <a:tr h="413852">
                <a:tc>
                  <a:txBody>
                    <a:bodyPr/>
                    <a:lstStyle/>
                    <a:p>
                      <a:pPr algn="l" fontAlgn="b"/>
                      <a:r>
                        <a:rPr lang="it-IT" sz="1100" b="0" i="0" u="none" strike="noStrike" dirty="0" err="1">
                          <a:effectLst/>
                          <a:latin typeface="Arial" panose="020B0604020202020204" pitchFamily="34" charset="0"/>
                        </a:rPr>
                        <a:t>Lavoto</a:t>
                      </a:r>
                      <a:r>
                        <a:rPr lang="it-IT" sz="1100" b="0" i="0" u="none" strike="noStrike" dirty="0">
                          <a:effectLst/>
                          <a:latin typeface="Arial" panose="020B0604020202020204" pitchFamily="34" charset="0"/>
                        </a:rPr>
                        <a:t> a tempo indeterminato</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1.882</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2.962</a:t>
                      </a:r>
                    </a:p>
                  </a:txBody>
                  <a:tcPr marL="9525" marR="9525" marT="9525" marB="0" anchor="ctr">
                    <a:lnL>
                      <a:noFill/>
                    </a:lnL>
                    <a:lnR>
                      <a:noFill/>
                    </a:lnR>
                    <a:lnT>
                      <a:noFill/>
                    </a:lnT>
                    <a:lnB>
                      <a:noFill/>
                    </a:lnB>
                  </a:tcPr>
                </a:tc>
                <a:tc>
                  <a:txBody>
                    <a:bodyPr/>
                    <a:lstStyle/>
                    <a:p>
                      <a:pPr algn="ctr" fontAlgn="b"/>
                      <a:r>
                        <a:rPr lang="it-IT" sz="1100" b="0" i="0" u="none" strike="noStrike" dirty="0">
                          <a:effectLst/>
                          <a:latin typeface="Arial" panose="020B0604020202020204" pitchFamily="34" charset="0"/>
                        </a:rPr>
                        <a:t>-1.080</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0" i="0" u="none" strike="noStrike">
                          <a:effectLst/>
                          <a:latin typeface="Arial" panose="020B0604020202020204" pitchFamily="34" charset="0"/>
                        </a:rPr>
                        <a:t>11.074</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0" i="0" u="none" strike="noStrike">
                          <a:effectLst/>
                          <a:latin typeface="Arial" panose="020B0604020202020204" pitchFamily="34" charset="0"/>
                        </a:rPr>
                        <a:t>18.399</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-7.325</a:t>
                      </a:r>
                    </a:p>
                  </a:txBody>
                  <a:tcPr marL="9525" marR="9525" marT="9525" marB="0" anchor="ctr">
                    <a:lnL>
                      <a:noFill/>
                    </a:lnL>
                    <a:lnR>
                      <a:noFill/>
                    </a:lnR>
                    <a:lnT>
                      <a:noFill/>
                    </a:lnT>
                    <a:lnB>
                      <a:noFill/>
                    </a:lnB>
                  </a:tcPr>
                </a:tc>
                <a:extLst>
                  <a:ext uri="{0D108BD9-81ED-4DB2-BD59-A6C34878D82A}">
                    <a16:rowId xmlns:a16="http://schemas.microsoft.com/office/drawing/2014/main" val="2689111037"/>
                  </a:ext>
                </a:extLst>
              </a:tr>
              <a:tr h="260053">
                <a:tc>
                  <a:txBody>
                    <a:bodyPr/>
                    <a:lstStyle/>
                    <a:p>
                      <a:pPr algn="l" fontAlgn="b"/>
                      <a:r>
                        <a:rPr lang="it-IT" sz="1100" b="0" i="0" u="none" strike="noStrike">
                          <a:effectLst/>
                          <a:latin typeface="Arial" panose="020B0604020202020204" pitchFamily="34" charset="0"/>
                        </a:rPr>
                        <a:t>Somministrazione di lavoro</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2.334</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3.586</a:t>
                      </a:r>
                    </a:p>
                  </a:txBody>
                  <a:tcPr marL="9525" marR="9525" marT="9525" marB="0" anchor="ctr">
                    <a:lnL>
                      <a:noFill/>
                    </a:lnL>
                    <a:lnR>
                      <a:noFill/>
                    </a:lnR>
                    <a:lnT>
                      <a:noFill/>
                    </a:lnT>
                    <a:lnB>
                      <a:noFill/>
                    </a:lnB>
                  </a:tcPr>
                </a:tc>
                <a:tc>
                  <a:txBody>
                    <a:bodyPr/>
                    <a:lstStyle/>
                    <a:p>
                      <a:pPr algn="ctr" fontAlgn="b"/>
                      <a:r>
                        <a:rPr lang="it-IT" sz="1100" b="0" i="0" u="none" strike="noStrike" dirty="0">
                          <a:effectLst/>
                          <a:latin typeface="Arial" panose="020B0604020202020204" pitchFamily="34" charset="0"/>
                        </a:rPr>
                        <a:t>-1.252</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0" i="0" u="none" strike="noStrike">
                          <a:effectLst/>
                          <a:latin typeface="Arial" panose="020B0604020202020204" pitchFamily="34" charset="0"/>
                        </a:rPr>
                        <a:t>21.477</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0" i="0" u="none" strike="noStrike">
                          <a:effectLst/>
                          <a:latin typeface="Arial" panose="020B0604020202020204" pitchFamily="34" charset="0"/>
                        </a:rPr>
                        <a:t>20.232</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1.245</a:t>
                      </a:r>
                    </a:p>
                  </a:txBody>
                  <a:tcPr marL="9525" marR="9525" marT="9525" marB="0" anchor="ctr">
                    <a:lnL>
                      <a:noFill/>
                    </a:lnL>
                    <a:lnR>
                      <a:noFill/>
                    </a:lnR>
                    <a:lnT>
                      <a:noFill/>
                    </a:lnT>
                    <a:lnB>
                      <a:noFill/>
                    </a:lnB>
                  </a:tcPr>
                </a:tc>
                <a:extLst>
                  <a:ext uri="{0D108BD9-81ED-4DB2-BD59-A6C34878D82A}">
                    <a16:rowId xmlns:a16="http://schemas.microsoft.com/office/drawing/2014/main" val="2586107157"/>
                  </a:ext>
                </a:extLst>
              </a:tr>
              <a:tr h="260053">
                <a:tc>
                  <a:txBody>
                    <a:bodyPr/>
                    <a:lstStyle/>
                    <a:p>
                      <a:pPr algn="l" fontAlgn="b"/>
                      <a:r>
                        <a:rPr lang="it-IT" sz="1100" b="1" i="0" u="none" strike="noStrike" dirty="0">
                          <a:effectLst/>
                          <a:latin typeface="Arial" panose="020B0604020202020204" pitchFamily="34" charset="0"/>
                        </a:rPr>
                        <a:t>Altri contratti</a:t>
                      </a:r>
                    </a:p>
                  </a:txBody>
                  <a:tcPr marL="9525" marR="9525" marT="9525" marB="0" anchor="ctr">
                    <a:lnL>
                      <a:noFill/>
                    </a:lnL>
                    <a:lnR>
                      <a:noFill/>
                    </a:lnR>
                    <a:lnT>
                      <a:noFill/>
                    </a:lnT>
                    <a:lnB>
                      <a:noFill/>
                    </a:lnB>
                  </a:tcPr>
                </a:tc>
                <a:tc>
                  <a:txBody>
                    <a:bodyPr/>
                    <a:lstStyle/>
                    <a:p>
                      <a:pPr algn="ctr" fontAlgn="b"/>
                      <a:r>
                        <a:rPr lang="it-IT" sz="1100" b="1" i="0" u="none" strike="noStrike">
                          <a:effectLst/>
                          <a:latin typeface="Arial" panose="020B0604020202020204" pitchFamily="34" charset="0"/>
                        </a:rPr>
                        <a:t>4.289</a:t>
                      </a:r>
                    </a:p>
                  </a:txBody>
                  <a:tcPr marL="9525" marR="9525" marT="9525" marB="0" anchor="ctr">
                    <a:lnL>
                      <a:noFill/>
                    </a:lnL>
                    <a:lnR>
                      <a:noFill/>
                    </a:lnR>
                    <a:lnT>
                      <a:noFill/>
                    </a:lnT>
                    <a:lnB>
                      <a:noFill/>
                    </a:lnB>
                  </a:tcPr>
                </a:tc>
                <a:tc>
                  <a:txBody>
                    <a:bodyPr/>
                    <a:lstStyle/>
                    <a:p>
                      <a:pPr algn="ctr" fontAlgn="b"/>
                      <a:r>
                        <a:rPr lang="it-IT" sz="1100" b="1" i="0" u="none" strike="noStrike" dirty="0">
                          <a:effectLst/>
                          <a:latin typeface="Arial" panose="020B0604020202020204" pitchFamily="34" charset="0"/>
                        </a:rPr>
                        <a:t>3.377</a:t>
                      </a:r>
                    </a:p>
                  </a:txBody>
                  <a:tcPr marL="9525" marR="9525" marT="9525" marB="0" anchor="ctr">
                    <a:lnL>
                      <a:noFill/>
                    </a:lnL>
                    <a:lnR>
                      <a:noFill/>
                    </a:lnR>
                    <a:lnT>
                      <a:noFill/>
                    </a:lnT>
                    <a:lnB>
                      <a:noFill/>
                    </a:lnB>
                  </a:tcPr>
                </a:tc>
                <a:tc>
                  <a:txBody>
                    <a:bodyPr/>
                    <a:lstStyle/>
                    <a:p>
                      <a:pPr algn="ctr" fontAlgn="b"/>
                      <a:r>
                        <a:rPr lang="it-IT" sz="1100" b="1" i="0" u="none" strike="noStrike">
                          <a:effectLst/>
                          <a:latin typeface="Arial" panose="020B0604020202020204" pitchFamily="34" charset="0"/>
                        </a:rPr>
                        <a:t>912</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1" i="0" u="none" strike="noStrike">
                          <a:effectLst/>
                          <a:latin typeface="Arial" panose="020B0604020202020204" pitchFamily="34" charset="0"/>
                        </a:rPr>
                        <a:t>25.994</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1" i="0" u="none" strike="noStrike">
                          <a:effectLst/>
                          <a:latin typeface="Arial" panose="020B0604020202020204" pitchFamily="34" charset="0"/>
                        </a:rPr>
                        <a:t>18.844</a:t>
                      </a:r>
                    </a:p>
                  </a:txBody>
                  <a:tcPr marL="9525" marR="9525" marT="9525" marB="0" anchor="ctr">
                    <a:lnL>
                      <a:noFill/>
                    </a:lnL>
                    <a:lnR>
                      <a:noFill/>
                    </a:lnR>
                    <a:lnT>
                      <a:noFill/>
                    </a:lnT>
                    <a:lnB>
                      <a:noFill/>
                    </a:lnB>
                  </a:tcPr>
                </a:tc>
                <a:tc>
                  <a:txBody>
                    <a:bodyPr/>
                    <a:lstStyle/>
                    <a:p>
                      <a:pPr algn="ctr" fontAlgn="b"/>
                      <a:r>
                        <a:rPr lang="it-IT" sz="1100" b="1" i="0" u="none" strike="noStrike">
                          <a:effectLst/>
                          <a:latin typeface="Arial" panose="020B0604020202020204" pitchFamily="34" charset="0"/>
                        </a:rPr>
                        <a:t>7.150</a:t>
                      </a:r>
                    </a:p>
                  </a:txBody>
                  <a:tcPr marL="9525" marR="9525" marT="9525" marB="0" anchor="ctr">
                    <a:lnL>
                      <a:noFill/>
                    </a:lnL>
                    <a:lnR>
                      <a:noFill/>
                    </a:lnR>
                    <a:lnT>
                      <a:noFill/>
                    </a:lnT>
                    <a:lnB>
                      <a:noFill/>
                    </a:lnB>
                  </a:tcPr>
                </a:tc>
                <a:extLst>
                  <a:ext uri="{0D108BD9-81ED-4DB2-BD59-A6C34878D82A}">
                    <a16:rowId xmlns:a16="http://schemas.microsoft.com/office/drawing/2014/main" val="1838216056"/>
                  </a:ext>
                </a:extLst>
              </a:tr>
              <a:tr h="260053">
                <a:tc>
                  <a:txBody>
                    <a:bodyPr/>
                    <a:lstStyle/>
                    <a:p>
                      <a:pPr algn="l" fontAlgn="b"/>
                      <a:r>
                        <a:rPr lang="it-IT" sz="1100" b="0" i="0" u="none" strike="noStrike">
                          <a:effectLst/>
                          <a:latin typeface="Arial" panose="020B0604020202020204" pitchFamily="34" charset="0"/>
                        </a:rPr>
                        <a:t>Parasubordinato</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1.230</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1.116</a:t>
                      </a:r>
                    </a:p>
                  </a:txBody>
                  <a:tcPr marL="9525" marR="9525" marT="9525" marB="0" anchor="ctr">
                    <a:lnL>
                      <a:noFill/>
                    </a:lnL>
                    <a:lnR>
                      <a:noFill/>
                    </a:lnR>
                    <a:lnT>
                      <a:noFill/>
                    </a:lnT>
                    <a:lnB>
                      <a:noFill/>
                    </a:lnB>
                  </a:tcPr>
                </a:tc>
                <a:tc>
                  <a:txBody>
                    <a:bodyPr/>
                    <a:lstStyle/>
                    <a:p>
                      <a:pPr algn="ctr" fontAlgn="b"/>
                      <a:r>
                        <a:rPr lang="it-IT" sz="1100" b="0" i="0" u="none" strike="noStrike" dirty="0">
                          <a:effectLst/>
                          <a:latin typeface="Arial" panose="020B0604020202020204" pitchFamily="34" charset="0"/>
                        </a:rPr>
                        <a:t>114</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0" i="0" u="none" strike="noStrike">
                          <a:effectLst/>
                          <a:latin typeface="Arial" panose="020B0604020202020204" pitchFamily="34" charset="0"/>
                        </a:rPr>
                        <a:t>8.793</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0" i="0" u="none" strike="noStrike" dirty="0">
                          <a:effectLst/>
                          <a:latin typeface="Arial" panose="020B0604020202020204" pitchFamily="34" charset="0"/>
                        </a:rPr>
                        <a:t>4.341</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4.452</a:t>
                      </a:r>
                    </a:p>
                  </a:txBody>
                  <a:tcPr marL="9525" marR="9525" marT="9525" marB="0" anchor="ctr">
                    <a:lnL>
                      <a:noFill/>
                    </a:lnL>
                    <a:lnR>
                      <a:noFill/>
                    </a:lnR>
                    <a:lnT>
                      <a:noFill/>
                    </a:lnT>
                    <a:lnB>
                      <a:noFill/>
                    </a:lnB>
                  </a:tcPr>
                </a:tc>
                <a:extLst>
                  <a:ext uri="{0D108BD9-81ED-4DB2-BD59-A6C34878D82A}">
                    <a16:rowId xmlns:a16="http://schemas.microsoft.com/office/drawing/2014/main" val="1194513355"/>
                  </a:ext>
                </a:extLst>
              </a:tr>
              <a:tr h="260053">
                <a:tc>
                  <a:txBody>
                    <a:bodyPr/>
                    <a:lstStyle/>
                    <a:p>
                      <a:pPr algn="l" fontAlgn="b"/>
                      <a:r>
                        <a:rPr lang="it-IT" sz="1100" b="0" i="0" u="none" strike="noStrike">
                          <a:effectLst/>
                          <a:latin typeface="Arial" panose="020B0604020202020204" pitchFamily="34" charset="0"/>
                        </a:rPr>
                        <a:t>Intermittente</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1.695</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928</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767</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0" i="0" u="none" strike="noStrike">
                          <a:effectLst/>
                          <a:latin typeface="Arial" panose="020B0604020202020204" pitchFamily="34" charset="0"/>
                        </a:rPr>
                        <a:t>8.930</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0" i="0" u="none" strike="noStrike">
                          <a:effectLst/>
                          <a:latin typeface="Arial" panose="020B0604020202020204" pitchFamily="34" charset="0"/>
                        </a:rPr>
                        <a:t>6.589</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2.341</a:t>
                      </a:r>
                    </a:p>
                  </a:txBody>
                  <a:tcPr marL="9525" marR="9525" marT="9525" marB="0" anchor="ctr">
                    <a:lnL>
                      <a:noFill/>
                    </a:lnL>
                    <a:lnR>
                      <a:noFill/>
                    </a:lnR>
                    <a:lnT>
                      <a:noFill/>
                    </a:lnT>
                    <a:lnB>
                      <a:noFill/>
                    </a:lnB>
                  </a:tcPr>
                </a:tc>
                <a:extLst>
                  <a:ext uri="{0D108BD9-81ED-4DB2-BD59-A6C34878D82A}">
                    <a16:rowId xmlns:a16="http://schemas.microsoft.com/office/drawing/2014/main" val="51811908"/>
                  </a:ext>
                </a:extLst>
              </a:tr>
              <a:tr h="260053">
                <a:tc>
                  <a:txBody>
                    <a:bodyPr/>
                    <a:lstStyle/>
                    <a:p>
                      <a:pPr algn="l" fontAlgn="b"/>
                      <a:r>
                        <a:rPr lang="it-IT" sz="1100" b="0" i="0" u="none" strike="noStrike">
                          <a:effectLst/>
                          <a:latin typeface="Arial" panose="020B0604020202020204" pitchFamily="34" charset="0"/>
                        </a:rPr>
                        <a:t>Lavoro domestico</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1.364</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1.333</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31</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0" i="0" u="none" strike="noStrike">
                          <a:effectLst/>
                          <a:latin typeface="Arial" panose="020B0604020202020204" pitchFamily="34" charset="0"/>
                        </a:rPr>
                        <a:t>8.271</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0" i="0" u="none" strike="noStrike">
                          <a:effectLst/>
                          <a:latin typeface="Arial" panose="020B0604020202020204" pitchFamily="34" charset="0"/>
                        </a:rPr>
                        <a:t>7.914</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357</a:t>
                      </a:r>
                    </a:p>
                  </a:txBody>
                  <a:tcPr marL="9525" marR="9525" marT="9525" marB="0" anchor="ctr">
                    <a:lnL>
                      <a:noFill/>
                    </a:lnL>
                    <a:lnR>
                      <a:noFill/>
                    </a:lnR>
                    <a:lnT>
                      <a:noFill/>
                    </a:lnT>
                    <a:lnB>
                      <a:noFill/>
                    </a:lnB>
                  </a:tcPr>
                </a:tc>
                <a:extLst>
                  <a:ext uri="{0D108BD9-81ED-4DB2-BD59-A6C34878D82A}">
                    <a16:rowId xmlns:a16="http://schemas.microsoft.com/office/drawing/2014/main" val="2169912085"/>
                  </a:ext>
                </a:extLst>
              </a:tr>
              <a:tr h="260053">
                <a:tc>
                  <a:txBody>
                    <a:bodyPr/>
                    <a:lstStyle/>
                    <a:p>
                      <a:pPr algn="l" fontAlgn="b"/>
                      <a:r>
                        <a:rPr lang="it-IT" sz="1100" b="1" i="0" u="none" strike="noStrike">
                          <a:effectLst/>
                          <a:latin typeface="Arial" panose="020B0604020202020204" pitchFamily="34" charset="0"/>
                        </a:rPr>
                        <a:t>Esperienze di lavoro</a:t>
                      </a:r>
                    </a:p>
                  </a:txBody>
                  <a:tcPr marL="9525" marR="9525" marT="9525" marB="0" anchor="ctr">
                    <a:lnL>
                      <a:noFill/>
                    </a:lnL>
                    <a:lnR>
                      <a:noFill/>
                    </a:lnR>
                    <a:lnT>
                      <a:noFill/>
                    </a:lnT>
                    <a:lnB>
                      <a:noFill/>
                    </a:lnB>
                  </a:tcPr>
                </a:tc>
                <a:tc>
                  <a:txBody>
                    <a:bodyPr/>
                    <a:lstStyle/>
                    <a:p>
                      <a:pPr algn="ctr" fontAlgn="b"/>
                      <a:r>
                        <a:rPr lang="it-IT" sz="1100" b="1" i="0" u="none" strike="noStrike">
                          <a:effectLst/>
                          <a:latin typeface="Arial" panose="020B0604020202020204" pitchFamily="34" charset="0"/>
                        </a:rPr>
                        <a:t>763</a:t>
                      </a:r>
                    </a:p>
                  </a:txBody>
                  <a:tcPr marL="9525" marR="9525" marT="9525" marB="0" anchor="ctr">
                    <a:lnL>
                      <a:noFill/>
                    </a:lnL>
                    <a:lnR>
                      <a:noFill/>
                    </a:lnR>
                    <a:lnT>
                      <a:noFill/>
                    </a:lnT>
                    <a:lnB>
                      <a:noFill/>
                    </a:lnB>
                  </a:tcPr>
                </a:tc>
                <a:tc>
                  <a:txBody>
                    <a:bodyPr/>
                    <a:lstStyle/>
                    <a:p>
                      <a:pPr algn="ctr" fontAlgn="b"/>
                      <a:r>
                        <a:rPr lang="it-IT" sz="1100" b="1" i="0" u="none" strike="noStrike">
                          <a:effectLst/>
                          <a:latin typeface="Arial" panose="020B0604020202020204" pitchFamily="34" charset="0"/>
                        </a:rPr>
                        <a:t>538</a:t>
                      </a:r>
                    </a:p>
                  </a:txBody>
                  <a:tcPr marL="9525" marR="9525" marT="9525" marB="0" anchor="ctr">
                    <a:lnL>
                      <a:noFill/>
                    </a:lnL>
                    <a:lnR>
                      <a:noFill/>
                    </a:lnR>
                    <a:lnT>
                      <a:noFill/>
                    </a:lnT>
                    <a:lnB>
                      <a:noFill/>
                    </a:lnB>
                  </a:tcPr>
                </a:tc>
                <a:tc>
                  <a:txBody>
                    <a:bodyPr/>
                    <a:lstStyle/>
                    <a:p>
                      <a:pPr algn="ctr" fontAlgn="b"/>
                      <a:r>
                        <a:rPr lang="it-IT" sz="1100" b="1" i="0" u="none" strike="noStrike">
                          <a:effectLst/>
                          <a:latin typeface="Arial" panose="020B0604020202020204" pitchFamily="34" charset="0"/>
                        </a:rPr>
                        <a:t>225</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1" i="0" u="none" strike="noStrike">
                          <a:effectLst/>
                          <a:latin typeface="Arial" panose="020B0604020202020204" pitchFamily="34" charset="0"/>
                        </a:rPr>
                        <a:t>2.998</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1" i="0" u="none" strike="noStrike" dirty="0">
                          <a:effectLst/>
                          <a:latin typeface="Arial" panose="020B0604020202020204" pitchFamily="34" charset="0"/>
                        </a:rPr>
                        <a:t>2.577</a:t>
                      </a:r>
                    </a:p>
                  </a:txBody>
                  <a:tcPr marL="9525" marR="9525" marT="9525" marB="0" anchor="ctr">
                    <a:lnL>
                      <a:noFill/>
                    </a:lnL>
                    <a:lnR>
                      <a:noFill/>
                    </a:lnR>
                    <a:lnT>
                      <a:noFill/>
                    </a:lnT>
                    <a:lnB>
                      <a:noFill/>
                    </a:lnB>
                  </a:tcPr>
                </a:tc>
                <a:tc>
                  <a:txBody>
                    <a:bodyPr/>
                    <a:lstStyle/>
                    <a:p>
                      <a:pPr algn="ctr" fontAlgn="b"/>
                      <a:r>
                        <a:rPr lang="it-IT" sz="1100" b="1" i="0" u="none" strike="noStrike">
                          <a:effectLst/>
                          <a:latin typeface="Arial" panose="020B0604020202020204" pitchFamily="34" charset="0"/>
                        </a:rPr>
                        <a:t>421</a:t>
                      </a:r>
                    </a:p>
                  </a:txBody>
                  <a:tcPr marL="9525" marR="9525" marT="9525" marB="0" anchor="ctr">
                    <a:lnL>
                      <a:noFill/>
                    </a:lnL>
                    <a:lnR>
                      <a:noFill/>
                    </a:lnR>
                    <a:lnT>
                      <a:noFill/>
                    </a:lnT>
                    <a:lnB>
                      <a:noFill/>
                    </a:lnB>
                  </a:tcPr>
                </a:tc>
                <a:extLst>
                  <a:ext uri="{0D108BD9-81ED-4DB2-BD59-A6C34878D82A}">
                    <a16:rowId xmlns:a16="http://schemas.microsoft.com/office/drawing/2014/main" val="877807393"/>
                  </a:ext>
                </a:extLst>
              </a:tr>
              <a:tr h="260053">
                <a:tc>
                  <a:txBody>
                    <a:bodyPr/>
                    <a:lstStyle/>
                    <a:p>
                      <a:pPr algn="l" fontAlgn="b"/>
                      <a:r>
                        <a:rPr lang="it-IT" sz="1100" b="0" i="0" u="none" strike="noStrike">
                          <a:effectLst/>
                          <a:latin typeface="Arial" panose="020B0604020202020204" pitchFamily="34" charset="0"/>
                        </a:rPr>
                        <a:t>Tirocinio</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719</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452</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267</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0" i="0" u="none" strike="noStrike">
                          <a:effectLst/>
                          <a:latin typeface="Arial" panose="020B0604020202020204" pitchFamily="34" charset="0"/>
                        </a:rPr>
                        <a:t>2.641</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0" i="0" u="none" strike="noStrike">
                          <a:effectLst/>
                          <a:latin typeface="Arial" panose="020B0604020202020204" pitchFamily="34" charset="0"/>
                        </a:rPr>
                        <a:t>2.067</a:t>
                      </a:r>
                    </a:p>
                  </a:txBody>
                  <a:tcPr marL="9525" marR="9525" marT="9525" marB="0" anchor="ctr">
                    <a:lnL>
                      <a:noFill/>
                    </a:lnL>
                    <a:lnR>
                      <a:noFill/>
                    </a:lnR>
                    <a:lnT>
                      <a:noFill/>
                    </a:lnT>
                    <a:lnB>
                      <a:noFill/>
                    </a:lnB>
                  </a:tcPr>
                </a:tc>
                <a:tc>
                  <a:txBody>
                    <a:bodyPr/>
                    <a:lstStyle/>
                    <a:p>
                      <a:pPr algn="ctr" fontAlgn="b"/>
                      <a:r>
                        <a:rPr lang="it-IT" sz="1100" b="0" i="0" u="none" strike="noStrike" dirty="0">
                          <a:effectLst/>
                          <a:latin typeface="Arial" panose="020B0604020202020204" pitchFamily="34" charset="0"/>
                        </a:rPr>
                        <a:t>574</a:t>
                      </a:r>
                    </a:p>
                  </a:txBody>
                  <a:tcPr marL="9525" marR="9525" marT="9525" marB="0" anchor="ctr">
                    <a:lnL>
                      <a:noFill/>
                    </a:lnL>
                    <a:lnR>
                      <a:noFill/>
                    </a:lnR>
                    <a:lnT>
                      <a:noFill/>
                    </a:lnT>
                    <a:lnB>
                      <a:noFill/>
                    </a:lnB>
                  </a:tcPr>
                </a:tc>
                <a:extLst>
                  <a:ext uri="{0D108BD9-81ED-4DB2-BD59-A6C34878D82A}">
                    <a16:rowId xmlns:a16="http://schemas.microsoft.com/office/drawing/2014/main" val="1510986622"/>
                  </a:ext>
                </a:extLst>
              </a:tr>
              <a:tr h="260053">
                <a:tc>
                  <a:txBody>
                    <a:bodyPr/>
                    <a:lstStyle/>
                    <a:p>
                      <a:pPr algn="l" fontAlgn="b"/>
                      <a:r>
                        <a:rPr lang="it-IT" sz="1100" b="0" i="0" u="none" strike="noStrike">
                          <a:effectLst/>
                          <a:latin typeface="Arial" panose="020B0604020202020204" pitchFamily="34" charset="0"/>
                        </a:rPr>
                        <a:t>LSU</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44</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86</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-42</a:t>
                      </a:r>
                    </a:p>
                  </a:txBody>
                  <a:tcPr marL="9525" marR="9525" marT="9525"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it-IT" sz="1100" b="0" i="0" u="none" strike="noStrike">
                          <a:effectLst/>
                          <a:latin typeface="Arial" panose="020B0604020202020204" pitchFamily="34" charset="0"/>
                        </a:rPr>
                        <a:t>347</a:t>
                      </a:r>
                    </a:p>
                  </a:txBody>
                  <a:tcPr marL="9525" marR="9525" marT="9525"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it-IT" sz="1100" b="0" i="0" u="none" strike="noStrike">
                          <a:effectLst/>
                          <a:latin typeface="Arial" panose="020B0604020202020204" pitchFamily="34" charset="0"/>
                        </a:rPr>
                        <a:t>500</a:t>
                      </a:r>
                    </a:p>
                  </a:txBody>
                  <a:tcPr marL="9525" marR="9525" marT="9525" marB="0" anchor="ctr">
                    <a:lnL>
                      <a:noFill/>
                    </a:lnL>
                    <a:lnR>
                      <a:noFill/>
                    </a:lnR>
                    <a:lnT>
                      <a:noFill/>
                    </a:lnT>
                    <a:lnB>
                      <a:noFill/>
                    </a:lnB>
                  </a:tcPr>
                </a:tc>
                <a:tc>
                  <a:txBody>
                    <a:bodyPr/>
                    <a:lstStyle/>
                    <a:p>
                      <a:pPr algn="ctr" fontAlgn="b"/>
                      <a:r>
                        <a:rPr lang="it-IT" sz="1100" b="0" i="0" u="none" strike="noStrike">
                          <a:effectLst/>
                          <a:latin typeface="Arial" panose="020B0604020202020204" pitchFamily="34" charset="0"/>
                        </a:rPr>
                        <a:t>-153</a:t>
                      </a:r>
                    </a:p>
                  </a:txBody>
                  <a:tcPr marL="9525" marR="9525" marT="9525" marB="0" anchor="ctr">
                    <a:lnL>
                      <a:noFill/>
                    </a:lnL>
                    <a:lnR>
                      <a:noFill/>
                    </a:lnR>
                    <a:lnT>
                      <a:noFill/>
                    </a:lnT>
                    <a:lnB>
                      <a:noFill/>
                    </a:lnB>
                  </a:tcPr>
                </a:tc>
                <a:extLst>
                  <a:ext uri="{0D108BD9-81ED-4DB2-BD59-A6C34878D82A}">
                    <a16:rowId xmlns:a16="http://schemas.microsoft.com/office/drawing/2014/main" val="3412049700"/>
                  </a:ext>
                </a:extLst>
              </a:tr>
              <a:tr h="260053">
                <a:tc>
                  <a:txBody>
                    <a:bodyPr/>
                    <a:lstStyle/>
                    <a:p>
                      <a:pPr algn="l" fontAlgn="b"/>
                      <a:r>
                        <a:rPr lang="it-IT" sz="1100" b="0" i="0" u="none" strike="noStrike" dirty="0">
                          <a:effectLst/>
                          <a:latin typeface="Arial" panose="020B0604020202020204" pitchFamily="34" charset="0"/>
                        </a:rPr>
                        <a:t>ND</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it-IT" sz="1100" b="0" i="0" u="none" strike="noStrike">
                          <a:effectLst/>
                          <a:latin typeface="Arial" panose="020B0604020202020204" pitchFamily="34" charset="0"/>
                        </a:rPr>
                        <a:t>1</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it-IT" sz="1100" b="0" i="0" u="none" strike="noStrike">
                          <a:effectLst/>
                          <a:latin typeface="Arial" panose="020B0604020202020204" pitchFamily="34" charset="0"/>
                        </a:rPr>
                        <a:t>1</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it-IT" sz="1100" b="0" i="0" u="none" strike="noStrike">
                          <a:effectLst/>
                          <a:latin typeface="Arial" panose="020B0604020202020204" pitchFamily="34" charset="0"/>
                        </a:rPr>
                        <a:t>0</a:t>
                      </a:r>
                    </a:p>
                  </a:txBody>
                  <a:tcPr marL="9525" marR="9525" marT="9525" marB="0" anchor="ct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tc>
                  <a:txBody>
                    <a:bodyPr/>
                    <a:lstStyle/>
                    <a:p>
                      <a:pPr algn="ctr" fontAlgn="b"/>
                      <a:r>
                        <a:rPr lang="it-IT" sz="1100" b="0" i="0" u="none" strike="noStrike">
                          <a:effectLst/>
                          <a:latin typeface="Arial" panose="020B0604020202020204" pitchFamily="34" charset="0"/>
                        </a:rPr>
                        <a:t>11</a:t>
                      </a:r>
                    </a:p>
                  </a:txBody>
                  <a:tcPr marL="9525" marR="9525" marT="9525" marB="0" anchor="ct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it-IT" sz="1100" b="0" i="0" u="none" strike="noStrike">
                          <a:effectLst/>
                          <a:latin typeface="Arial" panose="020B0604020202020204" pitchFamily="34" charset="0"/>
                        </a:rPr>
                        <a:t>11</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it-IT" sz="1100" b="0" i="0" u="none" strike="noStrike">
                          <a:effectLst/>
                          <a:latin typeface="Arial" panose="020B0604020202020204" pitchFamily="34" charset="0"/>
                        </a:rPr>
                        <a:t>0</a:t>
                      </a:r>
                    </a:p>
                  </a:txBody>
                  <a:tcPr marL="9525" marR="9525" marT="9525" marB="0" anchor="ctr">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519064"/>
                  </a:ext>
                </a:extLst>
              </a:tr>
              <a:tr h="260053">
                <a:tc>
                  <a:txBody>
                    <a:bodyPr/>
                    <a:lstStyle/>
                    <a:p>
                      <a:pPr algn="l" fontAlgn="b"/>
                      <a:r>
                        <a:rPr lang="it-IT" sz="1100" b="1" i="0" u="none" strike="noStrike" dirty="0">
                          <a:effectLst/>
                          <a:latin typeface="Arial" panose="020B0604020202020204" pitchFamily="34" charset="0"/>
                        </a:rPr>
                        <a:t>Totale</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a:effectLst/>
                          <a:latin typeface="Arial" panose="020B0604020202020204" pitchFamily="34" charset="0"/>
                        </a:rPr>
                        <a:t>20.140</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a:effectLst/>
                          <a:latin typeface="Arial" panose="020B0604020202020204" pitchFamily="34" charset="0"/>
                        </a:rPr>
                        <a:t>17.865</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a:effectLst/>
                          <a:latin typeface="Arial" panose="020B0604020202020204" pitchFamily="34" charset="0"/>
                        </a:rPr>
                        <a:t>2.275</a:t>
                      </a:r>
                    </a:p>
                  </a:txBody>
                  <a:tcPr marL="9525" marR="9525" marT="9525"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a:effectLst/>
                          <a:latin typeface="Arial" panose="020B0604020202020204" pitchFamily="34" charset="0"/>
                        </a:rPr>
                        <a:t>130.271</a:t>
                      </a:r>
                    </a:p>
                  </a:txBody>
                  <a:tcPr marL="9525" marR="9525" marT="9525"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a:effectLst/>
                          <a:latin typeface="Arial" panose="020B0604020202020204" pitchFamily="34" charset="0"/>
                        </a:rPr>
                        <a:t>108.917</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it-IT" sz="1100" b="1" i="0" u="none" strike="noStrike" dirty="0">
                          <a:effectLst/>
                          <a:latin typeface="Arial" panose="020B0604020202020204" pitchFamily="34" charset="0"/>
                        </a:rPr>
                        <a:t>21.354</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049780496"/>
                  </a:ext>
                </a:extLst>
              </a:tr>
            </a:tbl>
          </a:graphicData>
        </a:graphic>
      </p:graphicFrame>
      <p:sp>
        <p:nvSpPr>
          <p:cNvPr id="9" name="CasellaDiTesto 8"/>
          <p:cNvSpPr txBox="1"/>
          <p:nvPr/>
        </p:nvSpPr>
        <p:spPr>
          <a:xfrm>
            <a:off x="6818605" y="1043932"/>
            <a:ext cx="5373395" cy="5273238"/>
          </a:xfrm>
          <a:prstGeom prst="rect">
            <a:avLst/>
          </a:prstGeom>
          <a:noFill/>
        </p:spPr>
        <p:txBody>
          <a:bodyPr wrap="square" rtlCol="0">
            <a:spAutoFit/>
          </a:bodyPr>
          <a:lstStyle/>
          <a:p>
            <a:pPr>
              <a:lnSpc>
                <a:spcPts val="1900"/>
              </a:lnSpc>
              <a:spcBef>
                <a:spcPts val="600"/>
              </a:spcBef>
            </a:pPr>
            <a:r>
              <a:rPr lang="it-IT" sz="1500" i="1" dirty="0" smtClean="0">
                <a:latin typeface="Arial Narrow" panose="020B0606020202030204" pitchFamily="34" charset="0"/>
              </a:rPr>
              <a:t>Le assunzioni a tempo determinato sono la maggior parte nel mese di luglio 2021 (9.866, pari al 49%) e nei primi 7 mesi dell’anno, pari a oltre 101.000 unità (pari al 49%). </a:t>
            </a:r>
          </a:p>
          <a:p>
            <a:pPr>
              <a:lnSpc>
                <a:spcPts val="1900"/>
              </a:lnSpc>
              <a:spcBef>
                <a:spcPts val="600"/>
              </a:spcBef>
            </a:pPr>
            <a:r>
              <a:rPr lang="it-IT" sz="1500" i="1" dirty="0" smtClean="0">
                <a:latin typeface="Arial Narrow" panose="020B0606020202030204" pitchFamily="34" charset="0"/>
              </a:rPr>
              <a:t>È, grosso modo, la quota media delle assunzioni a termine degli ultimi anni, ad esclusione del 2020 quando, si ricorderà, il crollo ha riguardato soprattutto il lavoro temporaneo nel turismo e nel terziario. </a:t>
            </a:r>
          </a:p>
          <a:p>
            <a:pPr>
              <a:lnSpc>
                <a:spcPts val="1900"/>
              </a:lnSpc>
              <a:spcBef>
                <a:spcPts val="600"/>
              </a:spcBef>
            </a:pPr>
            <a:r>
              <a:rPr lang="it-IT" sz="1500" i="1" dirty="0" smtClean="0">
                <a:latin typeface="Arial Narrow" panose="020B0606020202030204" pitchFamily="34" charset="0"/>
              </a:rPr>
              <a:t>In molti settori e per molte attività economiche regionali, la stagionalità e la ciclicità dei processi di produzione di beni o erogazione di servizi viene organizzata quasi-esclusivamente con il lavoro temporaneo, nelle sue varie forme). Anche nei settori, tuttavia, dove si registrano quote maggiori di lavoro dipendente a tempo indeterminato (ad es. la manifattura) il percorso di ingresso nell’occupazione stabile viene spesso preceduta da «lunghi» periodi di prova e apprendimento tramite lavoro a tempo determinato. </a:t>
            </a:r>
          </a:p>
          <a:p>
            <a:pPr>
              <a:lnSpc>
                <a:spcPts val="1900"/>
              </a:lnSpc>
              <a:spcBef>
                <a:spcPts val="600"/>
              </a:spcBef>
            </a:pPr>
            <a:r>
              <a:rPr lang="it-IT" sz="1500" i="1" dirty="0" smtClean="0">
                <a:latin typeface="Arial Narrow" panose="020B0606020202030204" pitchFamily="34" charset="0"/>
              </a:rPr>
              <a:t>Considerando i primi sette mesi dell’anno (cfr. slide successiva) si notano la forte crescita, rispetto all’anno scorso, delle assunzioni con la somministrazione di lavoro (+31,7%), il lavoro a tempo determinato  (+23,1%), l’apprendistato (+21,2%) e il lavoro intermittente (+16,6%). </a:t>
            </a:r>
          </a:p>
          <a:p>
            <a:pPr>
              <a:lnSpc>
                <a:spcPts val="1900"/>
              </a:lnSpc>
              <a:spcBef>
                <a:spcPts val="600"/>
              </a:spcBef>
            </a:pPr>
            <a:r>
              <a:rPr lang="it-IT" sz="1500" i="1" dirty="0" smtClean="0">
                <a:latin typeface="Arial Narrow" panose="020B0606020202030204" pitchFamily="34" charset="0"/>
              </a:rPr>
              <a:t>Forte espansione, rispetto all’anno scorso, dei tirocini formativi e di orientamento (+39,7%)</a:t>
            </a:r>
          </a:p>
        </p:txBody>
      </p:sp>
    </p:spTree>
    <p:extLst>
      <p:ext uri="{BB962C8B-B14F-4D97-AF65-F5344CB8AC3E}">
        <p14:creationId xmlns:p14="http://schemas.microsoft.com/office/powerpoint/2010/main" val="1717439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7204</TotalTime>
  <Words>4334</Words>
  <Application>Microsoft Office PowerPoint</Application>
  <PresentationFormat>Widescreen</PresentationFormat>
  <Paragraphs>737</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Arial Narrow</vt:lpstr>
      <vt:lpstr>Calibri</vt:lpstr>
      <vt:lpstr>DecimaWE Rg</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LINEE GUIDA COMUNICAZIONE LAVORO</dc:title>
  <dc:creator>Picciolo Alessandra</dc:creator>
  <cp:lastModifiedBy>Tosolin Susanna</cp:lastModifiedBy>
  <cp:revision>309</cp:revision>
  <cp:lastPrinted>2021-09-01T07:58:43Z</cp:lastPrinted>
  <dcterms:created xsi:type="dcterms:W3CDTF">2020-06-01T21:34:06Z</dcterms:created>
  <dcterms:modified xsi:type="dcterms:W3CDTF">2021-09-02T10:44:29Z</dcterms:modified>
</cp:coreProperties>
</file>