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722313" y="1544638"/>
            <a:ext cx="7772400" cy="1812924"/>
          </a:xfrm>
          <a:prstGeom prst="rect">
            <a:avLst/>
          </a:prstGeom>
        </p:spPr>
        <p:txBody>
          <a:bodyPr anchor="t"/>
          <a:lstStyle>
            <a:lvl1pPr algn="ctr">
              <a:defRPr sz="4000" b="0" cap="all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it-IT" dirty="0" smtClean="0"/>
              <a:t>Titolo del </a:t>
            </a:r>
            <a:r>
              <a:rPr lang="it-IT" dirty="0" err="1" smtClean="0"/>
              <a:t>paper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722313" y="3357562"/>
            <a:ext cx="7772400" cy="21431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Autori e Afferenza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pic>
        <p:nvPicPr>
          <p:cNvPr id="16" name="Immagine 15" descr="LOGO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9841" y="49661"/>
            <a:ext cx="2268663" cy="118159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722313" y="1544638"/>
            <a:ext cx="7772400" cy="1812924"/>
          </a:xfrm>
          <a:prstGeom prst="rect">
            <a:avLst/>
          </a:prstGeom>
        </p:spPr>
        <p:txBody>
          <a:bodyPr anchor="t"/>
          <a:lstStyle>
            <a:lvl1pPr algn="ctr">
              <a:defRPr sz="4000" b="0" cap="all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it-IT" dirty="0" smtClean="0"/>
              <a:t>Titolo del </a:t>
            </a:r>
            <a:r>
              <a:rPr lang="it-IT" dirty="0" err="1" smtClean="0"/>
              <a:t>paper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722313" y="3357562"/>
            <a:ext cx="7772400" cy="21431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Autori e Afferenza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722313" y="5643578"/>
            <a:ext cx="7772400" cy="428628"/>
          </a:xfrm>
          <a:prstGeom prst="rect">
            <a:avLst/>
          </a:prstGeom>
        </p:spPr>
        <p:txBody>
          <a:bodyPr anchor="t"/>
          <a:lstStyle>
            <a:lvl1pPr algn="ctr">
              <a:defRPr sz="4000" b="0" cap="all"/>
            </a:lvl1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Mail autori</a:t>
            </a:r>
            <a:endParaRPr kumimoji="0" lang="it-IT" sz="20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Immagine 6" descr="Senza titolo 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968" y="79291"/>
            <a:ext cx="2205802" cy="114374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 (Corpo)"/>
              </a:defRPr>
            </a:lvl1pPr>
            <a:lvl2pPr>
              <a:defRPr>
                <a:latin typeface="Calibri (Corpo)"/>
              </a:defRPr>
            </a:lvl2pPr>
            <a:lvl3pPr>
              <a:defRPr>
                <a:latin typeface="Calibri (Corpo)"/>
              </a:defRPr>
            </a:lvl3pPr>
            <a:lvl4pPr>
              <a:defRPr>
                <a:latin typeface="Calibri (Corpo)"/>
              </a:defRPr>
            </a:lvl4pPr>
            <a:lvl5pPr>
              <a:defRPr>
                <a:latin typeface="Calibri (Corpo)"/>
              </a:defRPr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00364" y="6477000"/>
            <a:ext cx="3019436" cy="381000"/>
          </a:xfrm>
        </p:spPr>
        <p:txBody>
          <a:bodyPr/>
          <a:lstStyle>
            <a:lvl1pPr>
              <a:defRPr>
                <a:latin typeface="Calibri (Corpo)"/>
              </a:defRPr>
            </a:lvl1pPr>
          </a:lstStyle>
          <a:p>
            <a:endParaRPr lang="it-IT"/>
          </a:p>
        </p:txBody>
      </p:sp>
      <p:sp>
        <p:nvSpPr>
          <p:cNvPr id="11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it-IT" dirty="0"/>
          </a:p>
        </p:txBody>
      </p:sp>
      <p:pic>
        <p:nvPicPr>
          <p:cNvPr id="8" name="Immagine 7" descr="b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4856" y="6511429"/>
            <a:ext cx="1403648" cy="3019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pic>
        <p:nvPicPr>
          <p:cNvPr id="9" name="Immagine 8" descr="b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4856" y="6511429"/>
            <a:ext cx="1403648" cy="3019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pic>
        <p:nvPicPr>
          <p:cNvPr id="11" name="Immagine 10" descr="b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4856" y="6511429"/>
            <a:ext cx="1403648" cy="3019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it-IT" dirty="0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pic>
        <p:nvPicPr>
          <p:cNvPr id="7" name="Immagine 6" descr="b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4856" y="6511429"/>
            <a:ext cx="1403648" cy="3019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pic>
        <p:nvPicPr>
          <p:cNvPr id="6" name="Immagine 5" descr="b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4856" y="6511429"/>
            <a:ext cx="1403648" cy="3019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0" y="1268760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Connettore 1 5"/>
          <p:cNvCxnSpPr/>
          <p:nvPr/>
        </p:nvCxnSpPr>
        <p:spPr>
          <a:xfrm>
            <a:off x="0" y="441240"/>
            <a:ext cx="9144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8" name="Immagine 7" descr="b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4856" y="6511429"/>
            <a:ext cx="1403648" cy="3019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B8B034-894C-F449-A741-C80BDB7C4AC0}" type="datetimeFigureOut">
              <a:rPr lang="it-IT" smtClean="0"/>
              <a:t>01/02/16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30225F-78E1-E844-B5D1-FEECD809D4F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1993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500298" y="6477000"/>
            <a:ext cx="4143404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alibri (Corpo)"/>
                <a:cs typeface="+mn-cs"/>
              </a:defRPr>
            </a:lvl1pPr>
          </a:lstStyle>
          <a:p>
            <a:endParaRPr lang="it-IT"/>
          </a:p>
        </p:txBody>
      </p:sp>
      <p:cxnSp>
        <p:nvCxnSpPr>
          <p:cNvPr id="9" name="Connettore 1 8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0" y="6453336"/>
            <a:ext cx="9144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alibri (Corpo)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alibri (Corpo)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alibri (Corpo)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alibri (Corpo)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alibri (Corpo)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business </a:t>
            </a:r>
            <a:r>
              <a:rPr lang="it-IT" dirty="0" err="1" smtClean="0"/>
              <a:t>plan</a:t>
            </a:r>
            <a:r>
              <a:rPr lang="it-IT" dirty="0" smtClean="0"/>
              <a:t> come strumento strategico nel settore agricolo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Paola Mazzurana</a:t>
            </a:r>
          </a:p>
          <a:p>
            <a:r>
              <a:rPr lang="it-IT" dirty="0" smtClean="0"/>
              <a:t>Dipartimento di Scienze Economiche e Statistiche</a:t>
            </a:r>
          </a:p>
          <a:p>
            <a:r>
              <a:rPr lang="it-IT" dirty="0" smtClean="0"/>
              <a:t>Università degli Studi di Udine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4892" y="5916381"/>
            <a:ext cx="33401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20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Il business </a:t>
            </a:r>
            <a:r>
              <a:rPr lang="it-IT" dirty="0" err="1" smtClean="0"/>
              <a:t>plan</a:t>
            </a:r>
            <a:r>
              <a:rPr lang="it-IT" dirty="0" smtClean="0"/>
              <a:t> è un documento di sintesi che serve a presentare un’idea o un progetto imprenditoriale per:</a:t>
            </a:r>
          </a:p>
          <a:p>
            <a:pPr lvl="1"/>
            <a:r>
              <a:rPr lang="it-IT" dirty="0" smtClean="0"/>
              <a:t>Una nuova impresa</a:t>
            </a:r>
          </a:p>
          <a:p>
            <a:pPr lvl="1"/>
            <a:r>
              <a:rPr lang="it-IT" dirty="0"/>
              <a:t>U</a:t>
            </a:r>
            <a:r>
              <a:rPr lang="it-IT" dirty="0" smtClean="0"/>
              <a:t>n nuovo business d’impresa </a:t>
            </a:r>
          </a:p>
          <a:p>
            <a:pPr lvl="1"/>
            <a:r>
              <a:rPr lang="it-IT" dirty="0"/>
              <a:t>N</a:t>
            </a:r>
            <a:r>
              <a:rPr lang="it-IT" dirty="0" smtClean="0"/>
              <a:t>uovi progetti di investimento</a:t>
            </a:r>
          </a:p>
          <a:p>
            <a:r>
              <a:rPr lang="it-IT" dirty="0" smtClean="0"/>
              <a:t>Il business </a:t>
            </a:r>
            <a:r>
              <a:rPr lang="it-IT" dirty="0" err="1" smtClean="0"/>
              <a:t>plan</a:t>
            </a:r>
            <a:r>
              <a:rPr lang="it-IT" dirty="0" smtClean="0"/>
              <a:t> contiene: descrizione dell'azienda, analisi di mercato, analisi della concorrenza, le strategie di marketing, l'organizzazione e le valutazioni economico-finanziarie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business </a:t>
            </a:r>
            <a:r>
              <a:rPr lang="it-IT" dirty="0" err="1" smtClean="0"/>
              <a:t>plan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1956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business </a:t>
            </a:r>
            <a:r>
              <a:rPr lang="it-IT" dirty="0" err="1" smtClean="0"/>
              <a:t>plan</a:t>
            </a:r>
            <a:r>
              <a:rPr lang="it-IT" dirty="0" smtClean="0"/>
              <a:t> è adatto per la valutazione quantitativa e qualitativa del progetto imprenditoriale</a:t>
            </a:r>
          </a:p>
          <a:p>
            <a:r>
              <a:rPr lang="it-IT" dirty="0" smtClean="0"/>
              <a:t>Viene richiesto da chi concede contributi e finanziamenti di capitali di rischio o di debito</a:t>
            </a:r>
          </a:p>
          <a:p>
            <a:pPr lvl="1"/>
            <a:r>
              <a:rPr lang="it-IT" dirty="0" smtClean="0"/>
              <a:t>Per rendere efficace la distribuzione dei contributi</a:t>
            </a:r>
          </a:p>
          <a:p>
            <a:pPr lvl="1"/>
            <a:r>
              <a:rPr lang="it-IT" dirty="0" smtClean="0"/>
              <a:t>Per essere certi di avere un rientro dall'investimento 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strumento di valutazione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6849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rischio è di vedere il business </a:t>
            </a:r>
            <a:r>
              <a:rPr lang="it-IT" dirty="0" err="1" smtClean="0"/>
              <a:t>plan</a:t>
            </a:r>
            <a:r>
              <a:rPr lang="it-IT" dirty="0" smtClean="0"/>
              <a:t> come un adempimento, mentre andrebbe apprezzato come strumento strategico</a:t>
            </a:r>
          </a:p>
          <a:p>
            <a:r>
              <a:rPr lang="it-IT" dirty="0" smtClean="0"/>
              <a:t>Ha diversi ruoli</a:t>
            </a:r>
          </a:p>
          <a:p>
            <a:pPr lvl="1"/>
            <a:r>
              <a:rPr lang="it-IT" dirty="0" smtClean="0"/>
              <a:t>Strumento di comunicazione</a:t>
            </a:r>
          </a:p>
          <a:p>
            <a:pPr lvl="1"/>
            <a:r>
              <a:rPr lang="it-IT" dirty="0" smtClean="0"/>
              <a:t>Strumento di promozione</a:t>
            </a:r>
          </a:p>
          <a:p>
            <a:pPr lvl="1"/>
            <a:r>
              <a:rPr lang="it-IT" dirty="0" smtClean="0"/>
              <a:t>Strumento di analisi e riflessione interna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Altri ruoli del business </a:t>
            </a:r>
            <a:r>
              <a:rPr lang="it-IT" dirty="0" err="1" smtClean="0"/>
              <a:t>plan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2931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Aiuta a formalizzare un’idea  </a:t>
            </a:r>
          </a:p>
          <a:p>
            <a:r>
              <a:rPr lang="it-IT" dirty="0" smtClean="0"/>
              <a:t>Forza ad analizzare le idee in modo sistematico</a:t>
            </a:r>
          </a:p>
          <a:p>
            <a:r>
              <a:rPr lang="it-IT" dirty="0" smtClean="0"/>
              <a:t>Agevola l'identificazione e la valutazione di opzioni alternative</a:t>
            </a:r>
          </a:p>
          <a:p>
            <a:r>
              <a:rPr lang="it-IT" dirty="0" smtClean="0"/>
              <a:t>Permette di anticipare e/o prevenire problematiche</a:t>
            </a:r>
          </a:p>
          <a:p>
            <a:r>
              <a:rPr lang="it-IT" dirty="0" smtClean="0"/>
              <a:t>Permette di “sbagliare su carta”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Vantaggi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3156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Strumento per esplicitare la strategia aziendale</a:t>
            </a:r>
          </a:p>
          <a:p>
            <a:r>
              <a:rPr lang="it-IT" dirty="0" smtClean="0"/>
              <a:t>Supporto per la pianificazione operativa delle iniziative e per il processo di budget e controllo</a:t>
            </a:r>
          </a:p>
          <a:p>
            <a:r>
              <a:rPr lang="it-IT" dirty="0" smtClean="0"/>
              <a:t>Permette di identificare gap di risorse e favorisce la decisione di come distribuirle</a:t>
            </a:r>
          </a:p>
          <a:p>
            <a:r>
              <a:rPr lang="it-IT" dirty="0" smtClean="0"/>
              <a:t>Identifica le aree su cui prendere decisioni</a:t>
            </a:r>
          </a:p>
          <a:p>
            <a:r>
              <a:rPr lang="it-IT" dirty="0" smtClean="0"/>
              <a:t>Permette un controllo in itinere sul raggiungimento degli obiettivi identificati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Vantaggi (2)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4328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Perchè</a:t>
            </a:r>
            <a:r>
              <a:rPr lang="it-IT" dirty="0" smtClean="0"/>
              <a:t> sia utile, un business </a:t>
            </a:r>
            <a:r>
              <a:rPr lang="it-IT" dirty="0" err="1" smtClean="0"/>
              <a:t>plan</a:t>
            </a:r>
            <a:r>
              <a:rPr lang="it-IT" dirty="0" smtClean="0"/>
              <a:t> deve essere:</a:t>
            </a:r>
          </a:p>
          <a:p>
            <a:pPr lvl="1"/>
            <a:r>
              <a:rPr lang="it-IT" dirty="0" smtClean="0"/>
              <a:t>Chiaro </a:t>
            </a:r>
          </a:p>
          <a:p>
            <a:pPr lvl="1"/>
            <a:r>
              <a:rPr lang="it-IT" dirty="0" smtClean="0"/>
              <a:t>Strutturato nei concetti</a:t>
            </a:r>
          </a:p>
          <a:p>
            <a:pPr lvl="1"/>
            <a:r>
              <a:rPr lang="it-IT" dirty="0" smtClean="0"/>
              <a:t>Completo </a:t>
            </a:r>
          </a:p>
          <a:p>
            <a:pPr lvl="1"/>
            <a:r>
              <a:rPr lang="it-IT" dirty="0" smtClean="0"/>
              <a:t>Coerente </a:t>
            </a:r>
          </a:p>
          <a:p>
            <a:pPr lvl="1"/>
            <a:r>
              <a:rPr lang="it-IT" dirty="0" smtClean="0"/>
              <a:t>Obiettivo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Alcune indicazioni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8723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Visto le dinamiche che sono in atto nel </a:t>
            </a:r>
            <a:r>
              <a:rPr lang="it-IT" dirty="0" smtClean="0"/>
              <a:t>settore agricolo, </a:t>
            </a:r>
            <a:r>
              <a:rPr lang="it-IT" dirty="0" smtClean="0"/>
              <a:t>diventa importante che l’imprenditore </a:t>
            </a:r>
            <a:r>
              <a:rPr lang="it-IT" dirty="0" smtClean="0"/>
              <a:t>riconosca </a:t>
            </a:r>
            <a:r>
              <a:rPr lang="it-IT" dirty="0" smtClean="0"/>
              <a:t>la strategicità di questo strumento, visto che, oggi più che mai, gli viene richiesto di saper padroneggiare degli strumenti manageriali che fino a poco tempo fa non erano propri del settore</a:t>
            </a:r>
          </a:p>
          <a:p>
            <a:r>
              <a:rPr lang="it-IT" dirty="0" smtClean="0"/>
              <a:t>In generale, introdurre nelle aziende agricole questi strumenti è importantissimo perché:</a:t>
            </a:r>
          </a:p>
          <a:p>
            <a:pPr lvl="1"/>
            <a:r>
              <a:rPr lang="it-IT" dirty="0" smtClean="0"/>
              <a:t>sono il presupposto per la crescita dell’impresa </a:t>
            </a:r>
          </a:p>
          <a:p>
            <a:pPr lvl="1"/>
            <a:r>
              <a:rPr lang="it-IT" dirty="0" smtClean="0"/>
              <a:t>permettono di mettere in atto diverse strategie, supportate da una base informativa adeguata </a:t>
            </a:r>
          </a:p>
          <a:p>
            <a:pPr lvl="1"/>
            <a:r>
              <a:rPr lang="it-IT" dirty="0" smtClean="0"/>
              <a:t>permettono il controllo sui risultati delle strategie implementate </a:t>
            </a:r>
          </a:p>
          <a:p>
            <a:pPr lvl="1"/>
            <a:r>
              <a:rPr lang="it-IT" dirty="0" smtClean="0"/>
              <a:t>l’imprenditore sviluppa una maggiore consapevolezza delle leve a sua disposizione per gestire l’impresa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6260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Grazie per l'attenzione</a:t>
            </a:r>
            <a:endParaRPr lang="it-IT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Contatti: </a:t>
            </a:r>
            <a:r>
              <a:rPr lang="it-IT" dirty="0" err="1" smtClean="0"/>
              <a:t>paola.mazzurana@uniud.it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149025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GOST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GOST2.thmx</Template>
  <TotalTime>24</TotalTime>
  <Words>393</Words>
  <Application>Microsoft Macintosh PowerPoint</Application>
  <PresentationFormat>Presentazione su schermo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GOST2</vt:lpstr>
      <vt:lpstr>Il business plan come strumento strategico nel settore agricolo</vt:lpstr>
      <vt:lpstr>Il business plan</vt:lpstr>
      <vt:lpstr>Come strumento di valutazione</vt:lpstr>
      <vt:lpstr>Altri ruoli del business plan</vt:lpstr>
      <vt:lpstr>Vantaggi</vt:lpstr>
      <vt:lpstr>Vantaggi (2)</vt:lpstr>
      <vt:lpstr>Alcune indicazioni</vt:lpstr>
      <vt:lpstr>Conclusioni</vt:lpstr>
      <vt:lpstr>Grazie per l'attenzione</vt:lpstr>
    </vt:vector>
  </TitlesOfParts>
  <Company>DIES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Paola Mazzurana</dc:creator>
  <cp:lastModifiedBy>Paola Mazzurana</cp:lastModifiedBy>
  <cp:revision>5</cp:revision>
  <dcterms:created xsi:type="dcterms:W3CDTF">2016-01-21T11:28:34Z</dcterms:created>
  <dcterms:modified xsi:type="dcterms:W3CDTF">2016-02-01T12:03:51Z</dcterms:modified>
</cp:coreProperties>
</file>