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508" r:id="rId3"/>
    <p:sldId id="459" r:id="rId4"/>
    <p:sldId id="509" r:id="rId5"/>
    <p:sldId id="441" r:id="rId6"/>
    <p:sldId id="502" r:id="rId7"/>
    <p:sldId id="518" r:id="rId8"/>
    <p:sldId id="521" r:id="rId9"/>
    <p:sldId id="517" r:id="rId10"/>
    <p:sldId id="510" r:id="rId11"/>
    <p:sldId id="503" r:id="rId12"/>
    <p:sldId id="504" r:id="rId13"/>
    <p:sldId id="469" r:id="rId14"/>
    <p:sldId id="506" r:id="rId15"/>
    <p:sldId id="507" r:id="rId16"/>
    <p:sldId id="497" r:id="rId17"/>
    <p:sldId id="511" r:id="rId18"/>
    <p:sldId id="505" r:id="rId19"/>
    <p:sldId id="472" r:id="rId20"/>
    <p:sldId id="514" r:id="rId21"/>
    <p:sldId id="512" r:id="rId22"/>
    <p:sldId id="513" r:id="rId23"/>
    <p:sldId id="515" r:id="rId24"/>
    <p:sldId id="483" r:id="rId25"/>
    <p:sldId id="522" r:id="rId26"/>
    <p:sldId id="516" r:id="rId27"/>
    <p:sldId id="476" r:id="rId28"/>
    <p:sldId id="528" r:id="rId29"/>
    <p:sldId id="527" r:id="rId30"/>
    <p:sldId id="526" r:id="rId31"/>
    <p:sldId id="453" r:id="rId32"/>
    <p:sldId id="523" r:id="rId33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472C4"/>
    <a:srgbClr val="3399FF"/>
    <a:srgbClr val="984807"/>
    <a:srgbClr val="FAC090"/>
    <a:srgbClr val="FFCC00"/>
    <a:srgbClr val="A6A6A6"/>
    <a:srgbClr val="CC6600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0810" autoAdjust="0"/>
  </p:normalViewPr>
  <p:slideViewPr>
    <p:cSldViewPr snapToGrid="0">
      <p:cViewPr varScale="1">
        <p:scale>
          <a:sx n="78" d="100"/>
          <a:sy n="78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82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4302E0FC-DC35-4902-9046-62F2A632DD7D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61AC7239-5918-43E0-A60E-4EAD104E66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809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058F41F7-37A1-4E85-82F7-E305BD591C45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89994"/>
            <a:ext cx="5438775" cy="4443649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7022013B-C336-4050-BF58-47F061FDD8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739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337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5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33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2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Tra i settori sono presi in toto i 29 considerati nell’approccio Eurostat, e 40 dei 41 considerati nel rapporto del KEA report on Creative Industries contribution della Commissione europea.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94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88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98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38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Più della meccanica – 6,1% valore aggiunto Paese</a:t>
            </a:r>
          </a:p>
        </p:txBody>
      </p:sp>
    </p:spTree>
    <p:extLst>
      <p:ext uri="{BB962C8B-B14F-4D97-AF65-F5344CB8AC3E}">
        <p14:creationId xmlns:p14="http://schemas.microsoft.com/office/powerpoint/2010/main" val="407576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Perimetro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ESSnet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che comprende: Fabbricazione di strumenti musicali; Commercio al dettaglio di libri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.; Commercio al dettaglio di giornali e articoli di cartoleria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.; Commercio al dettaglio di registrazioni musicali e video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.; Edizione di libri; Edizione di quotidiani; Edizione di riviste e periodici; Edizione di giochi per computer; Attività di produzione cinematografica, di video e di programmi televisivi; Attività di post-produzione cinematografica, di video e di programmi televisivi; Attività di distribuzione cinematografica, di video e di programmi televisivi; Attività di proiezione cinematografica; Attività di registrazione sonora e di editoria musicale; Trasmissioni radiofoniche; Attività di programmazione e trasmissioni televisive; Attività delle agenzie di stampa; Attività degli studi di architettura; Agenzie pubblicitarie; Attività di design specializzate; Attività fotografiche; Traduzione e interpretariato; Noleggio di videocassette e dischi; Formazione culturale; Rappresentazioni artistiche; Attività di supporto alle rappresentazioni artistiche; Creazioni artistiche e letterarie; Gestione di strutture artistiche; Attività di biblioteche ed archivi; Attività di musei; Gestione di luoghi e monumenti storici e attrazioni simili.</a:t>
            </a:r>
          </a:p>
          <a:p>
            <a:r>
              <a:rPr lang="it-IT" b="1" dirty="0"/>
              <a:t>Non comprende</a:t>
            </a:r>
            <a:r>
              <a:rPr lang="it-IT" dirty="0"/>
              <a:t>, del SPCC: Stampa di giornali; Altra stampa; Lavorazioni preliminari alla stampa e ai media; Legatoria e servizi connessi; Riproduzione di supporti registrati; Fabbricazione di prodotti di elettronica di consumo audio e video; Fabbricazione di giochi e giocattoli; Altre attività editoriali; Edizioni di altri software; Produzione di software non connesso all'edizione; Portali web; Pubbliche relazioni e comunicazione; Attività delle concessionarie e degli altri intermediari di servizi pubblicitari; Organizzazione di convegni e fiere.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1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059-4977-4655-8EB9-75713723B7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947C-299A-4391-9C18-3569D6BDA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F179-F6FF-432C-932E-FD99B93CE8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059-4977-4655-8EB9-75713723B72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4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17F2-B41C-42D2-AD87-74979B72268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D22-F525-4CFA-81E2-FAAA5272792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2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403E-8C3E-4B8D-92C0-AF2FEF30670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5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36AF-D52E-40E0-B9D2-CE6C9CD8547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2E30-E3B8-4066-8585-260DAF273F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73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C6AC-8B24-4D89-8212-AA5B5D7C98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1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DAA3-B165-462D-BA0B-D6FFD82C597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17F2-B41C-42D2-AD87-74979B7226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1281-C9CB-4774-9B2B-FF604392F64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8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947C-299A-4391-9C18-3569D6BDA8D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F179-F6FF-432C-932E-FD99B93CE89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D22-F525-4CFA-81E2-FAAA52727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403E-8C3E-4B8D-92C0-AF2FEF3067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36AF-D52E-40E0-B9D2-CE6C9CD854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2E30-E3B8-4066-8585-260DAF273F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C6AC-8B24-4D89-8212-AA5B5D7C98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DAA3-B165-462D-BA0B-D6FFD82C59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1281-C9CB-4774-9B2B-FF604392F6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E5ED72-5E35-4BCD-AA57-5149C0BD68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E5ED72-5E35-4BCD-AA57-5149C0BD68D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B860BF-583F-45F6-ACF1-A072AF54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6EF785-AF0A-4453-A6DB-7352D7F1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3" y="0"/>
            <a:ext cx="822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3FCE69-DC18-4092-8910-EE1DDC52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10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C11452D-48D7-442A-942B-5672EE0F98BD}"/>
              </a:ext>
            </a:extLst>
          </p:cNvPr>
          <p:cNvSpPr/>
          <p:nvPr/>
        </p:nvSpPr>
        <p:spPr>
          <a:xfrm>
            <a:off x="1258283" y="541738"/>
            <a:ext cx="6627434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2.1. Valore aggiunto e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addetti </a:t>
            </a:r>
          </a:p>
          <a:p>
            <a:pPr algn="ctr"/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    </a:t>
            </a:r>
            <a:r>
              <a:rPr lang="it-IT">
                <a:solidFill>
                  <a:schemeClr val="bg1"/>
                </a:solidFill>
                <a:latin typeface="Univers LT Std 55" panose="020B0603020202020204" pitchFamily="34" charset="0"/>
              </a:rPr>
              <a:t>(</a:t>
            </a:r>
            <a:r>
              <a:rPr lang="it-IT" dirty="0">
                <a:solidFill>
                  <a:schemeClr val="bg1"/>
                </a:solidFill>
                <a:latin typeface="Univers LT Std 55" panose="020B0603020202020204" pitchFamily="34" charset="0"/>
              </a:rPr>
              <a:t>valori assoluti – anno 2018)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83C3A-2109-4A86-8A18-B44DF131AB0A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1" y="1962150"/>
            <a:ext cx="7034654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7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8F4D28-F488-4CEE-86C7-0E33F07F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11</a:t>
            </a:fld>
            <a:endParaRPr lang="it-IT">
              <a:solidFill>
                <a:srgbClr val="00B0F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2C71C9-D0C8-48DD-99DC-0319746C1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0" b="3696"/>
          <a:stretch/>
        </p:blipFill>
        <p:spPr>
          <a:xfrm>
            <a:off x="1333500" y="1576730"/>
            <a:ext cx="6477000" cy="51054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F17793A-F990-4E3A-A751-5D5830A3425E}"/>
              </a:ext>
            </a:extLst>
          </p:cNvPr>
          <p:cNvSpPr/>
          <p:nvPr/>
        </p:nvSpPr>
        <p:spPr>
          <a:xfrm>
            <a:off x="1258283" y="541738"/>
            <a:ext cx="6627434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2.1. Valore aggiunto e addetti (incidenze percentuali – anno 2018)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5446EC-C767-4364-9BDD-9C1D43257266}"/>
              </a:ext>
            </a:extLst>
          </p:cNvPr>
          <p:cNvSpPr/>
          <p:nvPr/>
        </p:nvSpPr>
        <p:spPr>
          <a:xfrm>
            <a:off x="2552238" y="3437135"/>
            <a:ext cx="78535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32,1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026E76F-41D6-4021-B773-C468AAB1CFB0}"/>
              </a:ext>
            </a:extLst>
          </p:cNvPr>
          <p:cNvSpPr/>
          <p:nvPr/>
        </p:nvSpPr>
        <p:spPr>
          <a:xfrm>
            <a:off x="1485900" y="3437135"/>
            <a:ext cx="71437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17,2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86A0198-2B12-4103-8F67-7699803110C8}"/>
              </a:ext>
            </a:extLst>
          </p:cNvPr>
          <p:cNvSpPr/>
          <p:nvPr/>
        </p:nvSpPr>
        <p:spPr>
          <a:xfrm>
            <a:off x="4457930" y="3437135"/>
            <a:ext cx="44698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9,3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94A66B-C3CC-4C6F-9220-0B0DDD7EE074}"/>
              </a:ext>
            </a:extLst>
          </p:cNvPr>
          <p:cNvSpPr/>
          <p:nvPr/>
        </p:nvSpPr>
        <p:spPr>
          <a:xfrm>
            <a:off x="4924887" y="3446660"/>
            <a:ext cx="44698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3,3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B51FBF4-D144-4C81-AEA0-0A306C875076}"/>
              </a:ext>
            </a:extLst>
          </p:cNvPr>
          <p:cNvSpPr/>
          <p:nvPr/>
        </p:nvSpPr>
        <p:spPr>
          <a:xfrm>
            <a:off x="6972761" y="3446660"/>
            <a:ext cx="78535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38,1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CFDCE48-216A-4F8D-963B-9BFD053BFFC7}"/>
              </a:ext>
            </a:extLst>
          </p:cNvPr>
          <p:cNvSpPr/>
          <p:nvPr/>
        </p:nvSpPr>
        <p:spPr>
          <a:xfrm>
            <a:off x="2399838" y="1875035"/>
            <a:ext cx="78535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36,7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7CF913D-0972-4C00-8A26-B90266945E25}"/>
              </a:ext>
            </a:extLst>
          </p:cNvPr>
          <p:cNvSpPr/>
          <p:nvPr/>
        </p:nvSpPr>
        <p:spPr>
          <a:xfrm>
            <a:off x="1485900" y="1875035"/>
            <a:ext cx="71437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14,4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A111F42-AE52-40BA-A66E-0F5CC6AF653C}"/>
              </a:ext>
            </a:extLst>
          </p:cNvPr>
          <p:cNvSpPr/>
          <p:nvPr/>
        </p:nvSpPr>
        <p:spPr>
          <a:xfrm>
            <a:off x="4457930" y="1875035"/>
            <a:ext cx="44698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8,6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F8A8357-5086-4B11-BA21-7AC4070AF0AB}"/>
              </a:ext>
            </a:extLst>
          </p:cNvPr>
          <p:cNvSpPr/>
          <p:nvPr/>
        </p:nvSpPr>
        <p:spPr>
          <a:xfrm>
            <a:off x="4905837" y="1884560"/>
            <a:ext cx="44698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3,0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EC4DEBC-B265-4067-BCF3-042523544A56}"/>
              </a:ext>
            </a:extLst>
          </p:cNvPr>
          <p:cNvSpPr/>
          <p:nvPr/>
        </p:nvSpPr>
        <p:spPr>
          <a:xfrm>
            <a:off x="6972761" y="1884560"/>
            <a:ext cx="78535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b="1" dirty="0">
                <a:latin typeface="Univers LT Std 55"/>
              </a:rPr>
              <a:t>37,4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7F36DEE-B8E4-485A-A333-283250261766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5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79575E-C231-417C-A681-039D60631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74" b="5033"/>
          <a:stretch/>
        </p:blipFill>
        <p:spPr>
          <a:xfrm>
            <a:off x="2077694" y="2232295"/>
            <a:ext cx="6045890" cy="462570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BA10D72-0F3E-424E-BFD8-04A74299F06A}"/>
              </a:ext>
            </a:extLst>
          </p:cNvPr>
          <p:cNvSpPr/>
          <p:nvPr/>
        </p:nvSpPr>
        <p:spPr>
          <a:xfrm>
            <a:off x="504810" y="560788"/>
            <a:ext cx="802958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2.2.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Il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valore del Sistema Produttivo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Culturale e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Creativo e i suoi effetti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moltiplicativi sull’economia</a:t>
            </a:r>
            <a:endParaRPr lang="it-IT" sz="2800" dirty="0">
              <a:latin typeface="Univers LT Std 55" panose="020B0603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749103-83A3-46C6-9EDE-090DEC00CB6B}"/>
              </a:ext>
            </a:extLst>
          </p:cNvPr>
          <p:cNvSpPr>
            <a:spLocks noChangeArrowheads="1"/>
          </p:cNvSpPr>
          <p:nvPr/>
        </p:nvSpPr>
        <p:spPr bwMode="auto">
          <a:xfrm rot="21582939">
            <a:off x="405362" y="3575167"/>
            <a:ext cx="20929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Principali settori attivati: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Commercio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Trasporti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Telecomunicazioni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Attività connesse all’edilizia civile e al recupero patrimonio architettonico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Cura e manutenzione del paesaggio e altri servizi di supporto alle imprese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  <a:latin typeface="Univers LT Std 55"/>
                <a:ea typeface="Arial Unicode MS" panose="020B0604020202020204" pitchFamily="34" charset="-128"/>
                <a:cs typeface="Arial Unicode MS" panose="020B0604020202020204" pitchFamily="34" charset="-128"/>
              </a:rPr>
              <a:t>R&amp;S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6681EC-B975-4E00-B83D-30FD14018697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12</a:t>
            </a:fld>
            <a:endParaRPr lang="it-IT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5687CC-1B89-41BF-A1FE-4AC7F1A5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13</a:t>
            </a:fld>
            <a:endParaRPr lang="it-IT">
              <a:solidFill>
                <a:srgbClr val="00B0F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46A081-3404-4DE7-99D1-0649524AE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3"/>
          <a:stretch/>
        </p:blipFill>
        <p:spPr>
          <a:xfrm>
            <a:off x="1762125" y="1666875"/>
            <a:ext cx="6400800" cy="51911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33687B-09EA-4CDF-9C28-401C0B5FF73D}"/>
              </a:ext>
            </a:extLst>
          </p:cNvPr>
          <p:cNvSpPr txBox="1"/>
          <p:nvPr/>
        </p:nvSpPr>
        <p:spPr>
          <a:xfrm>
            <a:off x="504811" y="4867959"/>
            <a:ext cx="201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416.080 imprese (6,8% del totale)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B7A3DD0-5994-4C1E-9AFC-26BC33558EC9}"/>
              </a:ext>
            </a:extLst>
          </p:cNvPr>
          <p:cNvSpPr/>
          <p:nvPr/>
        </p:nvSpPr>
        <p:spPr>
          <a:xfrm>
            <a:off x="504811" y="560788"/>
            <a:ext cx="803911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2.3. Imprese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566C95-2C3F-4257-A7B6-804562E6B7BD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E58D9-560C-4FBD-AC02-AC724CA4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14</a:t>
            </a:fld>
            <a:endParaRPr lang="it-IT">
              <a:solidFill>
                <a:srgbClr val="00B0F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D7B16A-B38A-4086-AF20-A3BD6285C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40"/>
          <a:stretch/>
        </p:blipFill>
        <p:spPr>
          <a:xfrm>
            <a:off x="990601" y="1114596"/>
            <a:ext cx="7415116" cy="574340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C3CEB82-3F06-4239-9D20-2B3C588B6315}"/>
              </a:ext>
            </a:extLst>
          </p:cNvPr>
          <p:cNvSpPr/>
          <p:nvPr/>
        </p:nvSpPr>
        <p:spPr>
          <a:xfrm>
            <a:off x="495300" y="566752"/>
            <a:ext cx="8048625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2.3.</a:t>
            </a:r>
            <a:r>
              <a:rPr lang="it-IT" sz="2800" dirty="0">
                <a:latin typeface="Univers LT Std 55" panose="020B0603020202020204" pitchFamily="34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Imprese core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7D47FD-3B80-4893-A95B-F97AE165F629}"/>
              </a:ext>
            </a:extLst>
          </p:cNvPr>
          <p:cNvSpPr txBox="1"/>
          <p:nvPr/>
        </p:nvSpPr>
        <p:spPr>
          <a:xfrm>
            <a:off x="6991336" y="3817021"/>
            <a:ext cx="201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Univers LT Std 45 Light" panose="020B0403020202020204" pitchFamily="34" charset="0"/>
              </a:rPr>
              <a:t>Valori assoluti 2018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4D64E1-0D7E-4C41-98FD-B73E91C9BD15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7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706183-7FF5-48F9-856A-6C49CEF7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6" y="1548148"/>
            <a:ext cx="7084524" cy="5112543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15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1AC537-131E-47F1-B093-1A76B02FBDC6}"/>
              </a:ext>
            </a:extLst>
          </p:cNvPr>
          <p:cNvSpPr txBox="1"/>
          <p:nvPr/>
        </p:nvSpPr>
        <p:spPr>
          <a:xfrm>
            <a:off x="6076336" y="3992665"/>
            <a:ext cx="259141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>
                <a:latin typeface="Univers LT Std 55" panose="020B0603020202020204" pitchFamily="34" charset="0"/>
              </a:defRPr>
            </a:lvl1pPr>
          </a:lstStyle>
          <a:p>
            <a:r>
              <a:rPr lang="it-IT" sz="2000" dirty="0"/>
              <a:t>1.232 mila imprese in Europa (perimetro Eurostat - 2016)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CB23980-7748-4246-B818-F53B390C2213}"/>
              </a:ext>
            </a:extLst>
          </p:cNvPr>
          <p:cNvSpPr/>
          <p:nvPr/>
        </p:nvSpPr>
        <p:spPr>
          <a:xfrm>
            <a:off x="2335529" y="1715821"/>
            <a:ext cx="1359735" cy="2309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FF41CD-3275-4D42-AC3D-E1D3EE93F4C9}"/>
              </a:ext>
            </a:extLst>
          </p:cNvPr>
          <p:cNvSpPr/>
          <p:nvPr/>
        </p:nvSpPr>
        <p:spPr>
          <a:xfrm>
            <a:off x="504810" y="570313"/>
            <a:ext cx="8038024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2.3. Imprese culturali in Europa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. </a:t>
            </a:r>
          </a:p>
          <a:p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Distribuzione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4F5C67-7684-4ACA-8870-68295C3AF70F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3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Univers LT Std 55" panose="020B060302020202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406749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FFDD8D-870D-4760-A6B7-E9FB20CE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17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0B15EE1-62AE-4ACF-BA05-392ED2059FC2}"/>
              </a:ext>
            </a:extLst>
          </p:cNvPr>
          <p:cNvSpPr/>
          <p:nvPr/>
        </p:nvSpPr>
        <p:spPr>
          <a:xfrm>
            <a:off x="504811" y="560788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3.1.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Dinamica valore aggiunto e occupazione per settori (</a:t>
            </a:r>
            <a:r>
              <a:rPr lang="it-IT" sz="2800" dirty="0" err="1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var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%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2018-2017)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45BA9C-878A-464B-A074-FA81FC2F41F6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5" y="2045302"/>
            <a:ext cx="4419295" cy="396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58" y="2035777"/>
            <a:ext cx="4390492" cy="40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07190C1-E321-4C24-8FD7-4F4878E2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470991"/>
            <a:ext cx="8342020" cy="509357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18</a:t>
            </a:fld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8BADBA-4E76-48A7-A573-8A340136311B}"/>
              </a:ext>
            </a:extLst>
          </p:cNvPr>
          <p:cNvSpPr/>
          <p:nvPr/>
        </p:nvSpPr>
        <p:spPr>
          <a:xfrm>
            <a:off x="504811" y="560788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3.1. </a:t>
            </a:r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Dinamica valore aggiunto a confronto con la dimensione assoluta (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  <a:cs typeface="Calibri" panose="020F0502020204030204" pitchFamily="34" charset="0"/>
              </a:rPr>
              <a:t>valori %)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80887A-601B-44E1-82BE-CED29A3B1D2D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6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Univers LT Std 55" panose="020B0603020202020204" pitchFamily="34" charset="0"/>
              </a:rPr>
              <a:t>Territori</a:t>
            </a:r>
          </a:p>
        </p:txBody>
      </p:sp>
    </p:spTree>
    <p:extLst>
      <p:ext uri="{BB962C8B-B14F-4D97-AF65-F5344CB8AC3E}">
        <p14:creationId xmlns:p14="http://schemas.microsoft.com/office/powerpoint/2010/main" val="4821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8283" y="1519897"/>
            <a:ext cx="6627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Univers LT Std 55"/>
                <a:ea typeface="Tahoma" panose="020B0604030504040204" pitchFamily="34" charset="0"/>
                <a:cs typeface="Tahoma" panose="020B0604030504040204" pitchFamily="34" charset="0"/>
              </a:rPr>
              <a:t>Il rapporto è alla sua IX edizione, un riferimento per fare il punto sul ruolo della cultura e della creatività quale settore produttivo strategico per le prospettive di sviluppo del nostro </a:t>
            </a:r>
            <a:r>
              <a:rPr lang="it-IT" b="1">
                <a:latin typeface="Univers LT Std 55"/>
                <a:ea typeface="Tahoma" panose="020B0604030504040204" pitchFamily="34" charset="0"/>
                <a:cs typeface="Tahoma" panose="020B0604030504040204" pitchFamily="34" charset="0"/>
              </a:rPr>
              <a:t>Paese.</a:t>
            </a:r>
          </a:p>
          <a:p>
            <a:pPr algn="just"/>
            <a:endParaRPr lang="it-IT" b="1" dirty="0">
              <a:latin typeface="Univers LT Std 55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b="1" dirty="0">
                <a:latin typeface="Univers LT Std 55"/>
                <a:ea typeface="Tahoma" panose="020B0604030504040204" pitchFamily="34" charset="0"/>
                <a:cs typeface="Tahoma" panose="020B0604030504040204" pitchFamily="34" charset="0"/>
              </a:rPr>
              <a:t>Promosso da: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0616" y="531413"/>
            <a:ext cx="415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Il Rapporto Io sono cultura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991C52-E3BF-4754-982B-CC6070374828}"/>
              </a:ext>
            </a:extLst>
          </p:cNvPr>
          <p:cNvGrpSpPr/>
          <p:nvPr/>
        </p:nvGrpSpPr>
        <p:grpSpPr>
          <a:xfrm>
            <a:off x="821624" y="3702193"/>
            <a:ext cx="7093651" cy="2471790"/>
            <a:chOff x="416231" y="3988077"/>
            <a:chExt cx="5750080" cy="1861432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4596A4C-88D7-440C-B2C8-8CF76D5BDB17}"/>
                </a:ext>
              </a:extLst>
            </p:cNvPr>
            <p:cNvSpPr txBox="1"/>
            <p:nvPr/>
          </p:nvSpPr>
          <p:spPr>
            <a:xfrm>
              <a:off x="918939" y="4980235"/>
              <a:ext cx="142034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latin typeface="Apercu Pro" panose="020B0503050601040103" pitchFamily="34" charset="0"/>
                </a:rPr>
                <a:t>In collaborazione con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DA5C035-539A-4D47-A71C-A298049C2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418" y="5084109"/>
              <a:ext cx="728091" cy="355764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DB5B8FE-48E1-4297-8E19-15BDA5F9488E}"/>
                </a:ext>
              </a:extLst>
            </p:cNvPr>
            <p:cNvSpPr txBox="1"/>
            <p:nvPr/>
          </p:nvSpPr>
          <p:spPr>
            <a:xfrm>
              <a:off x="3660566" y="4980234"/>
              <a:ext cx="132588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latin typeface="Apercu Pro" panose="020B0503050601040103" pitchFamily="34" charset="0"/>
                </a:rPr>
                <a:t>Partner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FFFDD20-0520-4E60-A70A-376FA9070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4" t="68998" r="61616" b="23834"/>
            <a:stretch/>
          </p:blipFill>
          <p:spPr>
            <a:xfrm>
              <a:off x="4632644" y="5023425"/>
              <a:ext cx="1108482" cy="362085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D6F9B58-4329-4321-AE11-BFC40786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8" t="76000" r="63046" b="18333"/>
            <a:stretch/>
          </p:blipFill>
          <p:spPr>
            <a:xfrm>
              <a:off x="4678363" y="5563208"/>
              <a:ext cx="1019390" cy="286301"/>
            </a:xfrm>
            <a:prstGeom prst="rect">
              <a:avLst/>
            </a:prstGeom>
          </p:spPr>
        </p:pic>
        <p:cxnSp>
          <p:nvCxnSpPr>
            <p:cNvPr id="16" name="Connettore diritto 25">
              <a:extLst>
                <a:ext uri="{FF2B5EF4-FFF2-40B4-BE49-F238E27FC236}">
                  <a16:creationId xmlns:a16="http://schemas.microsoft.com/office/drawing/2014/main" id="{EB72EEF6-30BC-484D-A589-D8F627B2158F}"/>
                </a:ext>
              </a:extLst>
            </p:cNvPr>
            <p:cNvCxnSpPr>
              <a:cxnSpLocks/>
            </p:cNvCxnSpPr>
            <p:nvPr/>
          </p:nvCxnSpPr>
          <p:spPr>
            <a:xfrm>
              <a:off x="946576" y="4980233"/>
              <a:ext cx="48294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49D54EEE-95F1-469F-970C-9E6C3459D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3624" y="5069396"/>
              <a:ext cx="0" cy="5514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3418BEA-A0B2-43B0-ABC1-0CA58D74A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150" t="36929" r="36862" b="56672"/>
            <a:stretch/>
          </p:blipFill>
          <p:spPr>
            <a:xfrm>
              <a:off x="416231" y="3988077"/>
              <a:ext cx="5750080" cy="647042"/>
            </a:xfrm>
            <a:prstGeom prst="rect">
              <a:avLst/>
            </a:prstGeom>
          </p:spPr>
        </p:pic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678981E9-B54C-4848-ADF1-86FCF8FF8BB7}"/>
              </a:ext>
            </a:extLst>
          </p:cNvPr>
          <p:cNvSpPr/>
          <p:nvPr/>
        </p:nvSpPr>
        <p:spPr>
          <a:xfrm>
            <a:off x="504811" y="656038"/>
            <a:ext cx="662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Univers LT Std 55" panose="020B0603020202020204" pitchFamily="34" charset="0"/>
              </a:rPr>
              <a:t>Io sono cultura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C79E2B0-EEAC-4CA0-A6DD-8B3242F4F13A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3C96C7-C633-4864-88AC-65542C336BE3}"/>
              </a:ext>
            </a:extLst>
          </p:cNvPr>
          <p:cNvSpPr/>
          <p:nvPr/>
        </p:nvSpPr>
        <p:spPr>
          <a:xfrm>
            <a:off x="3818528" y="3775361"/>
            <a:ext cx="2077606" cy="8592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EAA34E2-7F91-4202-81D5-EFF346AE4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48" y="3775361"/>
            <a:ext cx="1567772" cy="6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9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27175"/>
            <a:ext cx="84391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39568B-8855-4BBE-A06D-CD52AF00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52544"/>
            <a:ext cx="2133600" cy="476250"/>
          </a:xfrm>
        </p:spPr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20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2FCDA88-DDB1-4A9F-865E-041E05A1626C}"/>
              </a:ext>
            </a:extLst>
          </p:cNvPr>
          <p:cNvSpPr/>
          <p:nvPr/>
        </p:nvSpPr>
        <p:spPr>
          <a:xfrm>
            <a:off x="504811" y="360763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4.1. Ripartizione valore aggiunto regionale SPCC (quote% su totale economia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regionale)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42D11C-CBE2-4654-8BC5-AC903F5936E8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705033"/>
            <a:ext cx="752475" cy="3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705034"/>
            <a:ext cx="84734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0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22400"/>
            <a:ext cx="8356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A674DB-F26E-4632-A50B-104E6E7F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50" y="6352544"/>
            <a:ext cx="2133600" cy="476250"/>
          </a:xfrm>
        </p:spPr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21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2FC3DBF-CC2B-4F0F-A3E5-F52BBAE88819}"/>
              </a:ext>
            </a:extLst>
          </p:cNvPr>
          <p:cNvSpPr/>
          <p:nvPr/>
        </p:nvSpPr>
        <p:spPr>
          <a:xfrm>
            <a:off x="504811" y="360763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4.2. Prime 20 province per ruolo del SPCC nell’economia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locale 2018 (valori percentuali)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BE69C0-1976-4399-AB7B-2B63A14DA2D1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2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Occupazione</a:t>
            </a:r>
          </a:p>
        </p:txBody>
      </p:sp>
    </p:spTree>
    <p:extLst>
      <p:ext uri="{BB962C8B-B14F-4D97-AF65-F5344CB8AC3E}">
        <p14:creationId xmlns:p14="http://schemas.microsoft.com/office/powerpoint/2010/main" val="334519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 bwMode="auto">
          <a:xfrm>
            <a:off x="740410" y="1197871"/>
            <a:ext cx="74866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6086261"/>
            <a:ext cx="3900487" cy="5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715125" y="6245224"/>
            <a:ext cx="2133600" cy="476250"/>
          </a:xfrm>
        </p:spPr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23</a:t>
            </a:fld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6AFA9AA-653B-46B6-A97E-B0A21067F164}"/>
              </a:ext>
            </a:extLst>
          </p:cNvPr>
          <p:cNvSpPr/>
          <p:nvPr/>
        </p:nvSpPr>
        <p:spPr>
          <a:xfrm>
            <a:off x="514336" y="332188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5.1. Distribuzione degli occupati nel SPCC           (valori% anno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2018)</a:t>
            </a:r>
            <a:endParaRPr lang="it-IT" sz="2800" dirty="0">
              <a:latin typeface="Univers LT Std 55" panose="020B0603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349E71-51F3-4957-B82C-947125C0C88B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24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A182BA-1E9E-4904-819B-C1C1635DA9C8}"/>
              </a:ext>
            </a:extLst>
          </p:cNvPr>
          <p:cNvSpPr/>
          <p:nvPr/>
        </p:nvSpPr>
        <p:spPr>
          <a:xfrm>
            <a:off x="504811" y="560788"/>
            <a:ext cx="793879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5.2. Distribuzione degli occupati per livello di studio conseguito (valori % anno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2018)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F62F81-DC25-4F85-AA98-35E40CE5E641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822450"/>
            <a:ext cx="8473440" cy="44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476250"/>
          </a:xfrm>
        </p:spPr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24</a:t>
            </a:fld>
            <a:endParaRPr lang="it-IT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6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Univers LT Std 55" panose="020B0603020202020204" pitchFamily="34" charset="0"/>
              </a:rPr>
              <a:t>Imprese industriali, </a:t>
            </a:r>
            <a:r>
              <a:rPr lang="it-IT" sz="2800" b="1">
                <a:solidFill>
                  <a:schemeClr val="bg1"/>
                </a:solidFill>
                <a:latin typeface="Univers LT Std 55" panose="020B0603020202020204" pitchFamily="34" charset="0"/>
              </a:rPr>
              <a:t>creatività </a:t>
            </a:r>
          </a:p>
          <a:p>
            <a:r>
              <a:rPr lang="it-IT" sz="2800" b="1">
                <a:solidFill>
                  <a:schemeClr val="bg1"/>
                </a:solidFill>
                <a:latin typeface="Univers LT Std 55" panose="020B0603020202020204" pitchFamily="34" charset="0"/>
              </a:rPr>
              <a:t>e </a:t>
            </a:r>
            <a:r>
              <a:rPr lang="it-IT" sz="2800" b="1" dirty="0">
                <a:solidFill>
                  <a:schemeClr val="bg1"/>
                </a:solidFill>
                <a:latin typeface="Univers LT Std 55" panose="020B0603020202020204" pitchFamily="34" charset="0"/>
              </a:rPr>
              <a:t>competitività</a:t>
            </a:r>
          </a:p>
          <a:p>
            <a:endParaRPr lang="it-IT" sz="2800" dirty="0">
              <a:latin typeface="Univers LT Std 55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4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26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55" name="Rettangolo 1"/>
          <p:cNvSpPr>
            <a:spLocks noChangeArrowheads="1"/>
          </p:cNvSpPr>
          <p:nvPr/>
        </p:nvSpPr>
        <p:spPr bwMode="auto">
          <a:xfrm>
            <a:off x="3878671" y="1979648"/>
            <a:ext cx="2339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b="1" dirty="0">
                <a:latin typeface="Univers LT Std 55"/>
              </a:rPr>
              <a:t>Imprese che investono in CREATIVITÀ</a:t>
            </a:r>
          </a:p>
        </p:txBody>
      </p:sp>
      <p:sp>
        <p:nvSpPr>
          <p:cNvPr id="56" name="Rettangolo 1"/>
          <p:cNvSpPr>
            <a:spLocks noChangeArrowheads="1"/>
          </p:cNvSpPr>
          <p:nvPr/>
        </p:nvSpPr>
        <p:spPr bwMode="auto">
          <a:xfrm>
            <a:off x="6129746" y="1979648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i="1" dirty="0">
                <a:latin typeface="Univers LT Std 55"/>
              </a:rPr>
              <a:t>Imprese che NON investono in creatività</a:t>
            </a:r>
          </a:p>
        </p:txBody>
      </p:sp>
      <p:sp>
        <p:nvSpPr>
          <p:cNvPr id="57" name="Rettangolo 1"/>
          <p:cNvSpPr>
            <a:spLocks noChangeArrowheads="1"/>
          </p:cNvSpPr>
          <p:nvPr/>
        </p:nvSpPr>
        <p:spPr bwMode="auto">
          <a:xfrm>
            <a:off x="942847" y="2703820"/>
            <a:ext cx="3059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800" dirty="0">
                <a:latin typeface="Univers LT Std 55"/>
              </a:rPr>
              <a:t>Incremento di fatturato imprese industriali</a:t>
            </a:r>
          </a:p>
        </p:txBody>
      </p:sp>
      <p:sp>
        <p:nvSpPr>
          <p:cNvPr id="59" name="Rettangolo 1"/>
          <p:cNvSpPr>
            <a:spLocks noChangeArrowheads="1"/>
          </p:cNvSpPr>
          <p:nvPr/>
        </p:nvSpPr>
        <p:spPr bwMode="auto">
          <a:xfrm>
            <a:off x="4613684" y="2840648"/>
            <a:ext cx="846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b="1" dirty="0">
                <a:latin typeface="Univers LT Std 55"/>
              </a:rPr>
              <a:t>42%</a:t>
            </a:r>
          </a:p>
        </p:txBody>
      </p:sp>
      <p:sp>
        <p:nvSpPr>
          <p:cNvPr id="60" name="Rettangolo 1"/>
          <p:cNvSpPr>
            <a:spLocks noChangeArrowheads="1"/>
          </p:cNvSpPr>
          <p:nvPr/>
        </p:nvSpPr>
        <p:spPr bwMode="auto">
          <a:xfrm>
            <a:off x="6936196" y="2887479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800" i="1" dirty="0">
                <a:latin typeface="Univers LT Std 55"/>
              </a:rPr>
              <a:t>21%</a:t>
            </a:r>
          </a:p>
        </p:txBody>
      </p:sp>
      <p:sp>
        <p:nvSpPr>
          <p:cNvPr id="61" name="Rettangolo 1"/>
          <p:cNvSpPr>
            <a:spLocks noChangeArrowheads="1"/>
          </p:cNvSpPr>
          <p:nvPr/>
        </p:nvSpPr>
        <p:spPr bwMode="auto">
          <a:xfrm>
            <a:off x="942847" y="3696691"/>
            <a:ext cx="295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800" dirty="0">
                <a:latin typeface="Univers LT Std 55"/>
              </a:rPr>
              <a:t>Incremento di occupazione </a:t>
            </a:r>
            <a:r>
              <a:rPr lang="it-IT" altLang="it-IT" sz="1800">
                <a:latin typeface="Univers LT Std 55"/>
              </a:rPr>
              <a:t>imprese industriali</a:t>
            </a:r>
            <a:endParaRPr lang="it-IT" altLang="it-IT" sz="1800" dirty="0">
              <a:latin typeface="Univers LT Std 55"/>
            </a:endParaRPr>
          </a:p>
        </p:txBody>
      </p:sp>
      <p:sp>
        <p:nvSpPr>
          <p:cNvPr id="62" name="Rettangolo 1"/>
          <p:cNvSpPr>
            <a:spLocks noChangeArrowheads="1"/>
          </p:cNvSpPr>
          <p:nvPr/>
        </p:nvSpPr>
        <p:spPr bwMode="auto">
          <a:xfrm>
            <a:off x="4613684" y="3787536"/>
            <a:ext cx="846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b="1" dirty="0">
                <a:latin typeface="Univers LT Std 55"/>
                <a:cs typeface="Arial" charset="0"/>
              </a:rPr>
              <a:t>33%</a:t>
            </a:r>
          </a:p>
        </p:txBody>
      </p:sp>
      <p:sp>
        <p:nvSpPr>
          <p:cNvPr id="63" name="Rettangolo 1"/>
          <p:cNvSpPr>
            <a:spLocks noChangeArrowheads="1"/>
          </p:cNvSpPr>
          <p:nvPr/>
        </p:nvSpPr>
        <p:spPr bwMode="auto">
          <a:xfrm>
            <a:off x="6936196" y="3824177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i="1" dirty="0">
                <a:latin typeface="Univers LT Std 55"/>
                <a:cs typeface="Arial" charset="0"/>
              </a:rPr>
              <a:t>15%</a:t>
            </a:r>
          </a:p>
        </p:txBody>
      </p:sp>
      <p:sp>
        <p:nvSpPr>
          <p:cNvPr id="64" name="Rettangolo 1"/>
          <p:cNvSpPr>
            <a:spLocks noChangeArrowheads="1"/>
          </p:cNvSpPr>
          <p:nvPr/>
        </p:nvSpPr>
        <p:spPr bwMode="auto">
          <a:xfrm>
            <a:off x="942847" y="4609162"/>
            <a:ext cx="2951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800" dirty="0">
                <a:latin typeface="Univers LT Std 55"/>
              </a:rPr>
              <a:t>Incremento di export imprese industriali</a:t>
            </a:r>
          </a:p>
          <a:p>
            <a:pPr eaLnBrk="1" hangingPunct="1"/>
            <a:endParaRPr lang="it-IT" altLang="it-IT" sz="1800" dirty="0">
              <a:latin typeface="Univers LT Std 55"/>
            </a:endParaRPr>
          </a:p>
        </p:txBody>
      </p:sp>
      <p:sp>
        <p:nvSpPr>
          <p:cNvPr id="65" name="Rettangolo 1"/>
          <p:cNvSpPr>
            <a:spLocks noChangeArrowheads="1"/>
          </p:cNvSpPr>
          <p:nvPr/>
        </p:nvSpPr>
        <p:spPr bwMode="auto">
          <a:xfrm>
            <a:off x="4613684" y="4705602"/>
            <a:ext cx="846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b="1" dirty="0">
                <a:latin typeface="Univers LT Std 55"/>
              </a:rPr>
              <a:t>35%</a:t>
            </a:r>
          </a:p>
        </p:txBody>
      </p:sp>
      <p:sp>
        <p:nvSpPr>
          <p:cNvPr id="66" name="Rettangolo 1"/>
          <p:cNvSpPr>
            <a:spLocks noChangeArrowheads="1"/>
          </p:cNvSpPr>
          <p:nvPr/>
        </p:nvSpPr>
        <p:spPr bwMode="auto">
          <a:xfrm>
            <a:off x="6936196" y="4732718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800" i="1" dirty="0">
                <a:latin typeface="Univers LT Std 55"/>
              </a:rPr>
              <a:t>26%</a:t>
            </a:r>
          </a:p>
        </p:txBody>
      </p:sp>
      <p:sp>
        <p:nvSpPr>
          <p:cNvPr id="21" name="Rettangolo 1">
            <a:extLst>
              <a:ext uri="{FF2B5EF4-FFF2-40B4-BE49-F238E27FC236}">
                <a16:creationId xmlns:a16="http://schemas.microsoft.com/office/drawing/2014/main" id="{138C6444-85FD-42AD-8778-C1AFF31E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0" y="2564423"/>
            <a:ext cx="846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6000" b="1" dirty="0">
                <a:latin typeface="Univers LT Std 45 Light"/>
              </a:rPr>
              <a:t>+</a:t>
            </a:r>
          </a:p>
        </p:txBody>
      </p:sp>
      <p:sp>
        <p:nvSpPr>
          <p:cNvPr id="22" name="Rettangolo 1">
            <a:extLst>
              <a:ext uri="{FF2B5EF4-FFF2-40B4-BE49-F238E27FC236}">
                <a16:creationId xmlns:a16="http://schemas.microsoft.com/office/drawing/2014/main" id="{50C5B5DA-A0A0-4C63-B323-0DF0F0B2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80" y="3431620"/>
            <a:ext cx="846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6000" b="1" dirty="0">
                <a:latin typeface="Univers LT Std 45 Light"/>
              </a:rPr>
              <a:t>+</a:t>
            </a:r>
          </a:p>
        </p:txBody>
      </p:sp>
      <p:sp>
        <p:nvSpPr>
          <p:cNvPr id="23" name="Rettangolo 1">
            <a:extLst>
              <a:ext uri="{FF2B5EF4-FFF2-40B4-BE49-F238E27FC236}">
                <a16:creationId xmlns:a16="http://schemas.microsoft.com/office/drawing/2014/main" id="{AB4F71D1-0875-4403-93E0-9483F8EAB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50" y="4379159"/>
            <a:ext cx="846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6000" b="1" dirty="0">
                <a:latin typeface="Univers LT Std 45 Light"/>
              </a:rPr>
              <a:t>+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39435F8-52DB-459F-9450-4B46096FCD3B}"/>
              </a:ext>
            </a:extLst>
          </p:cNvPr>
          <p:cNvSpPr/>
          <p:nvPr/>
        </p:nvSpPr>
        <p:spPr>
          <a:xfrm>
            <a:off x="504811" y="560788"/>
            <a:ext cx="7938798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6.1. Investimenti in creatività e competitività delle imprese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industriali </a:t>
            </a:r>
          </a:p>
          <a:p>
            <a:r>
              <a:rPr lang="it-IT" sz="2400">
                <a:solidFill>
                  <a:schemeClr val="bg1"/>
                </a:solidFill>
                <a:latin typeface="Univers LT Std 55" panose="020B0603020202020204" pitchFamily="34" charset="0"/>
              </a:rPr>
              <a:t>Anno 2018 vs anno 2017</a:t>
            </a:r>
            <a:endParaRPr lang="it-IT" sz="24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822A776-0A5C-4626-A200-C18829DECB7A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81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C6AC-8B24-4D89-8212-AA5B5D7C98D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27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5275" y="4969877"/>
            <a:ext cx="4005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Percentuale del valore aggiunto sul totale Italia: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83367"/>
              </p:ext>
            </p:extLst>
          </p:nvPr>
        </p:nvGraphicFramePr>
        <p:xfrm>
          <a:off x="352425" y="1291430"/>
          <a:ext cx="8432800" cy="3375820"/>
        </p:xfrm>
        <a:graphic>
          <a:graphicData uri="http://schemas.openxmlformats.org/drawingml/2006/table">
            <a:tbl>
              <a:tblPr/>
              <a:tblGrid>
                <a:gridCol w="118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9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14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Friuli Venezia Giulia Valore aggiunto  (valori assoluti in milioni di euro)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1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 CREATIVE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 CULTURALI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PERFORMING ARTS E ARTI VISIVE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STORICO E ARTISTICO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 DRIVEN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SPCC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ECONOMIA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PERCENTUALE SPCC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14.694,7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3.524,4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Trieste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7.443,4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8.693,7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Friuli Venezia Giulia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835,9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1.850,5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34.356,2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13.783,8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35.111,8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8.210,7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2.858,1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35.794,3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95.758,6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1.575.635,5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95275" y="5608291"/>
            <a:ext cx="6117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Variazione percentuale del valore aggiunto 2017-2018  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FVG : + 3,5   Italia:  +2,9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5275" y="5278458"/>
            <a:ext cx="3944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Percentuale dell’occupazione sul totale Italia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+2,2</a:t>
            </a:r>
          </a:p>
        </p:txBody>
      </p:sp>
    </p:spTree>
    <p:extLst>
      <p:ext uri="{BB962C8B-B14F-4D97-AF65-F5344CB8AC3E}">
        <p14:creationId xmlns:p14="http://schemas.microsoft.com/office/powerpoint/2010/main" val="124333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C6AC-8B24-4D89-8212-AA5B5D7C98D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28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0874" y="5088404"/>
            <a:ext cx="826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Industrie creative: Architettura, Design, </a:t>
            </a:r>
            <a:r>
              <a:rPr lang="it-IT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Comunicazione</a:t>
            </a:r>
          </a:p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Industrie Culturali: Cinema, radio e tv, Software e videogame, Musica, Editoria e stampa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45373"/>
              </p:ext>
            </p:extLst>
          </p:nvPr>
        </p:nvGraphicFramePr>
        <p:xfrm>
          <a:off x="358775" y="1291428"/>
          <a:ext cx="8375650" cy="3328197"/>
        </p:xfrm>
        <a:graphic>
          <a:graphicData uri="http://schemas.openxmlformats.org/drawingml/2006/table">
            <a:tbl>
              <a:tblPr/>
              <a:tblGrid>
                <a:gridCol w="141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855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Friuli Venezia Giulia - Distribuzione delle imprese del Core Cultura  del SPCC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 CREATIVE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 CULTURALI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PERFORMING ARTS </a:t>
                      </a:r>
                    </a:p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ARTI VISIVE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STORICO E ARTISTICO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Trieste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Friuli Venezia Giulia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2.291 (44,3%)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2.658 (50,3%)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215 (4,1%)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 (0,3%)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129.532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147.153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291.025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00874" y="5620489"/>
            <a:ext cx="321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Percentuale imprese sul totale Italia: 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0873" y="6025753"/>
            <a:ext cx="5976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Variazione percentuale n. imprese 2017-2018  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FVG : - 0,8   Italia:  +0,6%  </a:t>
            </a:r>
          </a:p>
        </p:txBody>
      </p:sp>
    </p:spTree>
    <p:extLst>
      <p:ext uri="{BB962C8B-B14F-4D97-AF65-F5344CB8AC3E}">
        <p14:creationId xmlns:p14="http://schemas.microsoft.com/office/powerpoint/2010/main" val="310737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C6AC-8B24-4D89-8212-AA5B5D7C98D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29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9453" y="5815429"/>
            <a:ext cx="3944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Percentuale dell’occupazione sul totale Italia: 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0878" y="5223331"/>
            <a:ext cx="457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Core Cultura: Industrie Creative, Industrie Culturali, </a:t>
            </a:r>
          </a:p>
          <a:p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Performing Arts e Arti Visive, Patrimonio Storico e Artistico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21509"/>
              </p:ext>
            </p:extLst>
          </p:nvPr>
        </p:nvGraphicFramePr>
        <p:xfrm>
          <a:off x="895350" y="1272379"/>
          <a:ext cx="7362824" cy="3452021"/>
        </p:xfrm>
        <a:graphic>
          <a:graphicData uri="http://schemas.openxmlformats.org/drawingml/2006/table">
            <a:tbl>
              <a:tblPr/>
              <a:tblGrid>
                <a:gridCol w="157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3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Friuli</a:t>
                      </a:r>
                      <a:r>
                        <a:rPr lang="it-IT" sz="16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Venezia Giulia - Occupazione SPCC (valori in migliaia)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CULTURE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 DRIVEN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SPCC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ECONOMIA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PERCENTUALE SPCC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Trieste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Friuli</a:t>
                      </a:r>
                      <a:r>
                        <a:rPr lang="it-IT" sz="1300" b="1" i="0" u="none" strike="noStrike" baseline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Venezia Giulia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1.551,2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25.326,9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60878" y="6123206"/>
            <a:ext cx="5927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Variazione percentuale dell’occupazione 2017-2018   </a:t>
            </a:r>
            <a:r>
              <a:rPr lang="it-IT" sz="1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FVG : + 2,3   Italia:  +1,5  </a:t>
            </a:r>
          </a:p>
        </p:txBody>
      </p:sp>
    </p:spTree>
    <p:extLst>
      <p:ext uri="{BB962C8B-B14F-4D97-AF65-F5344CB8AC3E}">
        <p14:creationId xmlns:p14="http://schemas.microsoft.com/office/powerpoint/2010/main" val="373137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Il sistema Produttivo culturale e creativo</a:t>
            </a:r>
          </a:p>
        </p:txBody>
      </p:sp>
    </p:spTree>
    <p:extLst>
      <p:ext uri="{BB962C8B-B14F-4D97-AF65-F5344CB8AC3E}">
        <p14:creationId xmlns:p14="http://schemas.microsoft.com/office/powerpoint/2010/main" val="332842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2483" y="1037651"/>
            <a:ext cx="7799057" cy="48358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defRPr/>
            </a:pPr>
            <a:r>
              <a:rPr lang="it-IT" sz="2400" b="1" dirty="0">
                <a:latin typeface="Calibri" panose="020F0502020204030204" pitchFamily="34" charset="0"/>
                <a:cs typeface="Calibri" pitchFamily="34" charset="0"/>
              </a:rPr>
              <a:t>           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latin typeface="Utsaah" pitchFamily="34" charset="0"/>
                <a:cs typeface="Utsaah" pitchFamily="34" charset="0"/>
              </a:rPr>
              <a:t>Il rapporto è scaricabile online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00B0F0"/>
                </a:solidFill>
                <a:latin typeface="Utsaah" pitchFamily="34" charset="0"/>
                <a:cs typeface="Utsaah" pitchFamily="34" charset="0"/>
              </a:rPr>
              <a:t>www.unioncamere.gov.it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00B0F0"/>
                </a:solidFill>
                <a:latin typeface="Utsaah" pitchFamily="34" charset="0"/>
                <a:cs typeface="Utsaah" pitchFamily="34" charset="0"/>
              </a:rPr>
              <a:t>www.symbola.net</a:t>
            </a:r>
            <a:br>
              <a:rPr lang="it-IT" sz="2800" b="1" dirty="0">
                <a:solidFill>
                  <a:srgbClr val="3366CC"/>
                </a:solidFill>
                <a:latin typeface="Utsaah" pitchFamily="34" charset="0"/>
                <a:cs typeface="Utsaah" pitchFamily="34" charset="0"/>
              </a:rPr>
            </a:br>
            <a:br>
              <a:rPr lang="it-IT" b="1" dirty="0">
                <a:latin typeface="Calibri" panose="020F0502020204030204" pitchFamily="34" charset="0"/>
                <a:cs typeface="Calibri" pitchFamily="34" charset="0"/>
              </a:rPr>
            </a:br>
            <a:endParaRPr lang="it-IT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6" name="AutoShape 2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AutoShape 4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0" name="AutoShape 6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7" y="1400248"/>
            <a:ext cx="2660704" cy="5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221934-22F1-432C-84C2-BAF8A627B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27" y="1251639"/>
            <a:ext cx="2106217" cy="82136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0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C9218793-4AB1-4586-9E3B-AA242E39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23" y="1369876"/>
            <a:ext cx="5703509" cy="481963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3964" y="1870705"/>
            <a:ext cx="3144254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pc="-30" dirty="0">
                <a:latin typeface="Univers LT Std 55"/>
              </a:rPr>
              <a:t>Core Cultura: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Architettura e design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Comunicazione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Cinema, radio e tv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Software e videogame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Musica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Editoria e stampa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 err="1">
                <a:latin typeface="Univers LT Std 55"/>
              </a:rPr>
              <a:t>Performing</a:t>
            </a:r>
            <a:r>
              <a:rPr lang="it-IT" sz="1400" spc="-30" dirty="0">
                <a:latin typeface="Univers LT Std 55"/>
              </a:rPr>
              <a:t> </a:t>
            </a:r>
            <a:r>
              <a:rPr lang="it-IT" sz="1400" spc="-30" dirty="0" err="1">
                <a:latin typeface="Univers LT Std 55"/>
              </a:rPr>
              <a:t>arts</a:t>
            </a:r>
            <a:endParaRPr lang="it-IT" sz="1400" spc="-30" dirty="0">
              <a:latin typeface="Univers LT Std 55"/>
            </a:endParaRP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400" spc="-30" dirty="0">
                <a:latin typeface="Univers LT Std 55"/>
              </a:rPr>
              <a:t>Patrimonio storico artistico</a:t>
            </a:r>
          </a:p>
          <a:p>
            <a:pPr>
              <a:spcBef>
                <a:spcPts val="700"/>
              </a:spcBef>
            </a:pPr>
            <a:endParaRPr lang="it-IT" sz="1100" dirty="0">
              <a:latin typeface="Univers LT Std 55"/>
            </a:endParaRPr>
          </a:p>
          <a:p>
            <a:pPr>
              <a:spcBef>
                <a:spcPts val="700"/>
              </a:spcBef>
            </a:pPr>
            <a:r>
              <a:rPr lang="it-IT" sz="1400" dirty="0">
                <a:latin typeface="Univers LT Std 55"/>
              </a:rPr>
              <a:t>Creative driven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4</a:t>
            </a:fld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6767" y="5135349"/>
            <a:ext cx="4197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Univers LT Std 55"/>
              </a:rPr>
              <a:t>Attività che, pur non facendo parte della filiera, impiegano contenuti e competenze culturali e creative per accrescere il valore dei propri prodotti  (grafici o illustratori, designer, architetti, comunicatori, fotografi, sviluppatori videogame, registi, autori/scrittori, storyteller, attori/performers, musicisti, videomaker, artisti, organizzatori di eventi)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6B78D61-C3D5-47BB-83C7-EADEFD067B35}"/>
              </a:ext>
            </a:extLst>
          </p:cNvPr>
          <p:cNvSpPr/>
          <p:nvPr/>
        </p:nvSpPr>
        <p:spPr>
          <a:xfrm>
            <a:off x="374391" y="562575"/>
            <a:ext cx="8531483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1.1. Il sistema Produttivo </a:t>
            </a:r>
            <a:r>
              <a:rPr lang="it-IT" sz="2800">
                <a:solidFill>
                  <a:schemeClr val="bg1"/>
                </a:solidFill>
                <a:latin typeface="Univers LT Std 55" panose="020B0603020202020204" pitchFamily="34" charset="0"/>
              </a:rPr>
              <a:t>culturale e creativo</a:t>
            </a:r>
            <a:endParaRPr lang="it-IT" sz="2800" dirty="0">
              <a:solidFill>
                <a:schemeClr val="bg1"/>
              </a:solidFill>
              <a:latin typeface="Univers LT Std 55" panose="020B06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C5B073-3411-41A2-91B6-60C2E8550D02}"/>
              </a:ext>
            </a:extLst>
          </p:cNvPr>
          <p:cNvSpPr txBox="1"/>
          <p:nvPr/>
        </p:nvSpPr>
        <p:spPr>
          <a:xfrm>
            <a:off x="0" y="65906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Unioncamere – Fondazione Symbola – Io sono cultura - </a:t>
            </a:r>
            <a:r>
              <a:rPr lang="it-IT" sz="1100" i="1" dirty="0">
                <a:latin typeface="Calibri" panose="020F0502020204030204" pitchFamily="34" charset="0"/>
                <a:cs typeface="Calibri" panose="020F0502020204030204" pitchFamily="34" charset="0"/>
              </a:rPr>
              <a:t>Rapporto 2019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066925"/>
            <a:ext cx="89235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08244" y="2066925"/>
            <a:ext cx="449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/>
              <a:t>}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581F56A-52CA-4336-A751-EFB78AB8F73A}"/>
              </a:ext>
            </a:extLst>
          </p:cNvPr>
          <p:cNvSpPr/>
          <p:nvPr/>
        </p:nvSpPr>
        <p:spPr>
          <a:xfrm>
            <a:off x="2924175" y="2322951"/>
            <a:ext cx="419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Univers LT Std 45 Light" panose="020B0403020202020204" pitchFamily="34" charset="0"/>
              </a:rPr>
              <a:t>Industrie creative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581F56A-52CA-4336-A751-EFB78AB8F73A}"/>
              </a:ext>
            </a:extLst>
          </p:cNvPr>
          <p:cNvSpPr/>
          <p:nvPr/>
        </p:nvSpPr>
        <p:spPr>
          <a:xfrm>
            <a:off x="2924175" y="3112055"/>
            <a:ext cx="40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>
                <a:latin typeface="Univers LT Std 45 Light" panose="020B0403020202020204" pitchFamily="34" charset="0"/>
              </a:rPr>
              <a:t>Industrie culturali</a:t>
            </a:r>
            <a:endParaRPr lang="it-IT" sz="1800" dirty="0"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600C661-E1CF-4736-896B-2FEC7987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251" b="1118"/>
          <a:stretch/>
        </p:blipFill>
        <p:spPr>
          <a:xfrm>
            <a:off x="1657350" y="1238250"/>
            <a:ext cx="7158881" cy="561975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C9B391-5897-4495-A7F7-391067B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5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939CA5-1534-4633-8F6C-85E349433F4C}"/>
              </a:ext>
            </a:extLst>
          </p:cNvPr>
          <p:cNvSpPr/>
          <p:nvPr/>
        </p:nvSpPr>
        <p:spPr>
          <a:xfrm>
            <a:off x="504811" y="656038"/>
            <a:ext cx="802006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1.2. Il sistema Produttivo culturale e creativo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D2679E-AB18-45BF-9F34-6086EE9C3011}"/>
              </a:ext>
            </a:extLst>
          </p:cNvPr>
          <p:cNvSpPr/>
          <p:nvPr/>
        </p:nvSpPr>
        <p:spPr>
          <a:xfrm>
            <a:off x="504811" y="2212824"/>
            <a:ext cx="314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Univers LT Std 55"/>
              </a:rPr>
              <a:t>Matrice settori e </a:t>
            </a:r>
            <a:endParaRPr lang="it-IT" sz="1400" b="1" dirty="0">
              <a:latin typeface="Univers LT Std 55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b="1" dirty="0">
                <a:latin typeface="Univers LT Std 55"/>
              </a:rPr>
              <a:t>professioni culturali</a:t>
            </a:r>
          </a:p>
        </p:txBody>
      </p:sp>
    </p:spTree>
    <p:extLst>
      <p:ext uri="{BB962C8B-B14F-4D97-AF65-F5344CB8AC3E}">
        <p14:creationId xmlns:p14="http://schemas.microsoft.com/office/powerpoint/2010/main" val="29873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600C661-E1CF-4736-896B-2FEC7987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251" b="1118"/>
          <a:stretch/>
        </p:blipFill>
        <p:spPr>
          <a:xfrm>
            <a:off x="1657350" y="1238250"/>
            <a:ext cx="7158881" cy="56197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4939CA5-1534-4633-8F6C-85E349433F4C}"/>
              </a:ext>
            </a:extLst>
          </p:cNvPr>
          <p:cNvSpPr/>
          <p:nvPr/>
        </p:nvSpPr>
        <p:spPr>
          <a:xfrm>
            <a:off x="504811" y="656038"/>
            <a:ext cx="802959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1.2. Il sistema Produttivo culturale e creativo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2EF8BB1-4678-4F0E-84F5-CE8D0165F116}"/>
              </a:ext>
            </a:extLst>
          </p:cNvPr>
          <p:cNvSpPr/>
          <p:nvPr/>
        </p:nvSpPr>
        <p:spPr>
          <a:xfrm>
            <a:off x="4686300" y="3362325"/>
            <a:ext cx="1666875" cy="2333625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87FC1C9-41E2-41EB-B198-BF919C90B585}"/>
              </a:ext>
            </a:extLst>
          </p:cNvPr>
          <p:cNvSpPr/>
          <p:nvPr/>
        </p:nvSpPr>
        <p:spPr>
          <a:xfrm>
            <a:off x="5113421" y="4267527"/>
            <a:ext cx="662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Univers LT Std 55" panose="020B0603020202020204" pitchFamily="34" charset="0"/>
              </a:rPr>
              <a:t>core</a:t>
            </a: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D37DBE30-9FF9-4260-BD2C-D5974373167D}"/>
              </a:ext>
            </a:extLst>
          </p:cNvPr>
          <p:cNvSpPr/>
          <p:nvPr/>
        </p:nvSpPr>
        <p:spPr>
          <a:xfrm rot="10800000">
            <a:off x="5045868" y="2915895"/>
            <a:ext cx="947737" cy="3106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3E381D67-519B-4D70-98A2-7E17F97BA310}"/>
              </a:ext>
            </a:extLst>
          </p:cNvPr>
          <p:cNvSpPr/>
          <p:nvPr/>
        </p:nvSpPr>
        <p:spPr>
          <a:xfrm rot="5400000">
            <a:off x="3889001" y="3850732"/>
            <a:ext cx="947737" cy="3106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8D095D79-BB81-444C-B294-1AFBE31BCE8B}"/>
              </a:ext>
            </a:extLst>
          </p:cNvPr>
          <p:cNvSpPr/>
          <p:nvPr/>
        </p:nvSpPr>
        <p:spPr>
          <a:xfrm rot="5400000">
            <a:off x="3907959" y="4990441"/>
            <a:ext cx="947737" cy="3106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CDCF01B-9D60-40FE-B4F2-BA4024877E3B}"/>
              </a:ext>
            </a:extLst>
          </p:cNvPr>
          <p:cNvSpPr/>
          <p:nvPr/>
        </p:nvSpPr>
        <p:spPr>
          <a:xfrm>
            <a:off x="208267" y="3149460"/>
            <a:ext cx="1811521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>
                <a:latin typeface="Univers LT Std 55"/>
              </a:rPr>
              <a:t>Core Cultura</a:t>
            </a:r>
            <a:r>
              <a:rPr lang="it-IT" sz="1300" dirty="0">
                <a:latin typeface="Univers LT Std 55"/>
              </a:rPr>
              <a:t>: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Architettura e design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Comunicazione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Cinema, radio e tv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Software e videogame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Musica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Editoria e stampa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 err="1">
                <a:latin typeface="Univers LT Std 55"/>
              </a:rPr>
              <a:t>Performing</a:t>
            </a:r>
            <a:r>
              <a:rPr lang="it-IT" sz="1300" dirty="0">
                <a:latin typeface="Univers LT Std 55"/>
              </a:rPr>
              <a:t> </a:t>
            </a:r>
            <a:r>
              <a:rPr lang="it-IT" sz="1300" dirty="0" err="1">
                <a:latin typeface="Univers LT Std 55"/>
              </a:rPr>
              <a:t>arts</a:t>
            </a:r>
            <a:endParaRPr lang="it-IT" sz="1300" dirty="0">
              <a:latin typeface="Univers LT Std 55"/>
            </a:endParaRP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300" dirty="0">
                <a:latin typeface="Univers LT Std 55"/>
              </a:rPr>
              <a:t>Patrimonio storico artistico</a:t>
            </a:r>
          </a:p>
          <a:p>
            <a:pPr>
              <a:spcBef>
                <a:spcPts val="700"/>
              </a:spcBef>
            </a:pPr>
            <a:endParaRPr lang="it-IT" sz="1300" b="1" dirty="0">
              <a:latin typeface="Univers LT Std 45 Light" panose="020B0403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45E394-8B9D-4825-B48B-B1D6FB99DA2E}"/>
              </a:ext>
            </a:extLst>
          </p:cNvPr>
          <p:cNvSpPr/>
          <p:nvPr/>
        </p:nvSpPr>
        <p:spPr>
          <a:xfrm>
            <a:off x="504811" y="2222730"/>
            <a:ext cx="314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Univers LT Std 55"/>
              </a:rPr>
              <a:t>Matrice settori e </a:t>
            </a:r>
          </a:p>
          <a:p>
            <a:r>
              <a:rPr lang="it-IT" sz="1400" b="1" dirty="0">
                <a:latin typeface="Univers LT Std 55"/>
              </a:rPr>
              <a:t>professioni culturali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6</a:t>
            </a:fld>
            <a:endParaRPr lang="it-IT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B600C661-E1CF-4736-896B-2FEC7987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251" b="1118"/>
          <a:stretch/>
        </p:blipFill>
        <p:spPr>
          <a:xfrm>
            <a:off x="1657350" y="1238250"/>
            <a:ext cx="7158881" cy="561975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C9B391-5897-4495-A7F7-391067B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7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939CA5-1534-4633-8F6C-85E349433F4C}"/>
              </a:ext>
            </a:extLst>
          </p:cNvPr>
          <p:cNvSpPr/>
          <p:nvPr/>
        </p:nvSpPr>
        <p:spPr>
          <a:xfrm>
            <a:off x="504812" y="656038"/>
            <a:ext cx="802006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1.2. Il sistema Produttivo culturale e creativo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D2679E-AB18-45BF-9F34-6086EE9C3011}"/>
              </a:ext>
            </a:extLst>
          </p:cNvPr>
          <p:cNvSpPr/>
          <p:nvPr/>
        </p:nvSpPr>
        <p:spPr>
          <a:xfrm>
            <a:off x="504810" y="2222730"/>
            <a:ext cx="3704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Univers LT Std 55"/>
              </a:rPr>
              <a:t>Matrice settori e </a:t>
            </a:r>
          </a:p>
          <a:p>
            <a:r>
              <a:rPr lang="it-IT" sz="1400" b="1" dirty="0">
                <a:latin typeface="Univers LT Std 55"/>
              </a:rPr>
              <a:t>professioni culturali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834906-5080-4CD9-A865-2FAE0671CA49}"/>
              </a:ext>
            </a:extLst>
          </p:cNvPr>
          <p:cNvSpPr/>
          <p:nvPr/>
        </p:nvSpPr>
        <p:spPr>
          <a:xfrm>
            <a:off x="6353175" y="3355284"/>
            <a:ext cx="1681692" cy="1131901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51A537-F486-4928-8D0D-EF01F40D2C1C}"/>
              </a:ext>
            </a:extLst>
          </p:cNvPr>
          <p:cNvSpPr/>
          <p:nvPr/>
        </p:nvSpPr>
        <p:spPr>
          <a:xfrm>
            <a:off x="6353172" y="3714467"/>
            <a:ext cx="1666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latin typeface="Univers LT Std 55" panose="020B0603020202020204" pitchFamily="34" charset="0"/>
              </a:rPr>
              <a:t>Creative </a:t>
            </a:r>
            <a:endParaRPr lang="it-IT" sz="2400" b="1" dirty="0">
              <a:latin typeface="Univers LT Std 55" panose="020B0603020202020204" pitchFamily="34" charset="0"/>
            </a:endParaRPr>
          </a:p>
          <a:p>
            <a:pPr algn="ctr"/>
            <a:r>
              <a:rPr lang="it-IT" sz="2400" b="1" dirty="0" err="1">
                <a:latin typeface="Univers LT Std 55" panose="020B0603020202020204" pitchFamily="34" charset="0"/>
              </a:rPr>
              <a:t>driven</a:t>
            </a:r>
            <a:endParaRPr lang="it-IT" sz="2400" b="1" dirty="0">
              <a:latin typeface="Univers LT Std 55" panose="020B0603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FCA3D4-6AB3-4A03-A329-B852F9A52925}"/>
              </a:ext>
            </a:extLst>
          </p:cNvPr>
          <p:cNvSpPr/>
          <p:nvPr/>
        </p:nvSpPr>
        <p:spPr>
          <a:xfrm>
            <a:off x="4686300" y="3385595"/>
            <a:ext cx="1666875" cy="2285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BA0CC9C1-D8B3-436B-800D-5616EBBF2393}"/>
              </a:ext>
            </a:extLst>
          </p:cNvPr>
          <p:cNvSpPr/>
          <p:nvPr/>
        </p:nvSpPr>
        <p:spPr>
          <a:xfrm rot="10800000">
            <a:off x="6795949" y="2837547"/>
            <a:ext cx="947737" cy="3106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0076B34A-6757-4AFA-9133-075920704A07}"/>
              </a:ext>
            </a:extLst>
          </p:cNvPr>
          <p:cNvSpPr/>
          <p:nvPr/>
        </p:nvSpPr>
        <p:spPr>
          <a:xfrm rot="5400000">
            <a:off x="3890696" y="3796221"/>
            <a:ext cx="947737" cy="3106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E509047-7209-46E7-8670-FA83CCBAEB58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4686300" y="4528526"/>
            <a:ext cx="166687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3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600C661-E1CF-4736-896B-2FEC7987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251" b="1118"/>
          <a:stretch/>
        </p:blipFill>
        <p:spPr>
          <a:xfrm>
            <a:off x="1657350" y="1238250"/>
            <a:ext cx="7158881" cy="561975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C9B391-5897-4495-A7F7-391067B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17F2-B41C-42D2-AD87-74979B72268D}" type="slidenum">
              <a:rPr lang="it-IT" smtClean="0">
                <a:solidFill>
                  <a:srgbClr val="00B0F0"/>
                </a:solidFill>
              </a:rPr>
              <a:pPr>
                <a:defRPr/>
              </a:pPr>
              <a:t>8</a:t>
            </a:fld>
            <a:endParaRPr lang="it-IT">
              <a:solidFill>
                <a:srgbClr val="00B0F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939CA5-1534-4633-8F6C-85E349433F4C}"/>
              </a:ext>
            </a:extLst>
          </p:cNvPr>
          <p:cNvSpPr/>
          <p:nvPr/>
        </p:nvSpPr>
        <p:spPr>
          <a:xfrm>
            <a:off x="504811" y="656038"/>
            <a:ext cx="802958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nivers LT Std 55" panose="020B0603020202020204" pitchFamily="34" charset="0"/>
              </a:rPr>
              <a:t>1.2. Il sistema Produttivo culturale e creativo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D2679E-AB18-45BF-9F34-6086EE9C3011}"/>
              </a:ext>
            </a:extLst>
          </p:cNvPr>
          <p:cNvSpPr/>
          <p:nvPr/>
        </p:nvSpPr>
        <p:spPr>
          <a:xfrm>
            <a:off x="504811" y="2222730"/>
            <a:ext cx="314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Univers LT Std 55"/>
              </a:rPr>
              <a:t>Matrice settori e </a:t>
            </a:r>
          </a:p>
          <a:p>
            <a:r>
              <a:rPr lang="it-IT" sz="1400" b="1" dirty="0">
                <a:latin typeface="Univers LT Std 55"/>
              </a:rPr>
              <a:t>professioni culturali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CFDB5C4-75CF-4B7D-AC4B-2EA1EAF73349}"/>
              </a:ext>
            </a:extLst>
          </p:cNvPr>
          <p:cNvSpPr/>
          <p:nvPr/>
        </p:nvSpPr>
        <p:spPr>
          <a:xfrm>
            <a:off x="4686300" y="3362325"/>
            <a:ext cx="1666875" cy="2333625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834906-5080-4CD9-A865-2FAE0671CA49}"/>
              </a:ext>
            </a:extLst>
          </p:cNvPr>
          <p:cNvSpPr/>
          <p:nvPr/>
        </p:nvSpPr>
        <p:spPr>
          <a:xfrm>
            <a:off x="6353175" y="3362325"/>
            <a:ext cx="1666875" cy="1163657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51A537-F486-4928-8D0D-EF01F40D2C1C}"/>
              </a:ext>
            </a:extLst>
          </p:cNvPr>
          <p:cNvSpPr/>
          <p:nvPr/>
        </p:nvSpPr>
        <p:spPr>
          <a:xfrm>
            <a:off x="5830283" y="3749336"/>
            <a:ext cx="662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Univers LT Std 55" panose="020B0603020202020204" pitchFamily="34" charset="0"/>
              </a:rPr>
              <a:t>SPCC</a:t>
            </a:r>
          </a:p>
        </p:txBody>
      </p:sp>
    </p:spTree>
    <p:extLst>
      <p:ext uri="{BB962C8B-B14F-4D97-AF65-F5344CB8AC3E}">
        <p14:creationId xmlns:p14="http://schemas.microsoft.com/office/powerpoint/2010/main" val="205158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CD7E8"/>
            </a:gs>
            <a:gs pos="100000">
              <a:srgbClr val="00B0F0"/>
            </a:gs>
            <a:gs pos="100000">
              <a:srgbClr val="1DB3E7"/>
            </a:gs>
            <a:gs pos="100000">
              <a:srgbClr val="00B0F0"/>
            </a:gs>
            <a:gs pos="0">
              <a:srgbClr val="00B0F0"/>
            </a:gs>
            <a:gs pos="9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6B2EEB8-C0C8-4110-B162-F60EE770051D}"/>
              </a:ext>
            </a:extLst>
          </p:cNvPr>
          <p:cNvSpPr/>
          <p:nvPr/>
        </p:nvSpPr>
        <p:spPr>
          <a:xfrm>
            <a:off x="7019911" y="4157643"/>
            <a:ext cx="66274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0" dirty="0">
                <a:solidFill>
                  <a:schemeClr val="bg1"/>
                </a:solidFill>
                <a:latin typeface="Univers LT Std 55" panose="020B0603020202020204" pitchFamily="34" charset="0"/>
              </a:rPr>
              <a:t>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56C45E-3809-49A3-9B01-5AF485DE9755}"/>
              </a:ext>
            </a:extLst>
          </p:cNvPr>
          <p:cNvSpPr/>
          <p:nvPr/>
        </p:nvSpPr>
        <p:spPr>
          <a:xfrm>
            <a:off x="628636" y="2056213"/>
            <a:ext cx="3657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Univers LT Std 55" panose="020B0603020202020204" pitchFamily="34" charset="0"/>
              </a:rPr>
              <a:t>Quanto pesa nell’economia italiana</a:t>
            </a:r>
          </a:p>
        </p:txBody>
      </p:sp>
    </p:spTree>
    <p:extLst>
      <p:ext uri="{BB962C8B-B14F-4D97-AF65-F5344CB8AC3E}">
        <p14:creationId xmlns:p14="http://schemas.microsoft.com/office/powerpoint/2010/main" val="404797023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49FB6-D46C-4453-9DCE-6C223C38362B}"/>
</file>

<file path=customXml/itemProps2.xml><?xml version="1.0" encoding="utf-8"?>
<ds:datastoreItem xmlns:ds="http://schemas.openxmlformats.org/officeDocument/2006/customXml" ds:itemID="{3351D4BD-C73C-4F98-B2A5-9355230ED5C7}"/>
</file>

<file path=customXml/itemProps3.xml><?xml version="1.0" encoding="utf-8"?>
<ds:datastoreItem xmlns:ds="http://schemas.openxmlformats.org/officeDocument/2006/customXml" ds:itemID="{89FFF40C-EA38-4596-BC53-89A8254E5D80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20583</TotalTime>
  <Words>1117</Words>
  <Application>Microsoft Office PowerPoint</Application>
  <PresentationFormat>Presentazione su schermo (4:3)</PresentationFormat>
  <Paragraphs>322</Paragraphs>
  <Slides>31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Apercu Pro</vt:lpstr>
      <vt:lpstr>Arial</vt:lpstr>
      <vt:lpstr>Arial Unicode MS</vt:lpstr>
      <vt:lpstr>Calibri</vt:lpstr>
      <vt:lpstr>Univers LT Std 45 Light</vt:lpstr>
      <vt:lpstr>Univers LT Std 55</vt:lpstr>
      <vt:lpstr>Utsaah</vt:lpstr>
      <vt:lpstr>Struttura predefinita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Delfi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mauriello</dc:creator>
  <cp:lastModifiedBy>Elisa Sfiligoi</cp:lastModifiedBy>
  <cp:revision>1471</cp:revision>
  <cp:lastPrinted>2018-06-21T07:11:32Z</cp:lastPrinted>
  <dcterms:created xsi:type="dcterms:W3CDTF">2010-07-04T09:25:42Z</dcterms:created>
  <dcterms:modified xsi:type="dcterms:W3CDTF">2019-09-24T09:46:36Z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