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75" r:id="rId5"/>
    <p:sldId id="349" r:id="rId6"/>
    <p:sldId id="355" r:id="rId7"/>
    <p:sldId id="324" r:id="rId8"/>
    <p:sldId id="352" r:id="rId9"/>
    <p:sldId id="353" r:id="rId10"/>
    <p:sldId id="309" r:id="rId11"/>
    <p:sldId id="339" r:id="rId12"/>
    <p:sldId id="336" r:id="rId13"/>
    <p:sldId id="354" r:id="rId14"/>
    <p:sldId id="334" r:id="rId15"/>
    <p:sldId id="347" r:id="rId16"/>
    <p:sldId id="356" r:id="rId17"/>
    <p:sldId id="359" r:id="rId18"/>
    <p:sldId id="330" r:id="rId19"/>
    <p:sldId id="358" r:id="rId20"/>
    <p:sldId id="346" r:id="rId21"/>
    <p:sldId id="360" r:id="rId22"/>
    <p:sldId id="357" r:id="rId23"/>
    <p:sldId id="315" r:id="rId24"/>
  </p:sldIdLst>
  <p:sldSz cx="9144000" cy="6858000" type="screen4x3"/>
  <p:notesSz cx="6797675" cy="9926638"/>
  <p:defaultTextStyle>
    <a:defPPr>
      <a:defRPr lang="it-IT"/>
    </a:defPPr>
    <a:lvl1pPr algn="ctr" rtl="0" fontAlgn="base">
      <a:spcBef>
        <a:spcPct val="0"/>
      </a:spcBef>
      <a:spcAft>
        <a:spcPct val="0"/>
      </a:spcAft>
      <a:defRPr sz="4400" kern="1200">
        <a:solidFill>
          <a:schemeClr val="tx1"/>
        </a:solidFill>
        <a:latin typeface="DecimaWE Rg" pitchFamily="2" charset="0"/>
        <a:ea typeface="+mn-ea"/>
        <a:cs typeface="+mn-cs"/>
      </a:defRPr>
    </a:lvl1pPr>
    <a:lvl2pPr marL="457200" algn="ctr" rtl="0" fontAlgn="base">
      <a:spcBef>
        <a:spcPct val="0"/>
      </a:spcBef>
      <a:spcAft>
        <a:spcPct val="0"/>
      </a:spcAft>
      <a:defRPr sz="4400" kern="1200">
        <a:solidFill>
          <a:schemeClr val="tx1"/>
        </a:solidFill>
        <a:latin typeface="DecimaWE Rg" pitchFamily="2" charset="0"/>
        <a:ea typeface="+mn-ea"/>
        <a:cs typeface="+mn-cs"/>
      </a:defRPr>
    </a:lvl2pPr>
    <a:lvl3pPr marL="914400" algn="ctr" rtl="0" fontAlgn="base">
      <a:spcBef>
        <a:spcPct val="0"/>
      </a:spcBef>
      <a:spcAft>
        <a:spcPct val="0"/>
      </a:spcAft>
      <a:defRPr sz="4400" kern="1200">
        <a:solidFill>
          <a:schemeClr val="tx1"/>
        </a:solidFill>
        <a:latin typeface="DecimaWE Rg" pitchFamily="2" charset="0"/>
        <a:ea typeface="+mn-ea"/>
        <a:cs typeface="+mn-cs"/>
      </a:defRPr>
    </a:lvl3pPr>
    <a:lvl4pPr marL="1371600" algn="ctr" rtl="0" fontAlgn="base">
      <a:spcBef>
        <a:spcPct val="0"/>
      </a:spcBef>
      <a:spcAft>
        <a:spcPct val="0"/>
      </a:spcAft>
      <a:defRPr sz="4400" kern="1200">
        <a:solidFill>
          <a:schemeClr val="tx1"/>
        </a:solidFill>
        <a:latin typeface="DecimaWE Rg" pitchFamily="2" charset="0"/>
        <a:ea typeface="+mn-ea"/>
        <a:cs typeface="+mn-cs"/>
      </a:defRPr>
    </a:lvl4pPr>
    <a:lvl5pPr marL="1828800" algn="ctr" rtl="0" fontAlgn="base">
      <a:spcBef>
        <a:spcPct val="0"/>
      </a:spcBef>
      <a:spcAft>
        <a:spcPct val="0"/>
      </a:spcAft>
      <a:defRPr sz="4400" kern="1200">
        <a:solidFill>
          <a:schemeClr val="tx1"/>
        </a:solidFill>
        <a:latin typeface="DecimaWE Rg" pitchFamily="2" charset="0"/>
        <a:ea typeface="+mn-ea"/>
        <a:cs typeface="+mn-cs"/>
      </a:defRPr>
    </a:lvl5pPr>
    <a:lvl6pPr marL="2286000" algn="l" defTabSz="914400" rtl="0" eaLnBrk="1" latinLnBrk="0" hangingPunct="1">
      <a:defRPr sz="4400" kern="1200">
        <a:solidFill>
          <a:schemeClr val="tx1"/>
        </a:solidFill>
        <a:latin typeface="DecimaWE Rg" pitchFamily="2" charset="0"/>
        <a:ea typeface="+mn-ea"/>
        <a:cs typeface="+mn-cs"/>
      </a:defRPr>
    </a:lvl6pPr>
    <a:lvl7pPr marL="2743200" algn="l" defTabSz="914400" rtl="0" eaLnBrk="1" latinLnBrk="0" hangingPunct="1">
      <a:defRPr sz="4400" kern="1200">
        <a:solidFill>
          <a:schemeClr val="tx1"/>
        </a:solidFill>
        <a:latin typeface="DecimaWE Rg" pitchFamily="2" charset="0"/>
        <a:ea typeface="+mn-ea"/>
        <a:cs typeface="+mn-cs"/>
      </a:defRPr>
    </a:lvl7pPr>
    <a:lvl8pPr marL="3200400" algn="l" defTabSz="914400" rtl="0" eaLnBrk="1" latinLnBrk="0" hangingPunct="1">
      <a:defRPr sz="4400" kern="1200">
        <a:solidFill>
          <a:schemeClr val="tx1"/>
        </a:solidFill>
        <a:latin typeface="DecimaWE Rg" pitchFamily="2" charset="0"/>
        <a:ea typeface="+mn-ea"/>
        <a:cs typeface="+mn-cs"/>
      </a:defRPr>
    </a:lvl8pPr>
    <a:lvl9pPr marL="3657600" algn="l" defTabSz="914400" rtl="0" eaLnBrk="1" latinLnBrk="0" hangingPunct="1">
      <a:defRPr sz="4400" kern="1200">
        <a:solidFill>
          <a:schemeClr val="tx1"/>
        </a:solidFill>
        <a:latin typeface="DecimaWE Rg"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1449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89" autoAdjust="0"/>
    <p:restoredTop sz="94660" autoAdjust="0"/>
  </p:normalViewPr>
  <p:slideViewPr>
    <p:cSldViewPr>
      <p:cViewPr>
        <p:scale>
          <a:sx n="106" d="100"/>
          <a:sy n="106" d="100"/>
        </p:scale>
        <p:origin x="-706" y="480"/>
      </p:cViewPr>
      <p:guideLst>
        <p:guide orient="horz" pos="864"/>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818"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pPr>
              <a:defRPr/>
            </a:pPr>
            <a:endParaRPr lang="it-IT"/>
          </a:p>
        </p:txBody>
      </p:sp>
      <p:sp>
        <p:nvSpPr>
          <p:cNvPr id="58371" name="Rectangle 3"/>
          <p:cNvSpPr>
            <a:spLocks noGrp="1" noChangeArrowheads="1"/>
          </p:cNvSpPr>
          <p:nvPr>
            <p:ph type="dt" sz="quarter"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it-IT"/>
          </a:p>
        </p:txBody>
      </p:sp>
      <p:sp>
        <p:nvSpPr>
          <p:cNvPr id="58372" name="Rectangle 4"/>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pPr>
              <a:defRPr/>
            </a:pPr>
            <a:endParaRPr lang="it-IT"/>
          </a:p>
        </p:txBody>
      </p:sp>
      <p:sp>
        <p:nvSpPr>
          <p:cNvPr id="58373" name="Rectangle 5"/>
          <p:cNvSpPr>
            <a:spLocks noGrp="1" noChangeArrowheads="1"/>
          </p:cNvSpPr>
          <p:nvPr>
            <p:ph type="sldNum" sz="quarter" idx="3"/>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F399FC1A-E90D-41E4-85F1-0BAD669E3EE2}" type="slidenum">
              <a:rPr lang="it-IT"/>
              <a:pPr>
                <a:defRPr/>
              </a:pPr>
              <a:t>‹N›</a:t>
            </a:fld>
            <a:endParaRPr lang="it-IT"/>
          </a:p>
        </p:txBody>
      </p:sp>
    </p:spTree>
    <p:extLst>
      <p:ext uri="{BB962C8B-B14F-4D97-AF65-F5344CB8AC3E}">
        <p14:creationId xmlns:p14="http://schemas.microsoft.com/office/powerpoint/2010/main" val="2794531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pPr>
              <a:defRPr/>
            </a:pPr>
            <a:endParaRPr lang="it-IT"/>
          </a:p>
        </p:txBody>
      </p:sp>
      <p:sp>
        <p:nvSpPr>
          <p:cNvPr id="53251" name="Rectangle 3"/>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it-IT"/>
          </a:p>
        </p:txBody>
      </p:sp>
      <p:sp>
        <p:nvSpPr>
          <p:cNvPr id="33796"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3253" name="Rectangle 5"/>
          <p:cNvSpPr>
            <a:spLocks noGrp="1" noChangeArrowheads="1"/>
          </p:cNvSpPr>
          <p:nvPr>
            <p:ph type="body" sz="quarter" idx="3"/>
          </p:nvPr>
        </p:nvSpPr>
        <p:spPr bwMode="auto">
          <a:xfrm>
            <a:off x="906463" y="4714875"/>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53254" name="Rectangle 6"/>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pPr>
              <a:defRPr/>
            </a:pPr>
            <a:endParaRPr lang="it-IT"/>
          </a:p>
        </p:txBody>
      </p:sp>
      <p:sp>
        <p:nvSpPr>
          <p:cNvPr id="53255" name="Rectangle 7"/>
          <p:cNvSpPr>
            <a:spLocks noGrp="1" noChangeArrowheads="1"/>
          </p:cNvSpPr>
          <p:nvPr>
            <p:ph type="sldNum" sz="quarter" idx="5"/>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220712D0-D001-4D7A-B99F-A7873A6B09F8}" type="slidenum">
              <a:rPr lang="it-IT"/>
              <a:pPr>
                <a:defRPr/>
              </a:pPr>
              <a:t>‹N›</a:t>
            </a:fld>
            <a:endParaRPr lang="it-IT"/>
          </a:p>
        </p:txBody>
      </p:sp>
    </p:spTree>
    <p:extLst>
      <p:ext uri="{BB962C8B-B14F-4D97-AF65-F5344CB8AC3E}">
        <p14:creationId xmlns:p14="http://schemas.microsoft.com/office/powerpoint/2010/main" val="36379580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ext Box 1030"/>
          <p:cNvSpPr txBox="1">
            <a:spLocks noChangeArrowheads="1"/>
          </p:cNvSpPr>
          <p:nvPr userDrawn="1"/>
        </p:nvSpPr>
        <p:spPr bwMode="auto">
          <a:xfrm>
            <a:off x="2914650" y="228600"/>
            <a:ext cx="594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algn="l" eaLnBrk="1" hangingPunct="1">
              <a:spcBef>
                <a:spcPct val="50000"/>
              </a:spcBef>
              <a:defRPr/>
            </a:pPr>
            <a:r>
              <a:rPr lang="en-US" sz="2000" smtClean="0">
                <a:solidFill>
                  <a:schemeClr val="bg1"/>
                </a:solidFill>
                <a:latin typeface="DecimaUNI02 Rg" pitchFamily="50" charset="0"/>
              </a:rPr>
              <a:t>Al servizio di gente unica</a:t>
            </a:r>
            <a:endParaRPr lang="it-IT" sz="2000" smtClean="0">
              <a:solidFill>
                <a:schemeClr val="bg1"/>
              </a:solidFill>
              <a:latin typeface="DecimaUNI02 Rg" pitchFamily="50" charset="0"/>
            </a:endParaRPr>
          </a:p>
        </p:txBody>
      </p:sp>
      <p:sp>
        <p:nvSpPr>
          <p:cNvPr id="3" name="Text Box 1032"/>
          <p:cNvSpPr txBox="1">
            <a:spLocks noChangeArrowheads="1"/>
          </p:cNvSpPr>
          <p:nvPr userDrawn="1"/>
        </p:nvSpPr>
        <p:spPr bwMode="auto">
          <a:xfrm>
            <a:off x="3257550" y="5029200"/>
            <a:ext cx="3028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algn="l" eaLnBrk="1" hangingPunct="1">
              <a:spcBef>
                <a:spcPct val="50000"/>
              </a:spcBef>
              <a:defRPr/>
            </a:pPr>
            <a:endParaRPr lang="it-IT" sz="2800" smtClean="0">
              <a:solidFill>
                <a:schemeClr val="bg1"/>
              </a:solidFill>
              <a:latin typeface="DecimaUNI02 Rg" pitchFamily="50" charset="0"/>
            </a:endParaRPr>
          </a:p>
        </p:txBody>
      </p:sp>
      <p:sp>
        <p:nvSpPr>
          <p:cNvPr id="4" name="Text Box 1033"/>
          <p:cNvSpPr txBox="1">
            <a:spLocks noChangeArrowheads="1"/>
          </p:cNvSpPr>
          <p:nvPr userDrawn="1"/>
        </p:nvSpPr>
        <p:spPr bwMode="auto">
          <a:xfrm>
            <a:off x="0" y="6096000"/>
            <a:ext cx="2400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algn="l" eaLnBrk="1" hangingPunct="1">
              <a:spcBef>
                <a:spcPct val="50000"/>
              </a:spcBef>
              <a:defRPr/>
            </a:pPr>
            <a:endParaRPr lang="it-IT" smtClean="0">
              <a:latin typeface="Times New Roman" pitchFamily="18" charset="0"/>
            </a:endParaRPr>
          </a:p>
        </p:txBody>
      </p:sp>
    </p:spTree>
    <p:extLst>
      <p:ext uri="{BB962C8B-B14F-4D97-AF65-F5344CB8AC3E}">
        <p14:creationId xmlns:p14="http://schemas.microsoft.com/office/powerpoint/2010/main" val="339215362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423508016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443663" y="990600"/>
            <a:ext cx="2014537" cy="44958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00050" y="990600"/>
            <a:ext cx="5891213" cy="44958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46427512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00050" y="990600"/>
            <a:ext cx="8058150" cy="762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00050" y="1981200"/>
            <a:ext cx="3952875" cy="3505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grafico 3"/>
          <p:cNvSpPr>
            <a:spLocks noGrp="1"/>
          </p:cNvSpPr>
          <p:nvPr>
            <p:ph type="chart" sz="half" idx="2"/>
          </p:nvPr>
        </p:nvSpPr>
        <p:spPr>
          <a:xfrm>
            <a:off x="4505325" y="1981200"/>
            <a:ext cx="3952875" cy="3505200"/>
          </a:xfrm>
        </p:spPr>
        <p:txBody>
          <a:bodyPr/>
          <a:lstStyle/>
          <a:p>
            <a:pPr lvl="0"/>
            <a:endParaRPr lang="it-IT" noProof="0" smtClean="0"/>
          </a:p>
        </p:txBody>
      </p:sp>
    </p:spTree>
    <p:extLst>
      <p:ext uri="{BB962C8B-B14F-4D97-AF65-F5344CB8AC3E}">
        <p14:creationId xmlns:p14="http://schemas.microsoft.com/office/powerpoint/2010/main" val="333590738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AndTx" preserve="1">
  <p:cSld name="Titolo, grafico e testo">
    <p:spTree>
      <p:nvGrpSpPr>
        <p:cNvPr id="1" name=""/>
        <p:cNvGrpSpPr/>
        <p:nvPr/>
      </p:nvGrpSpPr>
      <p:grpSpPr>
        <a:xfrm>
          <a:off x="0" y="0"/>
          <a:ext cx="0" cy="0"/>
          <a:chOff x="0" y="0"/>
          <a:chExt cx="0" cy="0"/>
        </a:xfrm>
      </p:grpSpPr>
      <p:sp>
        <p:nvSpPr>
          <p:cNvPr id="2" name="Titolo 1"/>
          <p:cNvSpPr>
            <a:spLocks noGrp="1"/>
          </p:cNvSpPr>
          <p:nvPr>
            <p:ph type="title"/>
          </p:nvPr>
        </p:nvSpPr>
        <p:spPr>
          <a:xfrm>
            <a:off x="400050" y="990600"/>
            <a:ext cx="8058150" cy="762000"/>
          </a:xfrm>
        </p:spPr>
        <p:txBody>
          <a:bodyPr/>
          <a:lstStyle/>
          <a:p>
            <a:r>
              <a:rPr lang="it-IT" smtClean="0"/>
              <a:t>Fare clic per modificare lo stile del titolo</a:t>
            </a:r>
            <a:endParaRPr lang="it-IT"/>
          </a:p>
        </p:txBody>
      </p:sp>
      <p:sp>
        <p:nvSpPr>
          <p:cNvPr id="3" name="Segnaposto grafico 2"/>
          <p:cNvSpPr>
            <a:spLocks noGrp="1"/>
          </p:cNvSpPr>
          <p:nvPr>
            <p:ph type="chart" sz="half" idx="1"/>
          </p:nvPr>
        </p:nvSpPr>
        <p:spPr>
          <a:xfrm>
            <a:off x="400050" y="1981200"/>
            <a:ext cx="3952875" cy="3505200"/>
          </a:xfrm>
        </p:spPr>
        <p:txBody>
          <a:bodyPr/>
          <a:lstStyle/>
          <a:p>
            <a:pPr lvl="0"/>
            <a:endParaRPr lang="it-IT" noProof="0" smtClean="0"/>
          </a:p>
        </p:txBody>
      </p:sp>
      <p:sp>
        <p:nvSpPr>
          <p:cNvPr id="4" name="Segnaposto testo 3"/>
          <p:cNvSpPr>
            <a:spLocks noGrp="1"/>
          </p:cNvSpPr>
          <p:nvPr>
            <p:ph type="body" sz="half" idx="2"/>
          </p:nvPr>
        </p:nvSpPr>
        <p:spPr>
          <a:xfrm>
            <a:off x="4505325" y="1981200"/>
            <a:ext cx="3952875" cy="3505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12575780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400050" y="990600"/>
            <a:ext cx="8058150" cy="762000"/>
          </a:xfrm>
        </p:spPr>
        <p:txBody>
          <a:bodyPr/>
          <a:lstStyle/>
          <a:p>
            <a:r>
              <a:rPr lang="it-IT" smtClean="0"/>
              <a:t>Fare clic per modificare lo stile del titolo</a:t>
            </a:r>
            <a:endParaRPr lang="it-IT"/>
          </a:p>
        </p:txBody>
      </p:sp>
      <p:sp>
        <p:nvSpPr>
          <p:cNvPr id="3" name="Segnaposto SmartArt 2"/>
          <p:cNvSpPr>
            <a:spLocks noGrp="1"/>
          </p:cNvSpPr>
          <p:nvPr>
            <p:ph type="dgm" idx="1"/>
          </p:nvPr>
        </p:nvSpPr>
        <p:spPr>
          <a:xfrm>
            <a:off x="400050" y="1981200"/>
            <a:ext cx="8058150" cy="3505200"/>
          </a:xfrm>
        </p:spPr>
        <p:txBody>
          <a:bodyPr/>
          <a:lstStyle/>
          <a:p>
            <a:pPr lvl="0"/>
            <a:endParaRPr lang="it-IT" noProof="0" smtClean="0"/>
          </a:p>
        </p:txBody>
      </p:sp>
    </p:spTree>
    <p:extLst>
      <p:ext uri="{BB962C8B-B14F-4D97-AF65-F5344CB8AC3E}">
        <p14:creationId xmlns:p14="http://schemas.microsoft.com/office/powerpoint/2010/main" val="1779970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06970205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val="378491230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00050" y="1981200"/>
            <a:ext cx="3952875"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505325" y="1981200"/>
            <a:ext cx="3952875"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90185280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37179280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225159872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62713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93785542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26578127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220200"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12"/>
          <p:cNvSpPr>
            <a:spLocks noGrp="1" noChangeArrowheads="1"/>
          </p:cNvSpPr>
          <p:nvPr>
            <p:ph type="title"/>
          </p:nvPr>
        </p:nvSpPr>
        <p:spPr bwMode="auto">
          <a:xfrm>
            <a:off x="400050" y="990600"/>
            <a:ext cx="80581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8" name="Rectangle 13"/>
          <p:cNvSpPr>
            <a:spLocks noGrp="1" noChangeArrowheads="1"/>
          </p:cNvSpPr>
          <p:nvPr>
            <p:ph type="body" idx="1"/>
          </p:nvPr>
        </p:nvSpPr>
        <p:spPr bwMode="auto">
          <a:xfrm>
            <a:off x="400050" y="1981200"/>
            <a:ext cx="805815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Questo è lo stile da usare per l’elenco puntato.</a:t>
            </a:r>
          </a:p>
          <a:p>
            <a:pPr lvl="1"/>
            <a:r>
              <a:rPr lang="it-IT" smtClean="0"/>
              <a:t>Questo è lo stile per il secondo livello asdfasdfasdf asdf asdf asdfasd</a:t>
            </a:r>
          </a:p>
          <a:p>
            <a:pPr lvl="1"/>
            <a:r>
              <a:rPr lang="it-IT" smtClean="0"/>
              <a:t>	questo è lo stile per il terzo livello</a:t>
            </a:r>
          </a:p>
          <a:p>
            <a:pPr lvl="2"/>
            <a:r>
              <a:rPr lang="it-IT" smtClean="0"/>
              <a:t>questo è per il quarto</a:t>
            </a:r>
          </a:p>
          <a:p>
            <a:pPr lvl="3"/>
            <a:r>
              <a:rPr lang="it-IT" smtClean="0"/>
              <a:t>Questo è il quinto</a:t>
            </a:r>
          </a:p>
          <a:p>
            <a:pPr lvl="1"/>
            <a:endParaRPr lang="it-IT" smtClean="0"/>
          </a:p>
        </p:txBody>
      </p:sp>
      <p:sp>
        <p:nvSpPr>
          <p:cNvPr id="1029" name="Text Box 24"/>
          <p:cNvSpPr txBox="1">
            <a:spLocks noChangeArrowheads="1"/>
          </p:cNvSpPr>
          <p:nvPr/>
        </p:nvSpPr>
        <p:spPr bwMode="auto">
          <a:xfrm>
            <a:off x="457200" y="6324600"/>
            <a:ext cx="815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algn="l" eaLnBrk="1" hangingPunct="1">
              <a:spcBef>
                <a:spcPct val="50000"/>
              </a:spcBef>
              <a:defRPr/>
            </a:pPr>
            <a:endParaRPr lang="it-IT" sz="200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Lst>
  <p:transition/>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p:titleStyle>
    <p:bodyStyle>
      <a:lvl1pPr marL="342900" indent="-342900" algn="l" rtl="0" eaLnBrk="0" fontAlgn="base" hangingPunct="0">
        <a:spcBef>
          <a:spcPct val="20000"/>
        </a:spcBef>
        <a:spcAft>
          <a:spcPct val="0"/>
        </a:spcAft>
        <a:buClr>
          <a:srgbClr val="21449C"/>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DecimaW03 Rg" pitchFamily="2" charset="0"/>
        </a:defRPr>
      </a:lvl4pPr>
      <a:lvl5pPr marL="2057400" indent="-228600" algn="l" rtl="0" eaLnBrk="0" fontAlgn="base" hangingPunct="0">
        <a:spcBef>
          <a:spcPct val="20000"/>
        </a:spcBef>
        <a:spcAft>
          <a:spcPct val="0"/>
        </a:spcAft>
        <a:buChar char="»"/>
        <a:defRPr>
          <a:solidFill>
            <a:schemeClr val="tx1"/>
          </a:solidFill>
          <a:latin typeface="DecimaW03 Rg" pitchFamily="2" charset="0"/>
        </a:defRPr>
      </a:lvl5pPr>
      <a:lvl6pPr marL="2514600" indent="-228600" algn="l" rtl="0" fontAlgn="base">
        <a:spcBef>
          <a:spcPct val="20000"/>
        </a:spcBef>
        <a:spcAft>
          <a:spcPct val="0"/>
        </a:spcAft>
        <a:buChar char="»"/>
        <a:defRPr>
          <a:solidFill>
            <a:schemeClr val="tx1"/>
          </a:solidFill>
          <a:latin typeface="DecimaW03 Rg" pitchFamily="2" charset="0"/>
        </a:defRPr>
      </a:lvl6pPr>
      <a:lvl7pPr marL="2971800" indent="-228600" algn="l" rtl="0" fontAlgn="base">
        <a:spcBef>
          <a:spcPct val="20000"/>
        </a:spcBef>
        <a:spcAft>
          <a:spcPct val="0"/>
        </a:spcAft>
        <a:buChar char="»"/>
        <a:defRPr>
          <a:solidFill>
            <a:schemeClr val="tx1"/>
          </a:solidFill>
          <a:latin typeface="DecimaW03 Rg" pitchFamily="2" charset="0"/>
        </a:defRPr>
      </a:lvl7pPr>
      <a:lvl8pPr marL="3429000" indent="-228600" algn="l" rtl="0" fontAlgn="base">
        <a:spcBef>
          <a:spcPct val="20000"/>
        </a:spcBef>
        <a:spcAft>
          <a:spcPct val="0"/>
        </a:spcAft>
        <a:buChar char="»"/>
        <a:defRPr>
          <a:solidFill>
            <a:schemeClr val="tx1"/>
          </a:solidFill>
          <a:latin typeface="DecimaW03 Rg" pitchFamily="2" charset="0"/>
        </a:defRPr>
      </a:lvl8pPr>
      <a:lvl9pPr marL="3886200" indent="-228600" algn="l" rtl="0" fontAlgn="base">
        <a:spcBef>
          <a:spcPct val="20000"/>
        </a:spcBef>
        <a:spcAft>
          <a:spcPct val="0"/>
        </a:spcAft>
        <a:buChar char="»"/>
        <a:defRPr>
          <a:solidFill>
            <a:schemeClr val="tx1"/>
          </a:solidFill>
          <a:latin typeface="DecimaW03 Rg" pitchFamily="2"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0.png"/><Relationship Id="rId10"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0"/>
            <a:ext cx="9144000" cy="702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53" name="Text Box 25"/>
          <p:cNvSpPr txBox="1">
            <a:spLocks noChangeArrowheads="1"/>
          </p:cNvSpPr>
          <p:nvPr/>
        </p:nvSpPr>
        <p:spPr bwMode="auto">
          <a:xfrm>
            <a:off x="467544" y="908720"/>
            <a:ext cx="8424936"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eaLnBrk="1" hangingPunct="1"/>
            <a:r>
              <a:rPr lang="it-IT" sz="3600" b="1" dirty="0" smtClean="0">
                <a:solidFill>
                  <a:schemeClr val="bg1"/>
                </a:solidFill>
              </a:rPr>
              <a:t>Avvisi pubblici L.R</a:t>
            </a:r>
            <a:r>
              <a:rPr lang="it-IT" sz="3600" b="1" dirty="0">
                <a:solidFill>
                  <a:schemeClr val="bg1"/>
                </a:solidFill>
              </a:rPr>
              <a:t>. 16/14:</a:t>
            </a:r>
          </a:p>
          <a:p>
            <a:pPr eaLnBrk="1" hangingPunct="1"/>
            <a:r>
              <a:rPr lang="it-IT" sz="3600" b="1" dirty="0" smtClean="0">
                <a:solidFill>
                  <a:schemeClr val="bg1"/>
                </a:solidFill>
              </a:rPr>
              <a:t>Note alla compilazione della domanda</a:t>
            </a:r>
          </a:p>
          <a:p>
            <a:pPr eaLnBrk="1" hangingPunct="1"/>
            <a:endParaRPr lang="it-IT" sz="3600" b="1" dirty="0">
              <a:solidFill>
                <a:schemeClr val="bg1"/>
              </a:solidFill>
            </a:endParaRPr>
          </a:p>
          <a:p>
            <a:pPr eaLnBrk="1" hangingPunct="1"/>
            <a:r>
              <a:rPr lang="it-IT" sz="3600" b="1" dirty="0" smtClean="0">
                <a:solidFill>
                  <a:schemeClr val="bg1"/>
                </a:solidFill>
              </a:rPr>
              <a:t>AVVISI ATTIVITA’ CULTURALI </a:t>
            </a:r>
            <a:endParaRPr lang="it-IT" sz="3600" b="1" dirty="0">
              <a:solidFill>
                <a:schemeClr val="bg1"/>
              </a:solidFill>
            </a:endParaRPr>
          </a:p>
          <a:p>
            <a:pPr eaLnBrk="1" hangingPunct="1"/>
            <a:r>
              <a:rPr lang="it-IT" sz="2800" b="1" dirty="0" smtClean="0">
                <a:solidFill>
                  <a:schemeClr val="bg1"/>
                </a:solidFill>
              </a:rPr>
              <a:t>Anno 2020 </a:t>
            </a:r>
            <a:endParaRPr lang="it-IT" sz="2800" b="1" dirty="0">
              <a:solidFill>
                <a:schemeClr val="bg1"/>
              </a:solidFill>
            </a:endParaRPr>
          </a:p>
          <a:p>
            <a:pPr eaLnBrk="1" hangingPunct="1"/>
            <a:endParaRPr lang="it-IT" sz="2800" b="1" dirty="0">
              <a:solidFill>
                <a:schemeClr val="bg1"/>
              </a:solidFill>
            </a:endParaRPr>
          </a:p>
          <a:p>
            <a:pPr eaLnBrk="1" hangingPunct="1"/>
            <a:r>
              <a:rPr lang="it-IT" sz="1600" b="1" dirty="0" smtClean="0">
                <a:solidFill>
                  <a:schemeClr val="bg1"/>
                </a:solidFill>
              </a:rPr>
              <a:t>Servizio </a:t>
            </a:r>
            <a:r>
              <a:rPr lang="it-IT" sz="1600" b="1" dirty="0">
                <a:solidFill>
                  <a:schemeClr val="bg1"/>
                </a:solidFill>
              </a:rPr>
              <a:t>Attività </a:t>
            </a:r>
            <a:r>
              <a:rPr lang="it-IT" sz="1600" b="1" dirty="0" smtClean="0">
                <a:solidFill>
                  <a:schemeClr val="bg1"/>
                </a:solidFill>
              </a:rPr>
              <a:t>culturali</a:t>
            </a:r>
          </a:p>
          <a:p>
            <a:pPr eaLnBrk="1" hangingPunct="1"/>
            <a:endParaRPr lang="it-IT" sz="1600" b="1" dirty="0">
              <a:solidFill>
                <a:schemeClr val="bg1"/>
              </a:solidFill>
            </a:endParaRPr>
          </a:p>
          <a:p>
            <a:pPr eaLnBrk="1" hangingPunct="1"/>
            <a:r>
              <a:rPr lang="it-IT" sz="2800" dirty="0" smtClean="0">
                <a:solidFill>
                  <a:schemeClr val="bg1"/>
                </a:solidFill>
              </a:rPr>
              <a:t>Direzione Cultura e Sport </a:t>
            </a:r>
          </a:p>
          <a:p>
            <a:pPr eaLnBrk="1" hangingPunct="1"/>
            <a:endParaRPr lang="it-IT" sz="2800" dirty="0">
              <a:solidFill>
                <a:schemeClr val="bg1"/>
              </a:solidFill>
            </a:endParaRP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99303"/>
            <a:ext cx="2016224" cy="86400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107504" y="1340768"/>
            <a:ext cx="9036496" cy="792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a:lstStyle>
          <a:p>
            <a:pPr algn="ctr"/>
            <a:r>
              <a:rPr lang="it-IT" sz="2400" kern="0" dirty="0">
                <a:solidFill>
                  <a:schemeClr val="accent6"/>
                </a:solidFill>
              </a:rPr>
              <a:t>4</a:t>
            </a:r>
            <a:r>
              <a:rPr lang="it-IT" sz="2400" kern="0" dirty="0" smtClean="0">
                <a:solidFill>
                  <a:schemeClr val="accent6"/>
                </a:solidFill>
              </a:rPr>
              <a:t>) CURRICULUM VITAE </a:t>
            </a:r>
            <a:r>
              <a:rPr lang="it-IT" sz="2000" kern="0" dirty="0" smtClean="0">
                <a:solidFill>
                  <a:schemeClr val="accent6"/>
                </a:solidFill>
              </a:rPr>
              <a:t>sottoscritto con firma autografa o digitale</a:t>
            </a:r>
            <a:endParaRPr lang="it-IT" sz="2000" kern="0" dirty="0">
              <a:solidFill>
                <a:schemeClr val="accent2"/>
              </a:solidFill>
            </a:endParaRPr>
          </a:p>
        </p:txBody>
      </p:sp>
      <p:sp>
        <p:nvSpPr>
          <p:cNvPr id="3" name="CasellaDiTesto 2"/>
          <p:cNvSpPr txBox="1"/>
          <p:nvPr/>
        </p:nvSpPr>
        <p:spPr>
          <a:xfrm>
            <a:off x="611560" y="2276872"/>
            <a:ext cx="8136904" cy="1200329"/>
          </a:xfrm>
          <a:prstGeom prst="rect">
            <a:avLst/>
          </a:prstGeom>
          <a:noFill/>
        </p:spPr>
        <p:txBody>
          <a:bodyPr wrap="square" rtlCol="0">
            <a:spAutoFit/>
          </a:bodyPr>
          <a:lstStyle/>
          <a:p>
            <a:r>
              <a:rPr lang="it-IT" sz="1800" b="1" dirty="0"/>
              <a:t>Per gli Avvisi pubblici </a:t>
            </a:r>
            <a:endParaRPr lang="it-IT" sz="1800" b="1" dirty="0" smtClean="0"/>
          </a:p>
          <a:p>
            <a:r>
              <a:rPr lang="it-IT" sz="1800" b="1" dirty="0" smtClean="0"/>
              <a:t>«</a:t>
            </a:r>
            <a:r>
              <a:rPr lang="it-IT" sz="1800" b="1" dirty="0"/>
              <a:t>Manifestazioni cinematografiche» e «Festival cinematografici internazionali» allegare </a:t>
            </a:r>
            <a:r>
              <a:rPr lang="it-IT" sz="1800" b="1" dirty="0" smtClean="0"/>
              <a:t>i </a:t>
            </a:r>
            <a:r>
              <a:rPr lang="it-IT" sz="1800" b="1" i="1" dirty="0"/>
              <a:t>curriculum </a:t>
            </a:r>
            <a:r>
              <a:rPr lang="it-IT" sz="1800" b="1" i="1" dirty="0" smtClean="0"/>
              <a:t>vitae</a:t>
            </a:r>
            <a:r>
              <a:rPr lang="it-IT" sz="1800" b="1" dirty="0" smtClean="0"/>
              <a:t> (al massimo 3)</a:t>
            </a:r>
            <a:r>
              <a:rPr lang="it-IT" sz="1800" b="1" i="1" dirty="0" smtClean="0"/>
              <a:t> </a:t>
            </a:r>
          </a:p>
          <a:p>
            <a:r>
              <a:rPr lang="it-IT" sz="1800" b="1" dirty="0" smtClean="0"/>
              <a:t>del </a:t>
            </a:r>
            <a:r>
              <a:rPr lang="it-IT" sz="1800" b="1" dirty="0"/>
              <a:t>Comitato di direzione artistica operante nel progetto.</a:t>
            </a:r>
            <a:endParaRPr lang="it-IT" sz="1800" dirty="0"/>
          </a:p>
        </p:txBody>
      </p:sp>
      <p:sp>
        <p:nvSpPr>
          <p:cNvPr id="4" name="CasellaDiTesto 3"/>
          <p:cNvSpPr txBox="1"/>
          <p:nvPr/>
        </p:nvSpPr>
        <p:spPr>
          <a:xfrm>
            <a:off x="611560" y="4131077"/>
            <a:ext cx="8136904" cy="954107"/>
          </a:xfrm>
          <a:prstGeom prst="rect">
            <a:avLst/>
          </a:prstGeom>
          <a:noFill/>
          <a:ln>
            <a:solidFill>
              <a:srgbClr val="21449C"/>
            </a:solidFill>
            <a:prstDash val="sysDash"/>
          </a:ln>
        </p:spPr>
        <p:txBody>
          <a:bodyPr wrap="square" rtlCol="0">
            <a:spAutoFit/>
          </a:bodyPr>
          <a:lstStyle/>
          <a:p>
            <a:r>
              <a:rPr lang="it-IT" sz="1800" b="1" dirty="0" smtClean="0"/>
              <a:t>La </a:t>
            </a:r>
            <a:r>
              <a:rPr lang="it-IT" sz="1800" b="1" kern="0" dirty="0">
                <a:solidFill>
                  <a:schemeClr val="accent6"/>
                </a:solidFill>
                <a:latin typeface="+mj-lt"/>
                <a:ea typeface="+mj-ea"/>
                <a:cs typeface="+mj-cs"/>
              </a:rPr>
              <a:t>firma digitale </a:t>
            </a:r>
            <a:r>
              <a:rPr lang="it-IT" sz="2000" b="1" kern="0" dirty="0">
                <a:latin typeface="+mj-lt"/>
                <a:ea typeface="+mj-ea"/>
                <a:cs typeface="+mj-cs"/>
              </a:rPr>
              <a:t>è</a:t>
            </a:r>
            <a:r>
              <a:rPr lang="it-IT" sz="2000" b="1" kern="0" dirty="0">
                <a:solidFill>
                  <a:schemeClr val="accent6"/>
                </a:solidFill>
                <a:latin typeface="+mj-lt"/>
                <a:ea typeface="+mj-ea"/>
                <a:cs typeface="+mj-cs"/>
              </a:rPr>
              <a:t> </a:t>
            </a:r>
            <a:r>
              <a:rPr lang="it-IT" sz="1800" b="1" dirty="0" smtClean="0"/>
              <a:t>considerata valida se basata su un certificato in corso di validità, rilasciato da un prestatore di servizi fiduciari riconosciuto ai sensi della normativa vigente (Regolamento UE 910/2014)</a:t>
            </a:r>
            <a:endParaRPr lang="it-IT" sz="1800" dirty="0"/>
          </a:p>
        </p:txBody>
      </p:sp>
      <p:pic>
        <p:nvPicPr>
          <p:cNvPr id="5" name="Immagine 4" descr="https://www.lentepubblica.it/wp-content/uploads/2018/09/creare-curriculum-vitae-onlin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8689" y="1772817"/>
            <a:ext cx="739775" cy="792088"/>
          </a:xfrm>
          <a:prstGeom prst="rect">
            <a:avLst/>
          </a:prstGeom>
          <a:noFill/>
          <a:ln>
            <a:noFill/>
          </a:ln>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0724" y="44670"/>
            <a:ext cx="1829788" cy="791999"/>
          </a:xfrm>
          <a:prstGeom prst="rect">
            <a:avLst/>
          </a:prstGeom>
        </p:spPr>
      </p:pic>
    </p:spTree>
    <p:extLst>
      <p:ext uri="{BB962C8B-B14F-4D97-AF65-F5344CB8AC3E}">
        <p14:creationId xmlns:p14="http://schemas.microsoft.com/office/powerpoint/2010/main" val="210114464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0724" y="44670"/>
            <a:ext cx="1829788" cy="791999"/>
          </a:xfrm>
          <a:prstGeom prst="rect">
            <a:avLst/>
          </a:prstGeom>
        </p:spPr>
      </p:pic>
      <p:sp>
        <p:nvSpPr>
          <p:cNvPr id="4" name="Titolo 1"/>
          <p:cNvSpPr txBox="1">
            <a:spLocks/>
          </p:cNvSpPr>
          <p:nvPr/>
        </p:nvSpPr>
        <p:spPr>
          <a:xfrm>
            <a:off x="179512" y="1268760"/>
            <a:ext cx="3312368" cy="1728192"/>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a:lstStyle>
          <a:p>
            <a:pPr algn="ctr"/>
            <a:r>
              <a:rPr lang="it-IT" sz="2400" kern="0" dirty="0">
                <a:solidFill>
                  <a:schemeClr val="accent6"/>
                </a:solidFill>
              </a:rPr>
              <a:t>5</a:t>
            </a:r>
            <a:r>
              <a:rPr lang="it-IT" sz="2400" kern="0" dirty="0" smtClean="0">
                <a:solidFill>
                  <a:schemeClr val="accent6"/>
                </a:solidFill>
              </a:rPr>
              <a:t>) PROCURA</a:t>
            </a:r>
          </a:p>
          <a:p>
            <a:pPr algn="ctr"/>
            <a:r>
              <a:rPr lang="it-IT" sz="2400" kern="0" dirty="0" smtClean="0">
                <a:solidFill>
                  <a:schemeClr val="accent6"/>
                </a:solidFill>
              </a:rPr>
              <a:t> </a:t>
            </a:r>
          </a:p>
          <a:p>
            <a:pPr algn="ctr"/>
            <a:r>
              <a:rPr lang="it-IT" sz="2000" kern="0" dirty="0">
                <a:solidFill>
                  <a:schemeClr val="accent6"/>
                </a:solidFill>
              </a:rPr>
              <a:t>e</a:t>
            </a:r>
            <a:r>
              <a:rPr lang="it-IT" sz="2000" kern="0" dirty="0" smtClean="0">
                <a:solidFill>
                  <a:schemeClr val="accent6"/>
                </a:solidFill>
              </a:rPr>
              <a:t> documento d’identità del legale rappresentante</a:t>
            </a:r>
            <a:endParaRPr lang="it-IT" sz="2000" kern="0" dirty="0">
              <a:solidFill>
                <a:schemeClr val="accent2"/>
              </a:solidFill>
            </a:endParaRPr>
          </a:p>
        </p:txBody>
      </p:sp>
      <p:pic>
        <p:nvPicPr>
          <p:cNvPr id="6" name="Immagine 5"/>
          <p:cNvPicPr/>
          <p:nvPr/>
        </p:nvPicPr>
        <p:blipFill rotWithShape="1">
          <a:blip r:embed="rId3"/>
          <a:srcRect l="25425" t="17711" r="26070" b="8118"/>
          <a:stretch/>
        </p:blipFill>
        <p:spPr bwMode="auto">
          <a:xfrm>
            <a:off x="3787467" y="1268760"/>
            <a:ext cx="5105013" cy="4379590"/>
          </a:xfrm>
          <a:prstGeom prst="rect">
            <a:avLst/>
          </a:prstGeom>
          <a:ln>
            <a:noFill/>
          </a:ln>
          <a:extLst>
            <a:ext uri="{53640926-AAD7-44D8-BBD7-CCE9431645EC}">
              <a14:shadowObscured xmlns:a14="http://schemas.microsoft.com/office/drawing/2010/main"/>
            </a:ext>
          </a:extLst>
        </p:spPr>
      </p:pic>
      <p:pic>
        <p:nvPicPr>
          <p:cNvPr id="8" name="Immagine 7" descr="https://www.ilprimatonazionale.it/wp-content/uploads/2017/03/patenteevi.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752756">
            <a:off x="660946" y="3973400"/>
            <a:ext cx="1720242" cy="1208229"/>
          </a:xfrm>
          <a:prstGeom prst="rect">
            <a:avLst/>
          </a:prstGeom>
          <a:noFill/>
          <a:ln>
            <a:noFill/>
          </a:ln>
        </p:spPr>
      </p:pic>
      <p:pic>
        <p:nvPicPr>
          <p:cNvPr id="7" name="Immagine 6" descr="https://upload.wikimedia.org/wikipedia/it/b/b8/Carta_identita_fronte.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3728" y="3429000"/>
            <a:ext cx="1224136" cy="1800200"/>
          </a:xfrm>
          <a:prstGeom prst="rect">
            <a:avLst/>
          </a:prstGeom>
          <a:noFill/>
          <a:ln>
            <a:noFill/>
          </a:ln>
        </p:spPr>
      </p:pic>
    </p:spTree>
    <p:extLst>
      <p:ext uri="{BB962C8B-B14F-4D97-AF65-F5344CB8AC3E}">
        <p14:creationId xmlns:p14="http://schemas.microsoft.com/office/powerpoint/2010/main" val="270185006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a:xfrm>
            <a:off x="400050" y="908051"/>
            <a:ext cx="8564563" cy="43271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a:lstStyle>
          <a:p>
            <a:pPr algn="ctr"/>
            <a:r>
              <a:rPr lang="it-IT" sz="2200" kern="0" dirty="0" smtClean="0">
                <a:solidFill>
                  <a:schemeClr val="tx1"/>
                </a:solidFill>
              </a:rPr>
              <a:t/>
            </a:r>
            <a:br>
              <a:rPr lang="it-IT" sz="2200" kern="0" dirty="0" smtClean="0">
                <a:solidFill>
                  <a:schemeClr val="tx1"/>
                </a:solidFill>
              </a:rPr>
            </a:br>
            <a:endParaRPr lang="it-IT" sz="2200" kern="0" dirty="0" smtClean="0">
              <a:solidFill>
                <a:schemeClr val="tx1"/>
              </a:solidFill>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0724" y="44670"/>
            <a:ext cx="1829788" cy="791999"/>
          </a:xfrm>
          <a:prstGeom prst="rect">
            <a:avLst/>
          </a:prstGeom>
        </p:spPr>
      </p:pic>
      <p:sp>
        <p:nvSpPr>
          <p:cNvPr id="7" name="Titolo 1"/>
          <p:cNvSpPr txBox="1">
            <a:spLocks/>
          </p:cNvSpPr>
          <p:nvPr/>
        </p:nvSpPr>
        <p:spPr>
          <a:xfrm>
            <a:off x="107504" y="1340768"/>
            <a:ext cx="9036496" cy="792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a:lstStyle>
          <a:p>
            <a:pPr algn="ctr"/>
            <a:r>
              <a:rPr lang="it-IT" sz="2400" u="sng" kern="0" dirty="0" smtClean="0">
                <a:solidFill>
                  <a:schemeClr val="accent6"/>
                </a:solidFill>
              </a:rPr>
              <a:t>GLI ERRORI DA NON COMMETTERE </a:t>
            </a:r>
          </a:p>
          <a:p>
            <a:pPr algn="ctr"/>
            <a:r>
              <a:rPr lang="it-IT" sz="2400" u="sng" kern="0" dirty="0" smtClean="0">
                <a:solidFill>
                  <a:schemeClr val="accent6"/>
                </a:solidFill>
              </a:rPr>
              <a:t>DURANTE LA COMPILAZIONE DELLA DOMANDA</a:t>
            </a:r>
            <a:endParaRPr lang="it-IT" sz="2000" u="sng" kern="0" dirty="0">
              <a:solidFill>
                <a:schemeClr val="accent2"/>
              </a:solidFill>
            </a:endParaRPr>
          </a:p>
        </p:txBody>
      </p:sp>
      <p:sp>
        <p:nvSpPr>
          <p:cNvPr id="4" name="CasellaDiTesto 3"/>
          <p:cNvSpPr txBox="1"/>
          <p:nvPr/>
        </p:nvSpPr>
        <p:spPr>
          <a:xfrm>
            <a:off x="539552" y="2492896"/>
            <a:ext cx="8280920" cy="923330"/>
          </a:xfrm>
          <a:prstGeom prst="rect">
            <a:avLst/>
          </a:prstGeom>
          <a:noFill/>
        </p:spPr>
        <p:txBody>
          <a:bodyPr wrap="square" rtlCol="0">
            <a:spAutoFit/>
          </a:bodyPr>
          <a:lstStyle/>
          <a:p>
            <a:r>
              <a:rPr lang="it-IT" sz="1800" b="1" dirty="0" smtClean="0"/>
              <a:t>1</a:t>
            </a:r>
          </a:p>
          <a:p>
            <a:endParaRPr lang="it-IT" sz="1800" b="1" dirty="0" smtClean="0"/>
          </a:p>
          <a:p>
            <a:pPr marL="285750" indent="-285750" algn="just">
              <a:buFontTx/>
              <a:buChar char="-"/>
            </a:pPr>
            <a:endParaRPr lang="it-IT" sz="1800" b="1" dirty="0"/>
          </a:p>
        </p:txBody>
      </p:sp>
      <p:sp>
        <p:nvSpPr>
          <p:cNvPr id="2" name="Ovale 1"/>
          <p:cNvSpPr/>
          <p:nvPr/>
        </p:nvSpPr>
        <p:spPr bwMode="auto">
          <a:xfrm>
            <a:off x="4427984" y="2420888"/>
            <a:ext cx="504056" cy="504056"/>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noFill/>
              <a:effectLst/>
              <a:latin typeface="DecimaWE Rg" pitchFamily="2" charset="0"/>
            </a:endParaRPr>
          </a:p>
        </p:txBody>
      </p:sp>
      <p:sp>
        <p:nvSpPr>
          <p:cNvPr id="5" name="CasellaDiTesto 4"/>
          <p:cNvSpPr txBox="1"/>
          <p:nvPr/>
        </p:nvSpPr>
        <p:spPr>
          <a:xfrm>
            <a:off x="755576" y="3212976"/>
            <a:ext cx="7704856" cy="1538883"/>
          </a:xfrm>
          <a:prstGeom prst="rect">
            <a:avLst/>
          </a:prstGeom>
          <a:noFill/>
        </p:spPr>
        <p:txBody>
          <a:bodyPr wrap="square" rtlCol="0">
            <a:spAutoFit/>
          </a:bodyPr>
          <a:lstStyle/>
          <a:p>
            <a:r>
              <a:rPr lang="it-IT" sz="2200" b="1" kern="0" dirty="0">
                <a:solidFill>
                  <a:schemeClr val="accent6"/>
                </a:solidFill>
                <a:latin typeface="+mj-lt"/>
                <a:ea typeface="+mj-ea"/>
                <a:cs typeface="+mj-cs"/>
              </a:rPr>
              <a:t>Contributo richiesto</a:t>
            </a:r>
          </a:p>
          <a:p>
            <a:endParaRPr lang="it-IT" sz="1800" b="1" dirty="0" smtClean="0"/>
          </a:p>
          <a:p>
            <a:r>
              <a:rPr lang="it-IT" sz="1800" b="1" dirty="0" smtClean="0"/>
              <a:t>La </a:t>
            </a:r>
            <a:r>
              <a:rPr lang="it-IT" sz="1800" b="1" dirty="0"/>
              <a:t>domanda è </a:t>
            </a:r>
            <a:r>
              <a:rPr lang="it-IT" sz="1800" b="1" u="sng" dirty="0"/>
              <a:t>inammissibile</a:t>
            </a:r>
            <a:r>
              <a:rPr lang="it-IT" sz="1800" b="1" dirty="0"/>
              <a:t> se il contributo </a:t>
            </a:r>
            <a:r>
              <a:rPr lang="it-IT" sz="1800" b="1" dirty="0" smtClean="0"/>
              <a:t>RICHIESTO </a:t>
            </a:r>
            <a:endParaRPr lang="it-IT" sz="1800" b="1" dirty="0"/>
          </a:p>
          <a:p>
            <a:r>
              <a:rPr lang="it-IT" sz="1800" b="1" dirty="0" smtClean="0"/>
              <a:t>non </a:t>
            </a:r>
            <a:r>
              <a:rPr lang="it-IT" sz="1800" b="1" dirty="0"/>
              <a:t>rispetta i limiti previsti per il singolo Avviso.</a:t>
            </a:r>
          </a:p>
          <a:p>
            <a:endParaRPr lang="it-IT" sz="1800" dirty="0"/>
          </a:p>
        </p:txBody>
      </p:sp>
    </p:spTree>
    <p:extLst>
      <p:ext uri="{BB962C8B-B14F-4D97-AF65-F5344CB8AC3E}">
        <p14:creationId xmlns:p14="http://schemas.microsoft.com/office/powerpoint/2010/main" val="340269427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SmartArt 3"/>
          <p:cNvPicPr>
            <a:picLocks noGrp="1"/>
          </p:cNvPicPr>
          <p:nvPr>
            <p:ph type="dgm" idx="1"/>
          </p:nvPr>
        </p:nvPicPr>
        <p:blipFill rotWithShape="1">
          <a:blip r:embed="rId2"/>
          <a:srcRect l="31937" t="31812" r="17328" b="20067"/>
          <a:stretch/>
        </p:blipFill>
        <p:spPr bwMode="auto">
          <a:xfrm>
            <a:off x="179512" y="2420888"/>
            <a:ext cx="5328592" cy="2880320"/>
          </a:xfrm>
          <a:prstGeom prst="rect">
            <a:avLst/>
          </a:prstGeom>
          <a:ln>
            <a:noFill/>
          </a:ln>
          <a:extLst>
            <a:ext uri="{53640926-AAD7-44D8-BBD7-CCE9431645EC}">
              <a14:shadowObscured xmlns:a14="http://schemas.microsoft.com/office/drawing/2010/main"/>
            </a:ext>
          </a:extLst>
        </p:spPr>
      </p:pic>
      <p:pic>
        <p:nvPicPr>
          <p:cNvPr id="5" name="Immagine 4" descr="Risultati immagini per errore"/>
          <p:cNvPicPr/>
          <p:nvPr/>
        </p:nvPicPr>
        <p:blipFill rotWithShape="1">
          <a:blip r:embed="rId3">
            <a:extLst>
              <a:ext uri="{28A0092B-C50C-407E-A947-70E740481C1C}">
                <a14:useLocalDpi xmlns:a14="http://schemas.microsoft.com/office/drawing/2010/main" val="0"/>
              </a:ext>
            </a:extLst>
          </a:blip>
          <a:srcRect l="3629" t="2149" r="1341" b="9230"/>
          <a:stretch/>
        </p:blipFill>
        <p:spPr bwMode="auto">
          <a:xfrm rot="20362290">
            <a:off x="3898929" y="4504705"/>
            <a:ext cx="967105" cy="959485"/>
          </a:xfrm>
          <a:prstGeom prst="rect">
            <a:avLst/>
          </a:prstGeom>
          <a:noFill/>
          <a:ln>
            <a:noFill/>
          </a:ln>
          <a:extLst>
            <a:ext uri="{53640926-AAD7-44D8-BBD7-CCE9431645EC}">
              <a14:shadowObscured xmlns:a14="http://schemas.microsoft.com/office/drawing/2010/main"/>
            </a:ext>
          </a:extLst>
        </p:spPr>
      </p:pic>
      <p:sp>
        <p:nvSpPr>
          <p:cNvPr id="7" name="CasellaDiTesto 6"/>
          <p:cNvSpPr txBox="1"/>
          <p:nvPr/>
        </p:nvSpPr>
        <p:spPr>
          <a:xfrm>
            <a:off x="1187624" y="1045185"/>
            <a:ext cx="6120680" cy="1015663"/>
          </a:xfrm>
          <a:prstGeom prst="rect">
            <a:avLst/>
          </a:prstGeom>
          <a:noFill/>
        </p:spPr>
        <p:txBody>
          <a:bodyPr wrap="square" rtlCol="0">
            <a:spAutoFit/>
          </a:bodyPr>
          <a:lstStyle/>
          <a:p>
            <a:r>
              <a:rPr lang="it-IT" sz="1800" b="1" dirty="0" smtClean="0"/>
              <a:t>2</a:t>
            </a:r>
          </a:p>
          <a:p>
            <a:endParaRPr lang="it-IT" sz="1800" b="1" dirty="0">
              <a:solidFill>
                <a:srgbClr val="FF0000"/>
              </a:solidFill>
            </a:endParaRPr>
          </a:p>
          <a:p>
            <a:r>
              <a:rPr lang="it-IT" sz="2200" b="1" kern="0" dirty="0">
                <a:solidFill>
                  <a:schemeClr val="accent6"/>
                </a:solidFill>
                <a:latin typeface="+mj-lt"/>
                <a:ea typeface="+mj-ea"/>
                <a:cs typeface="+mj-cs"/>
              </a:rPr>
              <a:t>Compilazione del piano finanziario</a:t>
            </a:r>
          </a:p>
        </p:txBody>
      </p:sp>
      <p:sp>
        <p:nvSpPr>
          <p:cNvPr id="10" name="Ovale 9"/>
          <p:cNvSpPr/>
          <p:nvPr/>
        </p:nvSpPr>
        <p:spPr bwMode="auto">
          <a:xfrm>
            <a:off x="3995936" y="980728"/>
            <a:ext cx="504056" cy="504056"/>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noFill/>
              <a:effectLst/>
              <a:latin typeface="DecimaWE Rg" pitchFamily="2" charset="0"/>
            </a:endParaRPr>
          </a:p>
        </p:txBody>
      </p:sp>
      <p:pic>
        <p:nvPicPr>
          <p:cNvPr id="9" name="Immagin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0724" y="44670"/>
            <a:ext cx="1829788" cy="791999"/>
          </a:xfrm>
          <a:prstGeom prst="rect">
            <a:avLst/>
          </a:prstGeom>
        </p:spPr>
      </p:pic>
      <p:sp>
        <p:nvSpPr>
          <p:cNvPr id="8" name="CasellaDiTesto 7"/>
          <p:cNvSpPr txBox="1"/>
          <p:nvPr/>
        </p:nvSpPr>
        <p:spPr>
          <a:xfrm>
            <a:off x="5508104" y="2377911"/>
            <a:ext cx="3528392" cy="3016210"/>
          </a:xfrm>
          <a:prstGeom prst="rect">
            <a:avLst/>
          </a:prstGeom>
          <a:noFill/>
        </p:spPr>
        <p:txBody>
          <a:bodyPr wrap="square" rtlCol="0">
            <a:spAutoFit/>
          </a:bodyPr>
          <a:lstStyle/>
          <a:p>
            <a:r>
              <a:rPr lang="it-IT" sz="1800" b="1" dirty="0" smtClean="0"/>
              <a:t>Il totale complessivo </a:t>
            </a:r>
          </a:p>
          <a:p>
            <a:r>
              <a:rPr lang="it-IT" sz="1800" b="1" u="sng" dirty="0" smtClean="0"/>
              <a:t>DEVE CORRISPONDERE</a:t>
            </a:r>
            <a:r>
              <a:rPr lang="it-IT" sz="1800" b="1" dirty="0" smtClean="0"/>
              <a:t> </a:t>
            </a:r>
          </a:p>
          <a:p>
            <a:r>
              <a:rPr lang="it-IT" sz="1800" b="1" dirty="0" smtClean="0"/>
              <a:t>al contributo richiesto </a:t>
            </a:r>
          </a:p>
          <a:p>
            <a:r>
              <a:rPr lang="it-IT" sz="1800" b="1" dirty="0" smtClean="0"/>
              <a:t>per l’iniziativa.</a:t>
            </a:r>
          </a:p>
          <a:p>
            <a:endParaRPr lang="it-IT" sz="1800" b="1" dirty="0" smtClean="0"/>
          </a:p>
          <a:p>
            <a:r>
              <a:rPr lang="it-IT" sz="1800" b="1" u="sng" dirty="0" smtClean="0"/>
              <a:t>Attenzione alle percentuali massime </a:t>
            </a:r>
            <a:r>
              <a:rPr lang="it-IT" sz="1800" b="1" u="sng" dirty="0" smtClean="0"/>
              <a:t>ammissibili</a:t>
            </a:r>
            <a:r>
              <a:rPr lang="it-IT" sz="1800" b="1" dirty="0" smtClean="0"/>
              <a:t>!</a:t>
            </a:r>
          </a:p>
          <a:p>
            <a:endParaRPr lang="it-IT" sz="800" b="1" dirty="0" smtClean="0"/>
          </a:p>
          <a:p>
            <a:r>
              <a:rPr lang="it-IT" sz="1400" b="1" dirty="0" smtClean="0"/>
              <a:t>Spese generali 30%</a:t>
            </a:r>
          </a:p>
          <a:p>
            <a:r>
              <a:rPr lang="it-IT" sz="1400" b="1" dirty="0" smtClean="0"/>
              <a:t>Spese per l’acquisto di beni strumentali 20% </a:t>
            </a:r>
            <a:endParaRPr lang="it-IT" sz="1400" b="1" dirty="0" smtClean="0"/>
          </a:p>
          <a:p>
            <a:r>
              <a:rPr lang="it-IT" sz="1400" b="1" dirty="0" smtClean="0"/>
              <a:t>Spese per il personale amministrativo 30%</a:t>
            </a:r>
            <a:endParaRPr lang="it-IT" sz="1400" b="1" dirty="0" smtClean="0"/>
          </a:p>
          <a:p>
            <a:r>
              <a:rPr lang="it-IT" sz="1400" b="1" dirty="0" smtClean="0"/>
              <a:t>(rispetto al contributo richiesto)</a:t>
            </a:r>
            <a:endParaRPr lang="it-IT" sz="1400" b="1" dirty="0"/>
          </a:p>
        </p:txBody>
      </p:sp>
    </p:spTree>
    <p:extLst>
      <p:ext uri="{BB962C8B-B14F-4D97-AF65-F5344CB8AC3E}">
        <p14:creationId xmlns:p14="http://schemas.microsoft.com/office/powerpoint/2010/main" val="216171433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1484784"/>
            <a:ext cx="8280920" cy="3477875"/>
          </a:xfrm>
          <a:prstGeom prst="rect">
            <a:avLst/>
          </a:prstGeom>
          <a:noFill/>
        </p:spPr>
        <p:txBody>
          <a:bodyPr wrap="square" rtlCol="0">
            <a:spAutoFit/>
          </a:bodyPr>
          <a:lstStyle/>
          <a:p>
            <a:r>
              <a:rPr lang="it-IT" sz="1800" b="1" dirty="0" smtClean="0"/>
              <a:t>3</a:t>
            </a:r>
          </a:p>
          <a:p>
            <a:endParaRPr lang="it-IT" sz="1800" b="1" dirty="0"/>
          </a:p>
          <a:p>
            <a:r>
              <a:rPr lang="it-IT" sz="2200" b="1" kern="0" dirty="0">
                <a:solidFill>
                  <a:schemeClr val="accent6"/>
                </a:solidFill>
                <a:latin typeface="+mj-lt"/>
                <a:ea typeface="+mj-ea"/>
                <a:cs typeface="+mj-cs"/>
              </a:rPr>
              <a:t>Caricamento del file «descrizione progetto»</a:t>
            </a:r>
          </a:p>
          <a:p>
            <a:endParaRPr lang="it-IT" sz="1800" b="1" dirty="0"/>
          </a:p>
          <a:p>
            <a:endParaRPr lang="it-IT" sz="1800" b="1" dirty="0" smtClean="0"/>
          </a:p>
          <a:p>
            <a:r>
              <a:rPr lang="it-IT" sz="1800" b="1" dirty="0" smtClean="0"/>
              <a:t>l’applicativo vi chiederà obbligatoriamente un solo allegato, </a:t>
            </a:r>
          </a:p>
          <a:p>
            <a:r>
              <a:rPr lang="it-IT" sz="1800" b="1" dirty="0" smtClean="0"/>
              <a:t>il modulo </a:t>
            </a:r>
            <a:r>
              <a:rPr lang="it-IT" sz="1800" b="1" kern="0" dirty="0" smtClean="0">
                <a:solidFill>
                  <a:schemeClr val="accent6"/>
                </a:solidFill>
                <a:latin typeface="+mj-lt"/>
                <a:ea typeface="+mj-ea"/>
                <a:cs typeface="+mj-cs"/>
              </a:rPr>
              <a:t>INFORMAZIONI PER L’ATTRIBUZIONE </a:t>
            </a:r>
          </a:p>
          <a:p>
            <a:r>
              <a:rPr lang="it-IT" sz="1800" b="1" kern="0" dirty="0" smtClean="0">
                <a:solidFill>
                  <a:schemeClr val="accent6"/>
                </a:solidFill>
                <a:latin typeface="+mj-lt"/>
                <a:ea typeface="+mj-ea"/>
                <a:cs typeface="+mj-cs"/>
              </a:rPr>
              <a:t>DEI CRITERI QUALITATIVI (descrizione progetto)</a:t>
            </a:r>
          </a:p>
          <a:p>
            <a:endParaRPr lang="it-IT" sz="1800" b="1" dirty="0" smtClean="0"/>
          </a:p>
          <a:p>
            <a:r>
              <a:rPr lang="it-IT" sz="1800" b="1" dirty="0">
                <a:solidFill>
                  <a:srgbClr val="FF0000"/>
                </a:solidFill>
              </a:rPr>
              <a:t>m</a:t>
            </a:r>
            <a:r>
              <a:rPr lang="it-IT" sz="1800" b="1" dirty="0" smtClean="0">
                <a:solidFill>
                  <a:srgbClr val="FF0000"/>
                </a:solidFill>
              </a:rPr>
              <a:t>a se erroneamente viene caricato un allegato diverso</a:t>
            </a:r>
          </a:p>
          <a:p>
            <a:r>
              <a:rPr lang="it-IT" sz="1800" b="1" dirty="0" smtClean="0">
                <a:solidFill>
                  <a:srgbClr val="FF0000"/>
                </a:solidFill>
              </a:rPr>
              <a:t>ai sensi dell’Avviso la domanda è INAMMISSIBILE</a:t>
            </a:r>
            <a:endParaRPr lang="it-IT" sz="1800" b="1" u="sng" dirty="0" smtClean="0">
              <a:solidFill>
                <a:srgbClr val="FF0000"/>
              </a:solidFill>
            </a:endParaRPr>
          </a:p>
          <a:p>
            <a:pPr marL="285750" indent="-285750" algn="just">
              <a:buFontTx/>
              <a:buChar char="-"/>
            </a:pPr>
            <a:endParaRPr lang="it-IT" sz="1800" b="1" dirty="0"/>
          </a:p>
        </p:txBody>
      </p:sp>
      <p:sp>
        <p:nvSpPr>
          <p:cNvPr id="3" name="Ovale 2"/>
          <p:cNvSpPr/>
          <p:nvPr/>
        </p:nvSpPr>
        <p:spPr bwMode="auto">
          <a:xfrm>
            <a:off x="4427984" y="1412776"/>
            <a:ext cx="504056" cy="504056"/>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noFill/>
              <a:effectLst/>
              <a:latin typeface="DecimaWE Rg" pitchFamily="2" charset="0"/>
            </a:endParaRPr>
          </a:p>
        </p:txBody>
      </p:sp>
    </p:spTree>
    <p:extLst>
      <p:ext uri="{BB962C8B-B14F-4D97-AF65-F5344CB8AC3E}">
        <p14:creationId xmlns:p14="http://schemas.microsoft.com/office/powerpoint/2010/main" val="78625306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a:xfrm>
            <a:off x="400050" y="908050"/>
            <a:ext cx="8564563" cy="720725"/>
          </a:xfrm>
        </p:spPr>
        <p:txBody>
          <a:bodyPr/>
          <a:lstStyle/>
          <a:p>
            <a:pPr algn="ctr"/>
            <a:r>
              <a:rPr lang="it-IT" sz="2400" dirty="0" smtClean="0">
                <a:solidFill>
                  <a:schemeClr val="accent2"/>
                </a:solidFill>
              </a:rPr>
              <a:t/>
            </a:r>
            <a:br>
              <a:rPr lang="it-IT" sz="2400" dirty="0" smtClean="0">
                <a:solidFill>
                  <a:schemeClr val="accent2"/>
                </a:solidFill>
              </a:rPr>
            </a:br>
            <a:r>
              <a:rPr lang="it-IT" sz="2000" dirty="0" smtClean="0">
                <a:solidFill>
                  <a:schemeClr val="tx1"/>
                </a:solidFill>
              </a:rPr>
              <a:t/>
            </a:r>
            <a:br>
              <a:rPr lang="it-IT" sz="2000" dirty="0" smtClean="0">
                <a:solidFill>
                  <a:schemeClr val="tx1"/>
                </a:solidFill>
              </a:rPr>
            </a:br>
            <a:endParaRPr lang="it-IT" sz="2000" dirty="0" smtClean="0">
              <a:solidFill>
                <a:schemeClr val="tx1"/>
              </a:solidFill>
            </a:endParaRPr>
          </a:p>
        </p:txBody>
      </p:sp>
      <p:pic>
        <p:nvPicPr>
          <p:cNvPr id="10" name="Immagin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0724" y="44670"/>
            <a:ext cx="1829788" cy="791999"/>
          </a:xfrm>
          <a:prstGeom prst="rect">
            <a:avLst/>
          </a:prstGeom>
        </p:spPr>
      </p:pic>
      <p:sp>
        <p:nvSpPr>
          <p:cNvPr id="2" name="CasellaDiTesto 1"/>
          <p:cNvSpPr txBox="1"/>
          <p:nvPr/>
        </p:nvSpPr>
        <p:spPr>
          <a:xfrm>
            <a:off x="539552" y="1628800"/>
            <a:ext cx="8064896" cy="3570208"/>
          </a:xfrm>
          <a:prstGeom prst="rect">
            <a:avLst/>
          </a:prstGeom>
          <a:noFill/>
        </p:spPr>
        <p:txBody>
          <a:bodyPr wrap="square" rtlCol="0">
            <a:spAutoFit/>
          </a:bodyPr>
          <a:lstStyle/>
          <a:p>
            <a:r>
              <a:rPr lang="it-IT" sz="2000" b="1" kern="0" dirty="0" smtClean="0">
                <a:latin typeface="+mj-lt"/>
                <a:ea typeface="+mj-ea"/>
                <a:cs typeface="+mj-cs"/>
              </a:rPr>
              <a:t>4</a:t>
            </a:r>
          </a:p>
          <a:p>
            <a:endParaRPr lang="it-IT" sz="2000" b="1" kern="0" dirty="0" smtClean="0">
              <a:solidFill>
                <a:schemeClr val="accent6"/>
              </a:solidFill>
              <a:latin typeface="+mj-lt"/>
              <a:ea typeface="+mj-ea"/>
              <a:cs typeface="+mj-cs"/>
            </a:endParaRPr>
          </a:p>
          <a:p>
            <a:r>
              <a:rPr lang="it-IT" sz="2200" b="1" kern="0" dirty="0" smtClean="0">
                <a:solidFill>
                  <a:schemeClr val="accent6"/>
                </a:solidFill>
                <a:latin typeface="+mj-lt"/>
                <a:ea typeface="+mj-ea"/>
                <a:cs typeface="+mj-cs"/>
              </a:rPr>
              <a:t>Gli ulteriori allegati da caricare</a:t>
            </a:r>
          </a:p>
          <a:p>
            <a:endParaRPr lang="it-IT" sz="2000" b="1" kern="0" dirty="0">
              <a:solidFill>
                <a:schemeClr val="accent6"/>
              </a:solidFill>
              <a:latin typeface="+mj-lt"/>
              <a:ea typeface="+mj-ea"/>
              <a:cs typeface="+mj-cs"/>
            </a:endParaRPr>
          </a:p>
          <a:p>
            <a:r>
              <a:rPr lang="it-IT" sz="1800" b="1" kern="0" dirty="0" smtClean="0">
                <a:latin typeface="+mj-lt"/>
                <a:ea typeface="+mj-ea"/>
                <a:cs typeface="+mj-cs"/>
              </a:rPr>
              <a:t>Avete </a:t>
            </a:r>
            <a:r>
              <a:rPr lang="it-IT" sz="1800" b="1" kern="0" dirty="0">
                <a:latin typeface="+mj-lt"/>
                <a:ea typeface="+mj-ea"/>
                <a:cs typeface="+mj-cs"/>
              </a:rPr>
              <a:t>dei partner di progetto?</a:t>
            </a:r>
          </a:p>
          <a:p>
            <a:endParaRPr lang="it-IT" sz="1800" b="1" dirty="0" smtClean="0"/>
          </a:p>
          <a:p>
            <a:r>
              <a:rPr lang="it-IT" sz="1800" b="1" dirty="0" smtClean="0"/>
              <a:t>Dovete caricare l’allegato </a:t>
            </a:r>
            <a:r>
              <a:rPr lang="it-IT" sz="1800" b="1" kern="0" dirty="0">
                <a:solidFill>
                  <a:schemeClr val="accent6"/>
                </a:solidFill>
                <a:latin typeface="+mj-lt"/>
                <a:ea typeface="+mj-ea"/>
                <a:cs typeface="+mj-cs"/>
              </a:rPr>
              <a:t>SCHEDA PARTNER </a:t>
            </a:r>
            <a:r>
              <a:rPr lang="it-IT" sz="1800" b="1" dirty="0" smtClean="0"/>
              <a:t>debitamente firmato</a:t>
            </a:r>
          </a:p>
          <a:p>
            <a:r>
              <a:rPr lang="it-IT" sz="1800" b="1" dirty="0" smtClean="0"/>
              <a:t>(utilizzare esclusivamente il modulo</a:t>
            </a:r>
          </a:p>
          <a:p>
            <a:r>
              <a:rPr lang="it-IT" sz="1800" b="1" dirty="0" smtClean="0"/>
              <a:t>approvato con decreto del direttore di Servizio) </a:t>
            </a:r>
          </a:p>
          <a:p>
            <a:r>
              <a:rPr lang="it-IT" sz="1800" b="1" u="sng" dirty="0" smtClean="0">
                <a:solidFill>
                  <a:srgbClr val="FF0000"/>
                </a:solidFill>
              </a:rPr>
              <a:t>pena la mancata attribuzione del punteggio</a:t>
            </a:r>
          </a:p>
          <a:p>
            <a:endParaRPr lang="it-IT" sz="1800" b="1" u="sng" dirty="0">
              <a:solidFill>
                <a:srgbClr val="FF0000"/>
              </a:solidFill>
            </a:endParaRPr>
          </a:p>
          <a:p>
            <a:endParaRPr lang="it-IT" sz="1800" b="1" u="sng" dirty="0">
              <a:solidFill>
                <a:srgbClr val="FF0000"/>
              </a:solidFill>
            </a:endParaRPr>
          </a:p>
        </p:txBody>
      </p:sp>
      <p:sp>
        <p:nvSpPr>
          <p:cNvPr id="6" name="Ovale 5"/>
          <p:cNvSpPr/>
          <p:nvPr/>
        </p:nvSpPr>
        <p:spPr bwMode="auto">
          <a:xfrm>
            <a:off x="4283968" y="1556792"/>
            <a:ext cx="504056" cy="504056"/>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noFill/>
              <a:effectLst/>
              <a:latin typeface="DecimaWE Rg" pitchFamily="2"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txBox="1">
            <a:spLocks noGrp="1"/>
          </p:cNvSpPr>
          <p:nvPr>
            <p:ph idx="1"/>
          </p:nvPr>
        </p:nvSpPr>
        <p:spPr>
          <a:xfrm>
            <a:off x="400050" y="1484784"/>
            <a:ext cx="8058150" cy="3243965"/>
          </a:xfrm>
          <a:prstGeom prst="rect">
            <a:avLst/>
          </a:prstGeom>
          <a:noFill/>
        </p:spPr>
        <p:txBody>
          <a:bodyPr wrap="square" rtlCol="0">
            <a:spAutoFit/>
          </a:bodyPr>
          <a:lstStyle/>
          <a:p>
            <a:pPr marL="0" indent="0" algn="ctr">
              <a:buNone/>
            </a:pPr>
            <a:endParaRPr lang="it-IT" sz="2000" b="1" kern="0" dirty="0" smtClean="0">
              <a:solidFill>
                <a:schemeClr val="accent6"/>
              </a:solidFill>
              <a:latin typeface="+mj-lt"/>
              <a:ea typeface="+mj-ea"/>
              <a:cs typeface="+mj-cs"/>
            </a:endParaRPr>
          </a:p>
          <a:p>
            <a:pPr marL="0" indent="0" algn="ctr">
              <a:buNone/>
            </a:pPr>
            <a:r>
              <a:rPr lang="it-IT" sz="1800" b="1" dirty="0" smtClean="0">
                <a:latin typeface="+mj-lt"/>
                <a:ea typeface="+mj-ea"/>
                <a:cs typeface="+mj-cs"/>
              </a:rPr>
              <a:t>5</a:t>
            </a:r>
          </a:p>
          <a:p>
            <a:pPr marL="0" indent="0" algn="ctr">
              <a:buNone/>
            </a:pPr>
            <a:endParaRPr lang="it-IT" sz="2000" b="1" dirty="0">
              <a:solidFill>
                <a:schemeClr val="accent6"/>
              </a:solidFill>
              <a:latin typeface="+mj-lt"/>
              <a:ea typeface="+mj-ea"/>
              <a:cs typeface="+mj-cs"/>
            </a:endParaRPr>
          </a:p>
          <a:p>
            <a:pPr marL="0" indent="0" algn="ctr">
              <a:buNone/>
            </a:pPr>
            <a:r>
              <a:rPr lang="it-IT" sz="2200" b="1" dirty="0">
                <a:solidFill>
                  <a:schemeClr val="accent6"/>
                </a:solidFill>
              </a:rPr>
              <a:t>Gli ulteriori allegati da caricare</a:t>
            </a:r>
          </a:p>
          <a:p>
            <a:pPr marL="0" indent="0" algn="ctr">
              <a:buNone/>
            </a:pPr>
            <a:endParaRPr lang="it-IT" sz="2000" b="1" kern="0" dirty="0" smtClean="0">
              <a:solidFill>
                <a:schemeClr val="accent6"/>
              </a:solidFill>
              <a:latin typeface="+mj-lt"/>
              <a:ea typeface="+mj-ea"/>
              <a:cs typeface="+mj-cs"/>
            </a:endParaRPr>
          </a:p>
          <a:p>
            <a:pPr marL="0" indent="0" algn="ctr">
              <a:buNone/>
            </a:pPr>
            <a:r>
              <a:rPr lang="it-IT" sz="1800" b="1" kern="0" dirty="0" smtClean="0">
                <a:latin typeface="+mj-lt"/>
                <a:ea typeface="+mj-ea"/>
                <a:cs typeface="+mj-cs"/>
              </a:rPr>
              <a:t>Non appartenete </a:t>
            </a:r>
            <a:r>
              <a:rPr lang="it-IT" sz="1800" b="1" kern="0" dirty="0">
                <a:latin typeface="+mj-lt"/>
                <a:ea typeface="+mj-ea"/>
                <a:cs typeface="+mj-cs"/>
              </a:rPr>
              <a:t>alla categoria dei soggetti esenti bollo?</a:t>
            </a:r>
          </a:p>
          <a:p>
            <a:pPr algn="ctr"/>
            <a:endParaRPr lang="it-IT" sz="1800" b="1" dirty="0" smtClean="0"/>
          </a:p>
          <a:p>
            <a:pPr marL="0" indent="0" algn="ctr">
              <a:buNone/>
            </a:pPr>
            <a:r>
              <a:rPr lang="it-IT" sz="1800" b="1" dirty="0" smtClean="0"/>
              <a:t>Dovete </a:t>
            </a:r>
            <a:r>
              <a:rPr lang="it-IT" sz="1800" b="1" dirty="0" smtClean="0">
                <a:solidFill>
                  <a:srgbClr val="FF0000"/>
                </a:solidFill>
              </a:rPr>
              <a:t>scannerizzare</a:t>
            </a:r>
            <a:r>
              <a:rPr lang="it-IT" sz="1800" b="1" dirty="0" smtClean="0"/>
              <a:t> e allegare alla domanda l’ </a:t>
            </a:r>
            <a:r>
              <a:rPr lang="it-IT" sz="1800" b="1" kern="0" dirty="0" smtClean="0">
                <a:solidFill>
                  <a:srgbClr val="FF0000"/>
                </a:solidFill>
                <a:latin typeface="+mj-lt"/>
                <a:ea typeface="+mj-ea"/>
                <a:cs typeface="+mj-cs"/>
              </a:rPr>
              <a:t>F23</a:t>
            </a:r>
            <a:r>
              <a:rPr lang="it-IT" sz="1800" b="1" kern="0" dirty="0" smtClean="0">
                <a:solidFill>
                  <a:schemeClr val="accent6"/>
                </a:solidFill>
                <a:latin typeface="+mj-lt"/>
                <a:ea typeface="+mj-ea"/>
                <a:cs typeface="+mj-cs"/>
              </a:rPr>
              <a:t> </a:t>
            </a:r>
          </a:p>
          <a:p>
            <a:pPr marL="0" indent="0" algn="ctr">
              <a:buNone/>
            </a:pPr>
            <a:r>
              <a:rPr lang="it-IT" sz="1800" b="1" dirty="0" smtClean="0"/>
              <a:t>attestante l’avvenuto pagamento della marca da bollo di 16,00 euro</a:t>
            </a:r>
            <a:endParaRPr lang="it-IT" sz="1800" b="1" dirty="0"/>
          </a:p>
        </p:txBody>
      </p:sp>
      <p:sp>
        <p:nvSpPr>
          <p:cNvPr id="5" name="Ovale 4"/>
          <p:cNvSpPr/>
          <p:nvPr/>
        </p:nvSpPr>
        <p:spPr bwMode="auto">
          <a:xfrm>
            <a:off x="4139952" y="1772816"/>
            <a:ext cx="504056" cy="504056"/>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noFill/>
              <a:effectLst/>
              <a:latin typeface="DecimaWE Rg" pitchFamily="2" charset="0"/>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0724" y="44670"/>
            <a:ext cx="1829788" cy="791999"/>
          </a:xfrm>
          <a:prstGeom prst="rect">
            <a:avLst/>
          </a:prstGeom>
        </p:spPr>
      </p:pic>
    </p:spTree>
    <p:extLst>
      <p:ext uri="{BB962C8B-B14F-4D97-AF65-F5344CB8AC3E}">
        <p14:creationId xmlns:p14="http://schemas.microsoft.com/office/powerpoint/2010/main" val="48781324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00050" y="1124744"/>
            <a:ext cx="4892030" cy="4608512"/>
          </a:xfrm>
        </p:spPr>
        <p:txBody>
          <a:bodyPr/>
          <a:lstStyle/>
          <a:p>
            <a:pPr marL="0" indent="0" algn="ctr">
              <a:buNone/>
            </a:pPr>
            <a:r>
              <a:rPr lang="it-IT" sz="2000" b="1" dirty="0">
                <a:latin typeface="+mj-lt"/>
                <a:ea typeface="+mj-ea"/>
                <a:cs typeface="+mj-cs"/>
              </a:rPr>
              <a:t>6</a:t>
            </a:r>
            <a:endParaRPr lang="it-IT" sz="2000" b="1" dirty="0" smtClean="0">
              <a:latin typeface="+mj-lt"/>
              <a:ea typeface="+mj-ea"/>
              <a:cs typeface="+mj-cs"/>
            </a:endParaRPr>
          </a:p>
          <a:p>
            <a:pPr marL="0" indent="0" algn="ctr">
              <a:buNone/>
            </a:pPr>
            <a:endParaRPr lang="it-IT" sz="1000" b="1" dirty="0">
              <a:solidFill>
                <a:schemeClr val="accent6"/>
              </a:solidFill>
              <a:latin typeface="+mj-lt"/>
              <a:ea typeface="+mj-ea"/>
              <a:cs typeface="+mj-cs"/>
            </a:endParaRPr>
          </a:p>
          <a:p>
            <a:pPr marL="0" indent="0" algn="ctr">
              <a:buNone/>
            </a:pPr>
            <a:r>
              <a:rPr lang="it-IT" sz="2200" b="1" dirty="0">
                <a:solidFill>
                  <a:schemeClr val="accent6"/>
                </a:solidFill>
              </a:rPr>
              <a:t>Gli ulteriori allegati da caricare</a:t>
            </a:r>
          </a:p>
          <a:p>
            <a:pPr marL="0" indent="0" algn="ctr">
              <a:buNone/>
            </a:pPr>
            <a:endParaRPr lang="it-IT" sz="1800" b="1" dirty="0" smtClean="0">
              <a:latin typeface="+mj-lt"/>
              <a:ea typeface="+mj-ea"/>
              <a:cs typeface="+mj-cs"/>
            </a:endParaRPr>
          </a:p>
          <a:p>
            <a:pPr marL="0" indent="0" algn="ctr">
              <a:buNone/>
            </a:pPr>
            <a:r>
              <a:rPr lang="it-IT" sz="1800" b="1" dirty="0" smtClean="0">
                <a:latin typeface="+mj-lt"/>
                <a:ea typeface="+mj-ea"/>
                <a:cs typeface="+mj-cs"/>
              </a:rPr>
              <a:t>State </a:t>
            </a:r>
            <a:r>
              <a:rPr lang="it-IT" sz="1800" b="1" dirty="0">
                <a:latin typeface="+mj-lt"/>
                <a:ea typeface="+mj-ea"/>
                <a:cs typeface="+mj-cs"/>
              </a:rPr>
              <a:t>compilando la domanda come soggetto delegato </a:t>
            </a:r>
            <a:r>
              <a:rPr lang="it-IT" sz="1800" b="1" dirty="0" smtClean="0">
                <a:latin typeface="+mj-lt"/>
                <a:ea typeface="+mj-ea"/>
                <a:cs typeface="+mj-cs"/>
              </a:rPr>
              <a:t>dal </a:t>
            </a:r>
            <a:r>
              <a:rPr lang="it-IT" sz="1800" b="1" dirty="0">
                <a:latin typeface="+mj-lt"/>
                <a:ea typeface="+mj-ea"/>
                <a:cs typeface="+mj-cs"/>
              </a:rPr>
              <a:t>legale rappresentante</a:t>
            </a:r>
            <a:r>
              <a:rPr lang="it-IT" sz="1800" b="1" dirty="0" smtClean="0">
                <a:latin typeface="+mj-lt"/>
                <a:ea typeface="+mj-ea"/>
                <a:cs typeface="+mj-cs"/>
              </a:rPr>
              <a:t>?</a:t>
            </a:r>
          </a:p>
          <a:p>
            <a:pPr marL="0" indent="0" algn="ctr">
              <a:buNone/>
            </a:pPr>
            <a:endParaRPr lang="it-IT" sz="1800" b="1" dirty="0">
              <a:solidFill>
                <a:schemeClr val="accent6"/>
              </a:solidFill>
              <a:latin typeface="+mj-lt"/>
              <a:ea typeface="+mj-ea"/>
              <a:cs typeface="+mj-cs"/>
            </a:endParaRPr>
          </a:p>
          <a:p>
            <a:pPr marL="0" indent="0" algn="ctr">
              <a:buNone/>
            </a:pPr>
            <a:r>
              <a:rPr lang="it-IT" sz="1800" b="1" dirty="0" smtClean="0"/>
              <a:t>Dovete allegare la </a:t>
            </a:r>
            <a:r>
              <a:rPr lang="it-IT" sz="1800" b="1" dirty="0">
                <a:solidFill>
                  <a:schemeClr val="accent6"/>
                </a:solidFill>
                <a:latin typeface="+mj-lt"/>
                <a:ea typeface="+mj-ea"/>
                <a:cs typeface="+mj-cs"/>
              </a:rPr>
              <a:t>PROCURA</a:t>
            </a:r>
            <a:r>
              <a:rPr lang="it-IT" sz="1800" b="1" dirty="0" smtClean="0"/>
              <a:t> debitamente compilata e sottoscritta sul modello approvato con decreto del direttore di Servizio, </a:t>
            </a:r>
          </a:p>
          <a:p>
            <a:pPr marL="0" indent="0" algn="ctr">
              <a:buNone/>
            </a:pPr>
            <a:r>
              <a:rPr lang="it-IT" sz="1800" b="1" dirty="0" smtClean="0"/>
              <a:t>nonché il documento d’identità del legale rappresentante</a:t>
            </a:r>
          </a:p>
          <a:p>
            <a:pPr marL="0" indent="0" algn="ctr">
              <a:buNone/>
            </a:pPr>
            <a:r>
              <a:rPr lang="it-IT" sz="1800" b="1" dirty="0">
                <a:solidFill>
                  <a:srgbClr val="FF0000"/>
                </a:solidFill>
              </a:rPr>
              <a:t>p</a:t>
            </a:r>
            <a:r>
              <a:rPr lang="it-IT" sz="1800" b="1" dirty="0" smtClean="0">
                <a:solidFill>
                  <a:srgbClr val="FF0000"/>
                </a:solidFill>
              </a:rPr>
              <a:t>ena</a:t>
            </a:r>
          </a:p>
          <a:p>
            <a:pPr marL="0" indent="0" algn="ctr">
              <a:buNone/>
            </a:pPr>
            <a:r>
              <a:rPr lang="it-IT" sz="1800" b="1" u="sng" dirty="0" smtClean="0">
                <a:solidFill>
                  <a:srgbClr val="FF0000"/>
                </a:solidFill>
              </a:rPr>
              <a:t>L’INAMMISSIBILITA’ DELLA DOMANDA!</a:t>
            </a:r>
            <a:endParaRPr lang="it-IT" sz="1800" b="1" u="sng" dirty="0">
              <a:solidFill>
                <a:srgbClr val="FF0000"/>
              </a:solidFill>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0724" y="44670"/>
            <a:ext cx="1829788" cy="791999"/>
          </a:xfrm>
          <a:prstGeom prst="rect">
            <a:avLst/>
          </a:prstGeom>
        </p:spPr>
      </p:pic>
      <p:pic>
        <p:nvPicPr>
          <p:cNvPr id="9" name="Immagine 8"/>
          <p:cNvPicPr/>
          <p:nvPr/>
        </p:nvPicPr>
        <p:blipFill rotWithShape="1">
          <a:blip r:embed="rId3"/>
          <a:srcRect l="25425" t="17711" r="26070" b="8118"/>
          <a:stretch/>
        </p:blipFill>
        <p:spPr bwMode="auto">
          <a:xfrm>
            <a:off x="5436096" y="1844823"/>
            <a:ext cx="3456384" cy="2520281"/>
          </a:xfrm>
          <a:prstGeom prst="rect">
            <a:avLst/>
          </a:prstGeom>
          <a:ln>
            <a:solidFill>
              <a:schemeClr val="tx1">
                <a:alpha val="95000"/>
              </a:schemeClr>
            </a:solidFill>
          </a:ln>
          <a:extLst>
            <a:ext uri="{53640926-AAD7-44D8-BBD7-CCE9431645EC}">
              <a14:shadowObscured xmlns:a14="http://schemas.microsoft.com/office/drawing/2010/main"/>
            </a:ext>
          </a:extLst>
        </p:spPr>
      </p:pic>
      <p:pic>
        <p:nvPicPr>
          <p:cNvPr id="10" name="Immagine 9" descr="https://upload.wikimedia.org/wikipedia/it/b/b8/Carta_identita_fronte.pn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242505">
            <a:off x="7211223" y="4168005"/>
            <a:ext cx="695656" cy="1114278"/>
          </a:xfrm>
          <a:prstGeom prst="rect">
            <a:avLst/>
          </a:prstGeom>
          <a:noFill/>
          <a:ln>
            <a:noFill/>
          </a:ln>
        </p:spPr>
      </p:pic>
      <p:sp>
        <p:nvSpPr>
          <p:cNvPr id="7" name="Ovale 6"/>
          <p:cNvSpPr/>
          <p:nvPr/>
        </p:nvSpPr>
        <p:spPr bwMode="auto">
          <a:xfrm>
            <a:off x="2555776" y="1124744"/>
            <a:ext cx="504056" cy="504056"/>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noFill/>
              <a:effectLst/>
              <a:latin typeface="DecimaWE Rg" pitchFamily="2" charset="0"/>
            </a:endParaRPr>
          </a:p>
        </p:txBody>
      </p:sp>
    </p:spTree>
    <p:extLst>
      <p:ext uri="{BB962C8B-B14F-4D97-AF65-F5344CB8AC3E}">
        <p14:creationId xmlns:p14="http://schemas.microsoft.com/office/powerpoint/2010/main" val="277803151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txBox="1">
            <a:spLocks noGrp="1"/>
          </p:cNvSpPr>
          <p:nvPr>
            <p:ph idx="1"/>
          </p:nvPr>
        </p:nvSpPr>
        <p:spPr>
          <a:xfrm>
            <a:off x="400050" y="1412776"/>
            <a:ext cx="8058150" cy="3539430"/>
          </a:xfrm>
          <a:prstGeom prst="rect">
            <a:avLst/>
          </a:prstGeom>
          <a:noFill/>
        </p:spPr>
        <p:txBody>
          <a:bodyPr wrap="square" rtlCol="0">
            <a:spAutoFit/>
          </a:bodyPr>
          <a:lstStyle/>
          <a:p>
            <a:pPr marL="0" indent="0" algn="ctr">
              <a:buNone/>
            </a:pPr>
            <a:endParaRPr lang="it-IT" sz="2000" b="1" kern="0" dirty="0" smtClean="0">
              <a:solidFill>
                <a:schemeClr val="accent6"/>
              </a:solidFill>
              <a:latin typeface="+mj-lt"/>
              <a:ea typeface="+mj-ea"/>
              <a:cs typeface="+mj-cs"/>
            </a:endParaRPr>
          </a:p>
          <a:p>
            <a:pPr marL="0" indent="0" algn="ctr">
              <a:buNone/>
            </a:pPr>
            <a:r>
              <a:rPr lang="it-IT" sz="1800" b="1" dirty="0" smtClean="0">
                <a:latin typeface="+mj-lt"/>
                <a:ea typeface="+mj-ea"/>
                <a:cs typeface="+mj-cs"/>
              </a:rPr>
              <a:t>7</a:t>
            </a:r>
          </a:p>
          <a:p>
            <a:pPr marL="0" indent="0" algn="ctr">
              <a:buNone/>
            </a:pPr>
            <a:endParaRPr lang="it-IT" sz="2000" b="1" dirty="0">
              <a:solidFill>
                <a:schemeClr val="accent6"/>
              </a:solidFill>
              <a:latin typeface="+mj-lt"/>
              <a:ea typeface="+mj-ea"/>
              <a:cs typeface="+mj-cs"/>
            </a:endParaRPr>
          </a:p>
          <a:p>
            <a:pPr marL="0" indent="0" algn="ctr">
              <a:buNone/>
            </a:pPr>
            <a:r>
              <a:rPr lang="it-IT" sz="2200" b="1" dirty="0">
                <a:solidFill>
                  <a:schemeClr val="accent6"/>
                </a:solidFill>
              </a:rPr>
              <a:t>Gli ulteriori allegati da caricare</a:t>
            </a:r>
          </a:p>
          <a:p>
            <a:pPr marL="0" indent="0" algn="ctr">
              <a:buNone/>
            </a:pPr>
            <a:endParaRPr lang="it-IT" sz="2000" b="1" kern="0" dirty="0" smtClean="0">
              <a:solidFill>
                <a:schemeClr val="accent6"/>
              </a:solidFill>
              <a:latin typeface="+mj-lt"/>
              <a:ea typeface="+mj-ea"/>
              <a:cs typeface="+mj-cs"/>
            </a:endParaRPr>
          </a:p>
          <a:p>
            <a:pPr marL="0" indent="0" algn="ctr">
              <a:buNone/>
            </a:pPr>
            <a:r>
              <a:rPr lang="it-IT" sz="1800" b="1" kern="0" dirty="0" smtClean="0">
                <a:latin typeface="+mj-lt"/>
                <a:ea typeface="+mj-ea"/>
                <a:cs typeface="+mj-cs"/>
              </a:rPr>
              <a:t>Ricordatevi di caricare il </a:t>
            </a:r>
            <a:r>
              <a:rPr lang="it-IT" sz="1800" b="1" i="1" kern="0" dirty="0" smtClean="0">
                <a:latin typeface="+mj-lt"/>
                <a:ea typeface="+mj-ea"/>
                <a:cs typeface="+mj-cs"/>
              </a:rPr>
              <a:t>curriculum vitae</a:t>
            </a:r>
            <a:r>
              <a:rPr lang="it-IT" sz="1800" b="1" kern="0" dirty="0" smtClean="0">
                <a:latin typeface="+mj-lt"/>
                <a:ea typeface="+mj-ea"/>
                <a:cs typeface="+mj-cs"/>
              </a:rPr>
              <a:t>, munito di sottoscrizione.</a:t>
            </a:r>
            <a:endParaRPr lang="it-IT" sz="1800" b="1" kern="0" dirty="0">
              <a:latin typeface="+mj-lt"/>
              <a:ea typeface="+mj-ea"/>
              <a:cs typeface="+mj-cs"/>
            </a:endParaRPr>
          </a:p>
          <a:p>
            <a:pPr algn="ctr"/>
            <a:endParaRPr lang="it-IT" sz="1800" b="1" dirty="0" smtClean="0"/>
          </a:p>
          <a:p>
            <a:pPr marL="0" indent="0" algn="ctr">
              <a:buNone/>
            </a:pPr>
            <a:r>
              <a:rPr lang="it-IT" sz="1800" b="1" dirty="0" smtClean="0"/>
              <a:t>Dovete </a:t>
            </a:r>
            <a:r>
              <a:rPr lang="it-IT" sz="1800" b="1" dirty="0" smtClean="0">
                <a:solidFill>
                  <a:srgbClr val="FF0000"/>
                </a:solidFill>
              </a:rPr>
              <a:t>scannerizzare</a:t>
            </a:r>
            <a:r>
              <a:rPr lang="it-IT" sz="1800" b="1" dirty="0" smtClean="0"/>
              <a:t> e allegarlo alla domanda di contributo. </a:t>
            </a:r>
          </a:p>
          <a:p>
            <a:pPr marL="0" indent="0" algn="ctr">
              <a:buNone/>
            </a:pPr>
            <a:r>
              <a:rPr lang="it-IT" sz="1800" b="1" dirty="0" smtClean="0"/>
              <a:t>Il </a:t>
            </a:r>
            <a:r>
              <a:rPr lang="it-IT" sz="1800" b="1" dirty="0"/>
              <a:t>Servizio </a:t>
            </a:r>
            <a:r>
              <a:rPr lang="it-IT" sz="1800" b="1" u="sng" dirty="0">
                <a:solidFill>
                  <a:srgbClr val="FF0000"/>
                </a:solidFill>
              </a:rPr>
              <a:t>non può chiedere il documento mancante a titolo di integrazione</a:t>
            </a:r>
          </a:p>
          <a:p>
            <a:pPr marL="0" indent="0" algn="ctr">
              <a:buNone/>
            </a:pPr>
            <a:r>
              <a:rPr lang="it-IT" sz="1800" b="1" dirty="0"/>
              <a:t>con conseguente mancata applicazione del punteggio</a:t>
            </a:r>
            <a:endParaRPr lang="it-IT" sz="1800" b="1" u="sng" dirty="0"/>
          </a:p>
        </p:txBody>
      </p:sp>
      <p:sp>
        <p:nvSpPr>
          <p:cNvPr id="5" name="Ovale 4"/>
          <p:cNvSpPr/>
          <p:nvPr/>
        </p:nvSpPr>
        <p:spPr bwMode="auto">
          <a:xfrm>
            <a:off x="4139952" y="1772816"/>
            <a:ext cx="504056" cy="504056"/>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noFill/>
              <a:effectLst/>
              <a:latin typeface="DecimaWE Rg" pitchFamily="2" charset="0"/>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0724" y="44670"/>
            <a:ext cx="1829788" cy="791999"/>
          </a:xfrm>
          <a:prstGeom prst="rect">
            <a:avLst/>
          </a:prstGeom>
        </p:spPr>
      </p:pic>
    </p:spTree>
    <p:extLst>
      <p:ext uri="{BB962C8B-B14F-4D97-AF65-F5344CB8AC3E}">
        <p14:creationId xmlns:p14="http://schemas.microsoft.com/office/powerpoint/2010/main" val="330849095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67544" y="2754794"/>
            <a:ext cx="8280920" cy="1754326"/>
          </a:xfrm>
          <a:prstGeom prst="rect">
            <a:avLst/>
          </a:prstGeom>
          <a:noFill/>
        </p:spPr>
        <p:txBody>
          <a:bodyPr wrap="square" rtlCol="0">
            <a:spAutoFit/>
          </a:bodyPr>
          <a:lstStyle/>
          <a:p>
            <a:endParaRPr lang="it-IT" sz="1800" b="1" dirty="0"/>
          </a:p>
          <a:p>
            <a:r>
              <a:rPr lang="it-IT" sz="1800" b="1" dirty="0" smtClean="0"/>
              <a:t>Nel caso in cui il Servizio vi chieda integrazioni, </a:t>
            </a:r>
          </a:p>
          <a:p>
            <a:r>
              <a:rPr lang="it-IT" sz="1800" b="1" dirty="0" smtClean="0"/>
              <a:t>se le stesse </a:t>
            </a:r>
            <a:r>
              <a:rPr lang="it-IT" sz="1800" b="1" dirty="0" smtClean="0">
                <a:solidFill>
                  <a:srgbClr val="FF0000"/>
                </a:solidFill>
              </a:rPr>
              <a:t>non vengono prodotte nel termine di 10 giorni,</a:t>
            </a:r>
            <a:r>
              <a:rPr lang="it-IT" sz="1800" b="1" dirty="0" smtClean="0"/>
              <a:t> </a:t>
            </a:r>
          </a:p>
          <a:p>
            <a:r>
              <a:rPr lang="it-IT" sz="1800" b="1" u="sng" dirty="0" smtClean="0"/>
              <a:t>la domanda è inammissibile.</a:t>
            </a:r>
          </a:p>
          <a:p>
            <a:endParaRPr lang="it-IT" sz="1800" b="1" u="sng" dirty="0" smtClean="0"/>
          </a:p>
          <a:p>
            <a:pPr marL="285750" indent="-285750" algn="just">
              <a:buFontTx/>
              <a:buChar char="-"/>
            </a:pPr>
            <a:endParaRPr lang="it-IT" sz="1800" b="1" dirty="0"/>
          </a:p>
        </p:txBody>
      </p:sp>
      <p:pic>
        <p:nvPicPr>
          <p:cNvPr id="6" name="Immagine 5" descr="Risultati immagini per ALERT"/>
          <p:cNvPicPr/>
          <p:nvPr/>
        </p:nvPicPr>
        <p:blipFill rotWithShape="1">
          <a:blip r:embed="rId2">
            <a:extLst>
              <a:ext uri="{28A0092B-C50C-407E-A947-70E740481C1C}">
                <a14:useLocalDpi xmlns:a14="http://schemas.microsoft.com/office/drawing/2010/main" val="0"/>
              </a:ext>
            </a:extLst>
          </a:blip>
          <a:srcRect l="22523" r="7488"/>
          <a:stretch/>
        </p:blipFill>
        <p:spPr bwMode="auto">
          <a:xfrm rot="791295">
            <a:off x="7286944" y="1312247"/>
            <a:ext cx="1152128" cy="1208400"/>
          </a:xfrm>
          <a:prstGeom prst="rect">
            <a:avLst/>
          </a:prstGeom>
          <a:noFill/>
          <a:ln>
            <a:noFill/>
          </a:ln>
          <a:extLst>
            <a:ext uri="{53640926-AAD7-44D8-BBD7-CCE9431645EC}">
              <a14:shadowObscured xmlns:a14="http://schemas.microsoft.com/office/drawing/2010/main"/>
            </a:ext>
          </a:extLst>
        </p:spPr>
      </p:pic>
      <p:sp>
        <p:nvSpPr>
          <p:cNvPr id="4" name="Titolo 1"/>
          <p:cNvSpPr txBox="1">
            <a:spLocks noGrp="1"/>
          </p:cNvSpPr>
          <p:nvPr>
            <p:ph type="title"/>
          </p:nvPr>
        </p:nvSpPr>
        <p:spPr>
          <a:xfrm>
            <a:off x="474290" y="1082824"/>
            <a:ext cx="8058150" cy="762000"/>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a:lstStyle>
          <a:p>
            <a:pPr algn="ctr"/>
            <a:r>
              <a:rPr lang="it-IT" sz="2400" dirty="0" smtClean="0">
                <a:solidFill>
                  <a:schemeClr val="accent6"/>
                </a:solidFill>
              </a:rPr>
              <a:t>ATTENZIONE!</a:t>
            </a:r>
            <a:endParaRPr lang="it-IT" sz="2000" kern="0" dirty="0">
              <a:solidFill>
                <a:schemeClr val="accent2"/>
              </a:solidFill>
            </a:endParaRPr>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0724" y="44670"/>
            <a:ext cx="1829788" cy="791999"/>
          </a:xfrm>
          <a:prstGeom prst="rect">
            <a:avLst/>
          </a:prstGeom>
        </p:spPr>
      </p:pic>
    </p:spTree>
    <p:extLst>
      <p:ext uri="{BB962C8B-B14F-4D97-AF65-F5344CB8AC3E}">
        <p14:creationId xmlns:p14="http://schemas.microsoft.com/office/powerpoint/2010/main" val="104455853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2800" dirty="0" smtClean="0">
                <a:solidFill>
                  <a:schemeClr val="accent2"/>
                </a:solidFill>
              </a:rPr>
              <a:t>LINK DI ACCESSO ALLA DOMANDA DI CONTRIBUTO E MODULISTICA</a:t>
            </a:r>
            <a:endParaRPr lang="it-IT" sz="2800" dirty="0"/>
          </a:p>
        </p:txBody>
      </p:sp>
      <p:sp>
        <p:nvSpPr>
          <p:cNvPr id="3" name="Segnaposto contenuto 2"/>
          <p:cNvSpPr>
            <a:spLocks noGrp="1"/>
          </p:cNvSpPr>
          <p:nvPr>
            <p:ph idx="1"/>
          </p:nvPr>
        </p:nvSpPr>
        <p:spPr/>
        <p:txBody>
          <a:bodyPr/>
          <a:lstStyle/>
          <a:p>
            <a:pPr marL="0" indent="0" algn="just">
              <a:buNone/>
            </a:pPr>
            <a:r>
              <a:rPr lang="it-IT" sz="2000" b="1" dirty="0" smtClean="0"/>
              <a:t>Sito </a:t>
            </a:r>
            <a:r>
              <a:rPr lang="it-IT" sz="2000" b="1" dirty="0">
                <a:solidFill>
                  <a:schemeClr val="accent2"/>
                </a:solidFill>
                <a:latin typeface="+mj-lt"/>
                <a:ea typeface="+mj-ea"/>
                <a:cs typeface="+mj-cs"/>
              </a:rPr>
              <a:t>www.regione.fvg.it</a:t>
            </a:r>
            <a:r>
              <a:rPr lang="it-IT" sz="2000" b="1" dirty="0" smtClean="0"/>
              <a:t>          aree tematiche        cultura, sport, comunità linguistiche          attività culturali         selezionare la tematica di vostro interesse (spettacolo dal vivo, cinema e audiovisivi, divulgazione della cultura, …)            incentivi </a:t>
            </a:r>
            <a:r>
              <a:rPr lang="it-IT" sz="2000" b="1" kern="1200" dirty="0">
                <a:solidFill>
                  <a:schemeClr val="accent2"/>
                </a:solidFill>
                <a:latin typeface="+mj-lt"/>
                <a:ea typeface="+mj-ea"/>
                <a:cs typeface="+mj-cs"/>
              </a:rPr>
              <a:t>annuali</a:t>
            </a:r>
            <a:r>
              <a:rPr lang="it-IT" sz="2000" b="1" dirty="0" smtClean="0"/>
              <a:t>  </a:t>
            </a:r>
          </a:p>
          <a:p>
            <a:pPr marL="0" indent="0" algn="ctr">
              <a:buNone/>
            </a:pPr>
            <a:endParaRPr lang="it-IT" sz="2000" b="1" u="sng" dirty="0" smtClean="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0724" y="44670"/>
            <a:ext cx="1829788" cy="791999"/>
          </a:xfrm>
          <a:prstGeom prst="rect">
            <a:avLst/>
          </a:prstGeom>
        </p:spPr>
      </p:pic>
      <p:pic>
        <p:nvPicPr>
          <p:cNvPr id="6" name="Immagine 5"/>
          <p:cNvPicPr/>
          <p:nvPr/>
        </p:nvPicPr>
        <p:blipFill rotWithShape="1">
          <a:blip r:embed="rId3"/>
          <a:srcRect l="69196" t="53758" r="13250" b="32349"/>
          <a:stretch/>
        </p:blipFill>
        <p:spPr bwMode="auto">
          <a:xfrm>
            <a:off x="4932040" y="3633064"/>
            <a:ext cx="3456384" cy="1520066"/>
          </a:xfrm>
          <a:prstGeom prst="rect">
            <a:avLst/>
          </a:prstGeom>
          <a:ln>
            <a:noFill/>
          </a:ln>
          <a:extLst>
            <a:ext uri="{53640926-AAD7-44D8-BBD7-CCE9431645EC}">
              <a14:shadowObscured xmlns:a14="http://schemas.microsoft.com/office/drawing/2010/main"/>
            </a:ext>
          </a:extLst>
        </p:spPr>
      </p:pic>
      <p:sp>
        <p:nvSpPr>
          <p:cNvPr id="7" name="CasellaDiTesto 6"/>
          <p:cNvSpPr txBox="1"/>
          <p:nvPr/>
        </p:nvSpPr>
        <p:spPr>
          <a:xfrm>
            <a:off x="539552" y="3645024"/>
            <a:ext cx="3744416" cy="1785104"/>
          </a:xfrm>
          <a:prstGeom prst="rect">
            <a:avLst/>
          </a:prstGeom>
          <a:noFill/>
        </p:spPr>
        <p:txBody>
          <a:bodyPr wrap="square" rtlCol="0">
            <a:spAutoFit/>
          </a:bodyPr>
          <a:lstStyle/>
          <a:p>
            <a:pPr marL="0" indent="0">
              <a:buNone/>
            </a:pPr>
            <a:r>
              <a:rPr lang="it-IT" sz="1800" b="1" dirty="0"/>
              <a:t>nella pagina dedicata ad ognuno </a:t>
            </a:r>
          </a:p>
          <a:p>
            <a:pPr marL="0" indent="0">
              <a:buNone/>
            </a:pPr>
            <a:r>
              <a:rPr lang="it-IT" sz="1800" b="1" dirty="0"/>
              <a:t>degli </a:t>
            </a:r>
            <a:r>
              <a:rPr lang="it-IT" sz="2000" b="1" dirty="0">
                <a:solidFill>
                  <a:schemeClr val="accent2"/>
                </a:solidFill>
                <a:latin typeface="+mj-lt"/>
                <a:ea typeface="+mj-ea"/>
                <a:cs typeface="+mj-cs"/>
              </a:rPr>
              <a:t>avvisi</a:t>
            </a:r>
            <a:r>
              <a:rPr lang="it-IT" sz="1800" b="1" dirty="0"/>
              <a:t> trovate </a:t>
            </a:r>
            <a:endParaRPr lang="it-IT" sz="1800" b="1" dirty="0" smtClean="0"/>
          </a:p>
          <a:p>
            <a:pPr marL="0" indent="0">
              <a:buNone/>
            </a:pPr>
            <a:r>
              <a:rPr lang="it-IT" sz="1800" b="1" dirty="0" smtClean="0"/>
              <a:t>il </a:t>
            </a:r>
            <a:r>
              <a:rPr lang="it-IT" sz="1800" b="1" u="sng" dirty="0" smtClean="0"/>
              <a:t>link di accesso </a:t>
            </a:r>
            <a:r>
              <a:rPr lang="it-IT" sz="1800" b="1" dirty="0" smtClean="0"/>
              <a:t>e la </a:t>
            </a:r>
            <a:r>
              <a:rPr lang="it-IT" sz="1800" b="1" u="sng" dirty="0"/>
              <a:t>modulistica </a:t>
            </a:r>
          </a:p>
          <a:p>
            <a:pPr marL="0" indent="0">
              <a:buNone/>
            </a:pPr>
            <a:r>
              <a:rPr lang="it-IT" sz="1800" b="1" dirty="0"/>
              <a:t>(personalizzazione </a:t>
            </a:r>
            <a:r>
              <a:rPr lang="it-IT" sz="1800" b="1" dirty="0" smtClean="0"/>
              <a:t>dell’allegato</a:t>
            </a:r>
            <a:endParaRPr lang="it-IT" sz="1800" b="1" dirty="0"/>
          </a:p>
          <a:p>
            <a:pPr marL="0" indent="0">
              <a:buNone/>
            </a:pPr>
            <a:r>
              <a:rPr lang="it-IT" sz="1800" b="1" dirty="0"/>
              <a:t>«informazione per l’attribuzione dei </a:t>
            </a:r>
          </a:p>
          <a:p>
            <a:pPr marL="0" indent="0">
              <a:buNone/>
            </a:pPr>
            <a:r>
              <a:rPr lang="it-IT" sz="1800" b="1" dirty="0"/>
              <a:t>criteri qualitativi»)</a:t>
            </a:r>
          </a:p>
        </p:txBody>
      </p:sp>
      <p:sp>
        <p:nvSpPr>
          <p:cNvPr id="8" name="Freccia a destra 7"/>
          <p:cNvSpPr/>
          <p:nvPr/>
        </p:nvSpPr>
        <p:spPr bwMode="auto">
          <a:xfrm>
            <a:off x="3203848" y="2132856"/>
            <a:ext cx="360040" cy="117727"/>
          </a:xfrm>
          <a:prstGeom prst="rightArrow">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sp>
        <p:nvSpPr>
          <p:cNvPr id="9" name="Freccia a destra 8"/>
          <p:cNvSpPr/>
          <p:nvPr/>
        </p:nvSpPr>
        <p:spPr bwMode="auto">
          <a:xfrm>
            <a:off x="5364088" y="2132856"/>
            <a:ext cx="360040" cy="117727"/>
          </a:xfrm>
          <a:prstGeom prst="rightArrow">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sp>
        <p:nvSpPr>
          <p:cNvPr id="10" name="Freccia a destra 9"/>
          <p:cNvSpPr/>
          <p:nvPr/>
        </p:nvSpPr>
        <p:spPr bwMode="auto">
          <a:xfrm>
            <a:off x="1907704" y="2447177"/>
            <a:ext cx="360040" cy="117727"/>
          </a:xfrm>
          <a:prstGeom prst="rightArrow">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sp>
        <p:nvSpPr>
          <p:cNvPr id="11" name="Freccia a destra 10"/>
          <p:cNvSpPr/>
          <p:nvPr/>
        </p:nvSpPr>
        <p:spPr bwMode="auto">
          <a:xfrm>
            <a:off x="4355976" y="2447177"/>
            <a:ext cx="360040" cy="117727"/>
          </a:xfrm>
          <a:prstGeom prst="rightArrow">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sp>
        <p:nvSpPr>
          <p:cNvPr id="12" name="Freccia a destra 11"/>
          <p:cNvSpPr/>
          <p:nvPr/>
        </p:nvSpPr>
        <p:spPr bwMode="auto">
          <a:xfrm>
            <a:off x="1763688" y="3068960"/>
            <a:ext cx="360040" cy="117727"/>
          </a:xfrm>
          <a:prstGeom prst="rightArrow">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spTree>
    <p:extLst>
      <p:ext uri="{BB962C8B-B14F-4D97-AF65-F5344CB8AC3E}">
        <p14:creationId xmlns:p14="http://schemas.microsoft.com/office/powerpoint/2010/main" val="187958708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51520" y="1124744"/>
            <a:ext cx="8784976" cy="1728192"/>
          </a:xfrm>
        </p:spPr>
        <p:txBody>
          <a:bodyPr/>
          <a:lstStyle/>
          <a:p>
            <a:pPr eaLnBrk="1" hangingPunct="1"/>
            <a:r>
              <a:rPr lang="it-IT" sz="3200" dirty="0" smtClean="0">
                <a:solidFill>
                  <a:schemeClr val="accent2"/>
                </a:solidFill>
              </a:rPr>
              <a:t/>
            </a:r>
            <a:br>
              <a:rPr lang="it-IT" sz="3200" dirty="0" smtClean="0">
                <a:solidFill>
                  <a:schemeClr val="accent2"/>
                </a:solidFill>
              </a:rPr>
            </a:br>
            <a:r>
              <a:rPr lang="it-IT" sz="2500" dirty="0" smtClean="0">
                <a:cs typeface="Times New Roman" pitchFamily="18" charset="0"/>
              </a:rPr>
              <a:t> 	</a:t>
            </a:r>
            <a:endParaRPr lang="it-IT" sz="1800" dirty="0" smtClean="0">
              <a:cs typeface="Times New Roman" pitchFamily="18" charset="0"/>
            </a:endParaRPr>
          </a:p>
        </p:txBody>
      </p:sp>
      <p:sp>
        <p:nvSpPr>
          <p:cNvPr id="2" name="CasellaDiTesto 1"/>
          <p:cNvSpPr txBox="1"/>
          <p:nvPr/>
        </p:nvSpPr>
        <p:spPr>
          <a:xfrm>
            <a:off x="395536" y="1313584"/>
            <a:ext cx="8568952" cy="1877437"/>
          </a:xfrm>
          <a:prstGeom prst="rect">
            <a:avLst/>
          </a:prstGeom>
          <a:noFill/>
        </p:spPr>
        <p:txBody>
          <a:bodyPr wrap="square" rtlCol="0">
            <a:spAutoFit/>
          </a:bodyPr>
          <a:lstStyle/>
          <a:p>
            <a:endParaRPr lang="it-IT" sz="2400" b="1" dirty="0" smtClean="0"/>
          </a:p>
          <a:p>
            <a:endParaRPr lang="it-IT" sz="2400" b="1" dirty="0" smtClean="0">
              <a:solidFill>
                <a:srgbClr val="21449C"/>
              </a:solidFill>
            </a:endParaRPr>
          </a:p>
          <a:p>
            <a:pPr algn="l"/>
            <a:endParaRPr lang="it-IT" sz="2400" b="1" dirty="0" smtClean="0"/>
          </a:p>
          <a:p>
            <a:endParaRPr lang="it-IT"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0724" y="44670"/>
            <a:ext cx="1829788" cy="791999"/>
          </a:xfrm>
          <a:prstGeom prst="rect">
            <a:avLst/>
          </a:prstGeom>
        </p:spPr>
      </p:pic>
      <p:sp>
        <p:nvSpPr>
          <p:cNvPr id="3" name="CasellaDiTesto 2"/>
          <p:cNvSpPr txBox="1"/>
          <p:nvPr/>
        </p:nvSpPr>
        <p:spPr>
          <a:xfrm>
            <a:off x="899592" y="1412776"/>
            <a:ext cx="7366026" cy="707886"/>
          </a:xfrm>
          <a:prstGeom prst="rect">
            <a:avLst/>
          </a:prstGeom>
          <a:noFill/>
        </p:spPr>
        <p:txBody>
          <a:bodyPr wrap="square" rtlCol="0">
            <a:spAutoFit/>
          </a:bodyPr>
          <a:lstStyle/>
          <a:p>
            <a:pPr eaLnBrk="1" hangingPunct="1"/>
            <a:r>
              <a:rPr lang="it-IT" sz="2000" b="1" dirty="0" smtClean="0">
                <a:solidFill>
                  <a:schemeClr val="accent2"/>
                </a:solidFill>
              </a:rPr>
              <a:t>Grazie per l’attenzione e buon lavoro!</a:t>
            </a:r>
            <a:endParaRPr lang="it-IT" sz="1050" b="1" dirty="0">
              <a:solidFill>
                <a:schemeClr val="accent2"/>
              </a:solidFill>
            </a:endParaRPr>
          </a:p>
          <a:p>
            <a:endParaRPr lang="it-IT" sz="2000" dirty="0"/>
          </a:p>
        </p:txBody>
      </p:sp>
      <p:pic>
        <p:nvPicPr>
          <p:cNvPr id="7" name="Segnaposto contenuto 6"/>
          <p:cNvPicPr>
            <a:picLocks/>
          </p:cNvPicPr>
          <p:nvPr/>
        </p:nvPicPr>
        <p:blipFill rotWithShape="1">
          <a:blip r:embed="rId3"/>
          <a:srcRect l="18368" t="21771" r="31403" b="7934"/>
          <a:stretch/>
        </p:blipFill>
        <p:spPr bwMode="auto">
          <a:xfrm>
            <a:off x="395536" y="2204864"/>
            <a:ext cx="3312368"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53640926-AAD7-44D8-BBD7-CCE9431645EC}">
              <a14:shadowObscured xmlns:a14="http://schemas.microsoft.com/office/drawing/2010/main"/>
            </a:ext>
          </a:extLst>
        </p:spPr>
      </p:pic>
      <p:pic>
        <p:nvPicPr>
          <p:cNvPr id="8" name="Immagine 7"/>
          <p:cNvPicPr/>
          <p:nvPr/>
        </p:nvPicPr>
        <p:blipFill rotWithShape="1">
          <a:blip r:embed="rId4"/>
          <a:srcRect l="25114" t="30074" r="20877" b="26814"/>
          <a:stretch/>
        </p:blipFill>
        <p:spPr bwMode="auto">
          <a:xfrm rot="20571198">
            <a:off x="1026774" y="3447938"/>
            <a:ext cx="3888432" cy="1677395"/>
          </a:xfrm>
          <a:prstGeom prst="rect">
            <a:avLst/>
          </a:prstGeom>
          <a:ln>
            <a:noFill/>
          </a:ln>
          <a:extLst>
            <a:ext uri="{53640926-AAD7-44D8-BBD7-CCE9431645EC}">
              <a14:shadowObscured xmlns:a14="http://schemas.microsoft.com/office/drawing/2010/main"/>
            </a:ext>
          </a:extLst>
        </p:spPr>
      </p:pic>
      <p:pic>
        <p:nvPicPr>
          <p:cNvPr id="9" name="Immagine 8"/>
          <p:cNvPicPr/>
          <p:nvPr/>
        </p:nvPicPr>
        <p:blipFill rotWithShape="1">
          <a:blip r:embed="rId5"/>
          <a:srcRect l="28954" t="9594" r="26421" b="7011"/>
          <a:stretch/>
        </p:blipFill>
        <p:spPr bwMode="auto">
          <a:xfrm>
            <a:off x="4860032" y="2160766"/>
            <a:ext cx="1465362" cy="2204338"/>
          </a:xfrm>
          <a:prstGeom prst="rect">
            <a:avLst/>
          </a:prstGeom>
          <a:ln>
            <a:solidFill>
              <a:schemeClr val="accent2">
                <a:lumMod val="60000"/>
                <a:lumOff val="40000"/>
                <a:alpha val="95000"/>
              </a:schemeClr>
            </a:solidFill>
          </a:ln>
          <a:extLst>
            <a:ext uri="{53640926-AAD7-44D8-BBD7-CCE9431645EC}">
              <a14:shadowObscured xmlns:a14="http://schemas.microsoft.com/office/drawing/2010/main"/>
            </a:ext>
          </a:extLst>
        </p:spPr>
      </p:pic>
      <p:pic>
        <p:nvPicPr>
          <p:cNvPr id="10" name="Immagine 9"/>
          <p:cNvPicPr/>
          <p:nvPr/>
        </p:nvPicPr>
        <p:blipFill rotWithShape="1">
          <a:blip r:embed="rId6"/>
          <a:srcRect l="25425" t="17711" r="26070" b="8118"/>
          <a:stretch/>
        </p:blipFill>
        <p:spPr bwMode="auto">
          <a:xfrm>
            <a:off x="5508104" y="3191020"/>
            <a:ext cx="3384376" cy="2457329"/>
          </a:xfrm>
          <a:prstGeom prst="rect">
            <a:avLst/>
          </a:prstGeom>
          <a:ln>
            <a:solidFill>
              <a:schemeClr val="tx1">
                <a:alpha val="95000"/>
              </a:schemeClr>
            </a:solidFill>
          </a:ln>
          <a:extLst>
            <a:ext uri="{53640926-AAD7-44D8-BBD7-CCE9431645EC}">
              <a14:shadowObscured xmlns:a14="http://schemas.microsoft.com/office/drawing/2010/main"/>
            </a:ext>
          </a:extLst>
        </p:spPr>
      </p:pic>
      <p:pic>
        <p:nvPicPr>
          <p:cNvPr id="11" name="Immagine 10" descr="https://upload.wikimedia.org/wikipedia/it/b/b8/Carta_identita_fronte.png"/>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242505">
            <a:off x="5256076" y="4286634"/>
            <a:ext cx="612068" cy="942565"/>
          </a:xfrm>
          <a:prstGeom prst="rect">
            <a:avLst/>
          </a:prstGeom>
          <a:noFill/>
          <a:ln>
            <a:noFill/>
          </a:ln>
        </p:spPr>
      </p:pic>
      <p:pic>
        <p:nvPicPr>
          <p:cNvPr id="12" name="Immagine 11" descr="https://www.lentepubblica.it/wp-content/uploads/2018/09/creare-curriculum-vitae-online.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64273" y="4725144"/>
            <a:ext cx="739775" cy="792088"/>
          </a:xfrm>
          <a:prstGeom prst="rect">
            <a:avLst/>
          </a:prstGeom>
          <a:noFill/>
          <a:ln>
            <a:noFill/>
          </a:ln>
        </p:spPr>
      </p:pic>
      <p:pic>
        <p:nvPicPr>
          <p:cNvPr id="13" name="Immagine 12" descr="http://www.ilsitodimassacarrara.it/sites/default/files/immagini_articoli/accesso-internet.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72400" y="2100738"/>
            <a:ext cx="720080" cy="680190"/>
          </a:xfrm>
          <a:prstGeom prst="rect">
            <a:avLst/>
          </a:prstGeom>
          <a:noFill/>
          <a:ln>
            <a:noFill/>
          </a:ln>
        </p:spPr>
      </p:pic>
      <p:pic>
        <p:nvPicPr>
          <p:cNvPr id="6" name="Immagine 5"/>
          <p:cNvPicPr/>
          <p:nvPr/>
        </p:nvPicPr>
        <p:blipFill rotWithShape="1">
          <a:blip r:embed="rId10"/>
          <a:srcRect l="69196" t="53758" r="13250" b="32349"/>
          <a:stretch/>
        </p:blipFill>
        <p:spPr bwMode="auto">
          <a:xfrm rot="549425">
            <a:off x="6422124" y="2375237"/>
            <a:ext cx="1799282" cy="771492"/>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0050" y="1370856"/>
            <a:ext cx="8058150" cy="762000"/>
          </a:xfrm>
        </p:spPr>
        <p:txBody>
          <a:bodyPr/>
          <a:lstStyle/>
          <a:p>
            <a:pPr algn="ctr"/>
            <a:r>
              <a:rPr lang="it-IT" sz="2800" u="sng" dirty="0" smtClean="0">
                <a:solidFill>
                  <a:schemeClr val="accent2"/>
                </a:solidFill>
              </a:rPr>
              <a:t>NOVITA’  2020</a:t>
            </a:r>
            <a:r>
              <a:rPr lang="it-IT" sz="2800" dirty="0">
                <a:solidFill>
                  <a:schemeClr val="accent2"/>
                </a:solidFill>
              </a:rPr>
              <a:t/>
            </a:r>
            <a:br>
              <a:rPr lang="it-IT" sz="2800" dirty="0">
                <a:solidFill>
                  <a:schemeClr val="accent2"/>
                </a:solidFill>
              </a:rPr>
            </a:br>
            <a:endParaRPr lang="it-IT" sz="2800" dirty="0">
              <a:solidFill>
                <a:schemeClr val="accent2"/>
              </a:solidFill>
            </a:endParaRPr>
          </a:p>
        </p:txBody>
      </p:sp>
      <p:sp>
        <p:nvSpPr>
          <p:cNvPr id="3" name="Segnaposto contenuto 2"/>
          <p:cNvSpPr>
            <a:spLocks noGrp="1"/>
          </p:cNvSpPr>
          <p:nvPr>
            <p:ph idx="1"/>
          </p:nvPr>
        </p:nvSpPr>
        <p:spPr>
          <a:xfrm>
            <a:off x="400050" y="2269232"/>
            <a:ext cx="8058150" cy="2887960"/>
          </a:xfrm>
        </p:spPr>
        <p:txBody>
          <a:bodyPr/>
          <a:lstStyle/>
          <a:p>
            <a:pPr algn="just">
              <a:buFontTx/>
              <a:buChar char="-"/>
            </a:pPr>
            <a:r>
              <a:rPr lang="it-IT" sz="1800" b="1" dirty="0" smtClean="0"/>
              <a:t>il </a:t>
            </a:r>
            <a:r>
              <a:rPr lang="it-IT" sz="1800" b="1" dirty="0"/>
              <a:t>modulo dichiarazioni </a:t>
            </a:r>
            <a:r>
              <a:rPr lang="it-IT" sz="1800" b="1" dirty="0" smtClean="0"/>
              <a:t>(e l’iban) </a:t>
            </a:r>
            <a:r>
              <a:rPr lang="it-IT" sz="1800" b="1" dirty="0"/>
              <a:t>sono diventati parte integrante della domanda compilata sull’applicativo </a:t>
            </a:r>
            <a:r>
              <a:rPr lang="it-IT" sz="1800" b="1" dirty="0" smtClean="0"/>
              <a:t>IOL</a:t>
            </a:r>
          </a:p>
          <a:p>
            <a:pPr algn="just">
              <a:buFontTx/>
              <a:buChar char="-"/>
            </a:pPr>
            <a:r>
              <a:rPr lang="it-IT" sz="1800" b="1" dirty="0"/>
              <a:t>i</a:t>
            </a:r>
            <a:r>
              <a:rPr lang="it-IT" sz="1800" b="1" dirty="0" smtClean="0"/>
              <a:t>l file «descrizione progetto» sull’applicativo IOL è denominato «informazioni per l’attribuzione dei criteri qualitativi»</a:t>
            </a:r>
            <a:endParaRPr lang="it-IT" sz="1800" b="1" dirty="0"/>
          </a:p>
          <a:p>
            <a:pPr algn="just">
              <a:buFontTx/>
              <a:buChar char="-"/>
            </a:pPr>
            <a:r>
              <a:rPr lang="it-IT" sz="1800" b="1" dirty="0"/>
              <a:t>la marca da bollo non può più essere applicata sulla domanda, va </a:t>
            </a:r>
            <a:r>
              <a:rPr lang="it-IT" sz="1800" b="1" dirty="0" smtClean="0"/>
              <a:t>pagata esclusivamente tramite l’apposito </a:t>
            </a:r>
            <a:r>
              <a:rPr lang="it-IT" sz="1800" b="1" dirty="0"/>
              <a:t>modello F23</a:t>
            </a:r>
          </a:p>
          <a:p>
            <a:pPr algn="just">
              <a:buFontTx/>
              <a:buChar char="-"/>
            </a:pPr>
            <a:r>
              <a:rPr lang="it-IT" sz="1800" b="1" dirty="0"/>
              <a:t>il legale rappresentante è </a:t>
            </a:r>
            <a:r>
              <a:rPr lang="it-IT" sz="1800" b="1" dirty="0" err="1" smtClean="0"/>
              <a:t>pre</a:t>
            </a:r>
            <a:r>
              <a:rPr lang="it-IT" sz="1800" b="1" dirty="0" smtClean="0"/>
              <a:t> identificato </a:t>
            </a:r>
            <a:r>
              <a:rPr lang="it-IT" sz="1800" b="1" dirty="0"/>
              <a:t>dal sistema, di conseguenza non è necessario allegare il documento d’identità (salvo il caso di </a:t>
            </a:r>
            <a:r>
              <a:rPr lang="it-IT" sz="1800" b="1" u="sng" dirty="0"/>
              <a:t>procura</a:t>
            </a:r>
            <a:r>
              <a:rPr lang="it-IT" sz="1800" b="1" dirty="0" smtClean="0"/>
              <a:t>)</a:t>
            </a:r>
          </a:p>
          <a:p>
            <a:pPr algn="just">
              <a:buFontTx/>
              <a:buChar char="-"/>
            </a:pPr>
            <a:r>
              <a:rPr lang="it-IT" sz="1800" b="1" dirty="0" smtClean="0"/>
              <a:t>la scheda partner è più articolata rispetto al passato</a:t>
            </a:r>
            <a:endParaRPr lang="it-IT" sz="1800" b="1" dirty="0"/>
          </a:p>
          <a:p>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8304" y="44625"/>
            <a:ext cx="1872208" cy="802292"/>
          </a:xfrm>
          <a:prstGeom prst="rect">
            <a:avLst/>
          </a:prstGeom>
        </p:spPr>
      </p:pic>
    </p:spTree>
    <p:extLst>
      <p:ext uri="{BB962C8B-B14F-4D97-AF65-F5344CB8AC3E}">
        <p14:creationId xmlns:p14="http://schemas.microsoft.com/office/powerpoint/2010/main" val="377446939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54198" y="1052736"/>
            <a:ext cx="8350250" cy="720080"/>
          </a:xfrm>
        </p:spPr>
        <p:txBody>
          <a:bodyPr/>
          <a:lstStyle/>
          <a:p>
            <a:pPr algn="ctr" eaLnBrk="1" hangingPunct="1"/>
            <a:r>
              <a:rPr lang="it-IT" sz="2200" dirty="0" smtClean="0">
                <a:solidFill>
                  <a:schemeClr val="accent2"/>
                </a:solidFill>
              </a:rPr>
              <a:t/>
            </a:r>
            <a:br>
              <a:rPr lang="it-IT" sz="2200" dirty="0" smtClean="0">
                <a:solidFill>
                  <a:schemeClr val="accent2"/>
                </a:solidFill>
              </a:rPr>
            </a:br>
            <a:r>
              <a:rPr lang="it-IT" sz="2800" u="sng" dirty="0">
                <a:solidFill>
                  <a:schemeClr val="accent2"/>
                </a:solidFill>
              </a:rPr>
              <a:t>LA</a:t>
            </a:r>
            <a:r>
              <a:rPr lang="it-IT" sz="2200" u="sng" dirty="0" smtClean="0">
                <a:solidFill>
                  <a:schemeClr val="accent2"/>
                </a:solidFill>
              </a:rPr>
              <a:t> </a:t>
            </a:r>
            <a:r>
              <a:rPr lang="it-IT" sz="2800" u="sng" dirty="0" smtClean="0">
                <a:solidFill>
                  <a:schemeClr val="accent2"/>
                </a:solidFill>
              </a:rPr>
              <a:t>MODULISTICA</a:t>
            </a:r>
            <a:r>
              <a:rPr lang="it-IT" sz="2200" u="sng" dirty="0" smtClean="0">
                <a:solidFill>
                  <a:schemeClr val="accent2"/>
                </a:solidFill>
              </a:rPr>
              <a:t>:</a:t>
            </a:r>
            <a:r>
              <a:rPr lang="it-IT" sz="2200" u="sng" dirty="0">
                <a:solidFill>
                  <a:schemeClr val="accent2"/>
                </a:solidFill>
              </a:rPr>
              <a:t/>
            </a:r>
            <a:br>
              <a:rPr lang="it-IT" sz="2200" u="sng" dirty="0">
                <a:solidFill>
                  <a:schemeClr val="accent2"/>
                </a:solidFill>
              </a:rPr>
            </a:br>
            <a:endParaRPr lang="it-IT" sz="2200" u="sng" dirty="0" smtClean="0">
              <a:solidFill>
                <a:srgbClr val="21449C"/>
              </a:solidFill>
            </a:endParaRPr>
          </a:p>
        </p:txBody>
      </p:sp>
      <p:sp>
        <p:nvSpPr>
          <p:cNvPr id="95235" name="Rectangle 3"/>
          <p:cNvSpPr>
            <a:spLocks noGrp="1" noChangeArrowheads="1"/>
          </p:cNvSpPr>
          <p:nvPr>
            <p:ph type="body" idx="1"/>
          </p:nvPr>
        </p:nvSpPr>
        <p:spPr>
          <a:xfrm>
            <a:off x="323528" y="1772816"/>
            <a:ext cx="8640960" cy="2592288"/>
          </a:xfrm>
        </p:spPr>
        <p:txBody>
          <a:bodyPr/>
          <a:lstStyle/>
          <a:p>
            <a:pPr marL="0" indent="0" algn="just" eaLnBrk="1" hangingPunct="1">
              <a:buNone/>
              <a:defRPr/>
            </a:pPr>
            <a:endParaRPr lang="it-IT" sz="800" b="1" dirty="0" smtClean="0"/>
          </a:p>
          <a:p>
            <a:pPr marL="457200" indent="-457200" algn="just" eaLnBrk="1" hangingPunct="1">
              <a:buFont typeface="+mj-lt"/>
              <a:buAutoNum type="arabicPeriod"/>
              <a:defRPr/>
            </a:pPr>
            <a:r>
              <a:rPr lang="it-IT" sz="2000" b="1" dirty="0" smtClean="0"/>
              <a:t>INFORMAZIONI PER L’ATTRIBUZIONE DEI CRITERI QUALITATIVI (descrizione progetto)</a:t>
            </a:r>
          </a:p>
          <a:p>
            <a:pPr marL="457200" indent="-457200" algn="just" eaLnBrk="1" hangingPunct="1">
              <a:buFont typeface="+mj-lt"/>
              <a:buAutoNum type="arabicPeriod"/>
              <a:defRPr/>
            </a:pPr>
            <a:r>
              <a:rPr lang="it-IT" sz="2000" b="1" dirty="0" smtClean="0"/>
              <a:t>SCHEDA/E PARTNER munita di sottoscrizione</a:t>
            </a:r>
            <a:endParaRPr lang="it-IT" sz="2000" b="1" dirty="0"/>
          </a:p>
          <a:p>
            <a:pPr marL="457200" indent="-457200" algn="just" eaLnBrk="1" hangingPunct="1">
              <a:buFont typeface="+mj-lt"/>
              <a:buAutoNum type="arabicPeriod"/>
              <a:defRPr/>
            </a:pPr>
            <a:r>
              <a:rPr lang="it-IT" sz="2000" b="1" dirty="0"/>
              <a:t>F23 attestante </a:t>
            </a:r>
            <a:r>
              <a:rPr lang="it-IT" sz="2000" b="1" dirty="0" smtClean="0"/>
              <a:t>l’avvenuto </a:t>
            </a:r>
            <a:r>
              <a:rPr lang="it-IT" sz="2000" b="1" dirty="0"/>
              <a:t>pagamento del </a:t>
            </a:r>
            <a:r>
              <a:rPr lang="it-IT" sz="2000" b="1" dirty="0" smtClean="0"/>
              <a:t>bollo</a:t>
            </a:r>
          </a:p>
          <a:p>
            <a:pPr marL="457200" indent="-457200" algn="just" eaLnBrk="1" hangingPunct="1">
              <a:buFont typeface="+mj-lt"/>
              <a:buAutoNum type="arabicPeriod"/>
              <a:defRPr/>
            </a:pPr>
            <a:r>
              <a:rPr lang="it-IT" sz="2000" b="1" i="1" dirty="0"/>
              <a:t>CURRICULUM </a:t>
            </a:r>
            <a:r>
              <a:rPr lang="it-IT" sz="2000" b="1" i="1" dirty="0" smtClean="0"/>
              <a:t>VITAE </a:t>
            </a:r>
            <a:r>
              <a:rPr lang="it-IT" sz="2000" b="1" dirty="0" smtClean="0"/>
              <a:t>sottoscritto</a:t>
            </a:r>
          </a:p>
          <a:p>
            <a:pPr marL="457200" indent="-457200" algn="just" eaLnBrk="1" hangingPunct="1">
              <a:buFont typeface="+mj-lt"/>
              <a:buAutoNum type="arabicPeriod"/>
              <a:defRPr/>
            </a:pPr>
            <a:r>
              <a:rPr lang="it-IT" sz="2000" b="1" dirty="0" smtClean="0"/>
              <a:t>Procura + documento d’identità del legale rappresentante</a:t>
            </a:r>
          </a:p>
          <a:p>
            <a:pPr marL="0" indent="0" algn="just" eaLnBrk="1" hangingPunct="1">
              <a:buNone/>
              <a:defRPr/>
            </a:pPr>
            <a:endParaRPr lang="it-IT" sz="2000" b="1" dirty="0">
              <a:solidFill>
                <a:srgbClr val="21449C"/>
              </a:solidFill>
            </a:endParaRPr>
          </a:p>
          <a:p>
            <a:pPr marL="0" indent="0" algn="just" eaLnBrk="1" hangingPunct="1">
              <a:buNone/>
              <a:defRPr/>
            </a:pPr>
            <a:endParaRPr lang="it-IT" sz="800" b="1" i="1" dirty="0" smtClean="0"/>
          </a:p>
          <a:p>
            <a:pPr marL="0" indent="0" algn="just" eaLnBrk="1" hangingPunct="1">
              <a:buNone/>
              <a:defRPr/>
            </a:pPr>
            <a:endParaRPr lang="it-IT" sz="1400" b="1" i="1" dirty="0" smtClean="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0724" y="44670"/>
            <a:ext cx="1829788" cy="791999"/>
          </a:xfrm>
          <a:prstGeom prst="rect">
            <a:avLst/>
          </a:prstGeom>
        </p:spPr>
      </p:pic>
      <p:sp>
        <p:nvSpPr>
          <p:cNvPr id="2" name="CasellaDiTesto 1"/>
          <p:cNvSpPr txBox="1"/>
          <p:nvPr/>
        </p:nvSpPr>
        <p:spPr>
          <a:xfrm>
            <a:off x="395536" y="4715852"/>
            <a:ext cx="3240360" cy="369332"/>
          </a:xfrm>
          <a:prstGeom prst="rect">
            <a:avLst/>
          </a:prstGeom>
          <a:noFill/>
        </p:spPr>
        <p:txBody>
          <a:bodyPr wrap="square" rtlCol="0">
            <a:spAutoFit/>
          </a:bodyPr>
          <a:lstStyle/>
          <a:p>
            <a:pPr algn="l"/>
            <a:r>
              <a:rPr lang="it-IT" sz="1800" b="1" dirty="0" smtClean="0"/>
              <a:t>Perché allegarla alla domanda?</a:t>
            </a:r>
            <a:endParaRPr lang="it-IT" sz="1800" b="1" dirty="0"/>
          </a:p>
        </p:txBody>
      </p:sp>
      <p:sp>
        <p:nvSpPr>
          <p:cNvPr id="3" name="CasellaDiTesto 2"/>
          <p:cNvSpPr txBox="1"/>
          <p:nvPr/>
        </p:nvSpPr>
        <p:spPr>
          <a:xfrm>
            <a:off x="5220072" y="4365104"/>
            <a:ext cx="3456384" cy="369332"/>
          </a:xfrm>
          <a:prstGeom prst="rect">
            <a:avLst/>
          </a:prstGeom>
          <a:noFill/>
          <a:ln w="19050">
            <a:solidFill>
              <a:srgbClr val="FF0000"/>
            </a:solidFill>
            <a:prstDash val="dash"/>
          </a:ln>
        </p:spPr>
        <p:txBody>
          <a:bodyPr wrap="square" rtlCol="0">
            <a:spAutoFit/>
          </a:bodyPr>
          <a:lstStyle/>
          <a:p>
            <a:r>
              <a:rPr lang="it-IT" sz="1800" b="1" dirty="0" smtClean="0">
                <a:solidFill>
                  <a:srgbClr val="FF0000"/>
                </a:solidFill>
              </a:rPr>
              <a:t>Perdita di punteggio</a:t>
            </a:r>
            <a:endParaRPr lang="it-IT" sz="1800" b="1" dirty="0">
              <a:solidFill>
                <a:srgbClr val="FF0000"/>
              </a:solidFill>
            </a:endParaRPr>
          </a:p>
        </p:txBody>
      </p:sp>
      <p:sp>
        <p:nvSpPr>
          <p:cNvPr id="5" name="CasellaDiTesto 4"/>
          <p:cNvSpPr txBox="1"/>
          <p:nvPr/>
        </p:nvSpPr>
        <p:spPr>
          <a:xfrm>
            <a:off x="5220072" y="5085184"/>
            <a:ext cx="3456384" cy="369332"/>
          </a:xfrm>
          <a:prstGeom prst="rect">
            <a:avLst/>
          </a:prstGeom>
          <a:noFill/>
          <a:ln w="19050">
            <a:solidFill>
              <a:srgbClr val="FF0000"/>
            </a:solidFill>
            <a:prstDash val="dash"/>
          </a:ln>
        </p:spPr>
        <p:txBody>
          <a:bodyPr wrap="square" rtlCol="0">
            <a:spAutoFit/>
          </a:bodyPr>
          <a:lstStyle/>
          <a:p>
            <a:r>
              <a:rPr lang="it-IT" sz="1800" b="1" dirty="0" smtClean="0">
                <a:solidFill>
                  <a:srgbClr val="FF0000"/>
                </a:solidFill>
              </a:rPr>
              <a:t>Inammissibilità</a:t>
            </a:r>
            <a:endParaRPr lang="it-IT" sz="1800" b="1" dirty="0">
              <a:solidFill>
                <a:srgbClr val="FF0000"/>
              </a:solidFill>
            </a:endParaRPr>
          </a:p>
        </p:txBody>
      </p:sp>
      <p:cxnSp>
        <p:nvCxnSpPr>
          <p:cNvPr id="8" name="Connettore 1 7"/>
          <p:cNvCxnSpPr>
            <a:endCxn id="3" idx="1"/>
          </p:cNvCxnSpPr>
          <p:nvPr/>
        </p:nvCxnSpPr>
        <p:spPr bwMode="auto">
          <a:xfrm flipV="1">
            <a:off x="3707904" y="4549770"/>
            <a:ext cx="1512168" cy="35074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Connettore 1 9"/>
          <p:cNvCxnSpPr>
            <a:endCxn id="5" idx="1"/>
          </p:cNvCxnSpPr>
          <p:nvPr/>
        </p:nvCxnSpPr>
        <p:spPr bwMode="auto">
          <a:xfrm>
            <a:off x="3707904" y="4900518"/>
            <a:ext cx="1512168" cy="36933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2400" dirty="0" smtClean="0">
                <a:solidFill>
                  <a:schemeClr val="accent6"/>
                </a:solidFill>
              </a:rPr>
              <a:t>1) </a:t>
            </a:r>
            <a:r>
              <a:rPr lang="it-IT" sz="2400" dirty="0">
                <a:solidFill>
                  <a:schemeClr val="accent6"/>
                </a:solidFill>
              </a:rPr>
              <a:t>INFORMAZIONI PER L’ATTRIBUZIONE DEI CRITERI </a:t>
            </a:r>
            <a:r>
              <a:rPr lang="it-IT" sz="2400" dirty="0" smtClean="0">
                <a:solidFill>
                  <a:schemeClr val="accent6"/>
                </a:solidFill>
              </a:rPr>
              <a:t>QUALITATIVI (descrizione progetto)</a:t>
            </a:r>
            <a:endParaRPr lang="it-IT" sz="2400" dirty="0">
              <a:solidFill>
                <a:schemeClr val="accent6"/>
              </a:solidFill>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0724" y="44670"/>
            <a:ext cx="1829788" cy="791999"/>
          </a:xfrm>
          <a:prstGeom prst="rect">
            <a:avLst/>
          </a:prstGeom>
        </p:spPr>
      </p:pic>
      <p:pic>
        <p:nvPicPr>
          <p:cNvPr id="7" name="Segnaposto contenuto 6"/>
          <p:cNvPicPr>
            <a:picLocks noGrp="1"/>
          </p:cNvPicPr>
          <p:nvPr>
            <p:ph idx="1"/>
          </p:nvPr>
        </p:nvPicPr>
        <p:blipFill rotWithShape="1">
          <a:blip r:embed="rId3"/>
          <a:srcRect l="18368" t="21771" r="31403" b="7934"/>
          <a:stretch/>
        </p:blipFill>
        <p:spPr bwMode="auto">
          <a:xfrm>
            <a:off x="395536" y="2156048"/>
            <a:ext cx="4452669" cy="3505200"/>
          </a:xfrm>
          <a:prstGeom prst="rect">
            <a:avLst/>
          </a:prstGeom>
          <a:ln>
            <a:noFill/>
          </a:ln>
          <a:extLst>
            <a:ext uri="{53640926-AAD7-44D8-BBD7-CCE9431645EC}">
              <a14:shadowObscured xmlns:a14="http://schemas.microsoft.com/office/drawing/2010/main"/>
            </a:ext>
          </a:extLst>
        </p:spPr>
      </p:pic>
      <p:pic>
        <p:nvPicPr>
          <p:cNvPr id="8" name="Immagine 7"/>
          <p:cNvPicPr/>
          <p:nvPr/>
        </p:nvPicPr>
        <p:blipFill rotWithShape="1">
          <a:blip r:embed="rId4"/>
          <a:srcRect l="18369" t="25830" r="18223" b="7011"/>
          <a:stretch/>
        </p:blipFill>
        <p:spPr bwMode="auto">
          <a:xfrm rot="20821246">
            <a:off x="3964514" y="2228226"/>
            <a:ext cx="4599930" cy="28083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707311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2800" dirty="0">
                <a:solidFill>
                  <a:schemeClr val="accent6"/>
                </a:solidFill>
              </a:rPr>
              <a:t>Descrizione </a:t>
            </a:r>
            <a:r>
              <a:rPr lang="it-IT" sz="2800" dirty="0" smtClean="0">
                <a:solidFill>
                  <a:schemeClr val="accent6"/>
                </a:solidFill>
              </a:rPr>
              <a:t>progetto: gli </a:t>
            </a:r>
            <a:r>
              <a:rPr lang="it-IT" sz="2800" dirty="0">
                <a:solidFill>
                  <a:schemeClr val="accent6"/>
                </a:solidFill>
              </a:rPr>
              <a:t>errori da non </a:t>
            </a:r>
            <a:r>
              <a:rPr lang="it-IT" sz="2800" dirty="0" smtClean="0">
                <a:solidFill>
                  <a:schemeClr val="accent6"/>
                </a:solidFill>
              </a:rPr>
              <a:t>commettere</a:t>
            </a:r>
            <a:endParaRPr lang="it-IT" sz="2800" dirty="0">
              <a:solidFill>
                <a:schemeClr val="accent6"/>
              </a:solidFill>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0724" y="44670"/>
            <a:ext cx="1829788" cy="791999"/>
          </a:xfrm>
          <a:prstGeom prst="rect">
            <a:avLst/>
          </a:prstGeom>
        </p:spPr>
      </p:pic>
      <p:pic>
        <p:nvPicPr>
          <p:cNvPr id="7" name="Immagine 6"/>
          <p:cNvPicPr/>
          <p:nvPr/>
        </p:nvPicPr>
        <p:blipFill rotWithShape="1">
          <a:blip r:embed="rId3"/>
          <a:srcRect l="25114" t="30074" r="20877" b="26814"/>
          <a:stretch/>
        </p:blipFill>
        <p:spPr bwMode="auto">
          <a:xfrm>
            <a:off x="395536" y="1844824"/>
            <a:ext cx="6192688" cy="3023592"/>
          </a:xfrm>
          <a:prstGeom prst="rect">
            <a:avLst/>
          </a:prstGeom>
          <a:ln>
            <a:noFill/>
          </a:ln>
          <a:extLst>
            <a:ext uri="{53640926-AAD7-44D8-BBD7-CCE9431645EC}">
              <a14:shadowObscured xmlns:a14="http://schemas.microsoft.com/office/drawing/2010/main"/>
            </a:ext>
          </a:extLst>
        </p:spPr>
      </p:pic>
      <p:sp>
        <p:nvSpPr>
          <p:cNvPr id="8" name="Freccia a destra 7"/>
          <p:cNvSpPr/>
          <p:nvPr/>
        </p:nvSpPr>
        <p:spPr bwMode="auto">
          <a:xfrm rot="9013218">
            <a:off x="6657745" y="2438253"/>
            <a:ext cx="1068890" cy="485403"/>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cxnSp>
        <p:nvCxnSpPr>
          <p:cNvPr id="10" name="Connettore 1 9"/>
          <p:cNvCxnSpPr/>
          <p:nvPr/>
        </p:nvCxnSpPr>
        <p:spPr bwMode="auto">
          <a:xfrm>
            <a:off x="2051720" y="3932684"/>
            <a:ext cx="288032" cy="144388"/>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Connettore 1 12"/>
          <p:cNvCxnSpPr/>
          <p:nvPr/>
        </p:nvCxnSpPr>
        <p:spPr bwMode="auto">
          <a:xfrm flipH="1">
            <a:off x="2051720" y="3932684"/>
            <a:ext cx="288032" cy="144388"/>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CasellaDiTesto 15"/>
          <p:cNvSpPr txBox="1"/>
          <p:nvPr/>
        </p:nvSpPr>
        <p:spPr>
          <a:xfrm>
            <a:off x="6607781" y="3356620"/>
            <a:ext cx="2068675" cy="707886"/>
          </a:xfrm>
          <a:prstGeom prst="rect">
            <a:avLst/>
          </a:prstGeom>
          <a:noFill/>
        </p:spPr>
        <p:txBody>
          <a:bodyPr wrap="square" rtlCol="0">
            <a:spAutoFit/>
          </a:bodyPr>
          <a:lstStyle/>
          <a:p>
            <a:r>
              <a:rPr lang="it-IT" sz="2000" b="1" dirty="0" smtClean="0">
                <a:solidFill>
                  <a:srgbClr val="FF0000"/>
                </a:solidFill>
              </a:rPr>
              <a:t>Prevale la </a:t>
            </a:r>
          </a:p>
          <a:p>
            <a:r>
              <a:rPr lang="it-IT" sz="2000" b="1" u="sng" dirty="0" smtClean="0">
                <a:solidFill>
                  <a:srgbClr val="FF0000"/>
                </a:solidFill>
              </a:rPr>
              <a:t>parte descrittiva</a:t>
            </a:r>
            <a:r>
              <a:rPr lang="it-IT" sz="2000" b="1" dirty="0" smtClean="0">
                <a:solidFill>
                  <a:srgbClr val="FF0000"/>
                </a:solidFill>
              </a:rPr>
              <a:t>!</a:t>
            </a:r>
          </a:p>
        </p:txBody>
      </p:sp>
    </p:spTree>
    <p:extLst>
      <p:ext uri="{BB962C8B-B14F-4D97-AF65-F5344CB8AC3E}">
        <p14:creationId xmlns:p14="http://schemas.microsoft.com/office/powerpoint/2010/main" val="300207212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107950" y="1340769"/>
            <a:ext cx="8928546" cy="4680620"/>
          </a:xfrm>
        </p:spPr>
        <p:txBody>
          <a:bodyPr/>
          <a:lstStyle/>
          <a:p>
            <a:pPr eaLnBrk="1" hangingPunct="1">
              <a:lnSpc>
                <a:spcPct val="80000"/>
              </a:lnSpc>
              <a:buFontTx/>
              <a:buNone/>
              <a:defRPr/>
            </a:pPr>
            <a:endParaRPr lang="it-IT" sz="1800" b="1" dirty="0" smtClean="0"/>
          </a:p>
          <a:p>
            <a:pPr eaLnBrk="1" hangingPunct="1">
              <a:lnSpc>
                <a:spcPct val="80000"/>
              </a:lnSpc>
              <a:buFontTx/>
              <a:buNone/>
              <a:defRPr/>
            </a:pPr>
            <a:endParaRPr lang="it-IT" sz="1400" b="1" i="1" dirty="0" smtClean="0"/>
          </a:p>
          <a:p>
            <a:pPr eaLnBrk="1" hangingPunct="1">
              <a:lnSpc>
                <a:spcPts val="2800"/>
              </a:lnSpc>
              <a:buFontTx/>
              <a:buNone/>
              <a:defRPr/>
            </a:pPr>
            <a:r>
              <a:rPr lang="it-IT" sz="2000" b="1" dirty="0" smtClean="0">
                <a:solidFill>
                  <a:srgbClr val="21449C"/>
                </a:solidFill>
              </a:rPr>
              <a:t>     </a:t>
            </a:r>
          </a:p>
          <a:p>
            <a:pPr eaLnBrk="1" hangingPunct="1">
              <a:lnSpc>
                <a:spcPts val="2800"/>
              </a:lnSpc>
              <a:buFontTx/>
              <a:buNone/>
              <a:defRPr/>
            </a:pPr>
            <a:r>
              <a:rPr lang="it-IT" sz="2000" b="1" dirty="0" smtClean="0">
                <a:solidFill>
                  <a:srgbClr val="21449C"/>
                </a:solidFill>
              </a:rPr>
              <a:t>     </a:t>
            </a:r>
          </a:p>
          <a:p>
            <a:pPr eaLnBrk="1" hangingPunct="1">
              <a:lnSpc>
                <a:spcPts val="2800"/>
              </a:lnSpc>
              <a:buFontTx/>
              <a:buNone/>
              <a:defRPr/>
            </a:pPr>
            <a:r>
              <a:rPr lang="it-IT" sz="2000" b="1" dirty="0">
                <a:solidFill>
                  <a:srgbClr val="21449C"/>
                </a:solidFill>
              </a:rPr>
              <a:t> </a:t>
            </a:r>
            <a:r>
              <a:rPr lang="it-IT" sz="2000" b="1" dirty="0" smtClean="0">
                <a:solidFill>
                  <a:srgbClr val="21449C"/>
                </a:solidFill>
              </a:rPr>
              <a:t>        </a:t>
            </a:r>
            <a:endParaRPr lang="it-IT" sz="2400" b="1" dirty="0">
              <a:solidFill>
                <a:srgbClr val="21449C"/>
              </a:solidFill>
            </a:endParaRPr>
          </a:p>
        </p:txBody>
      </p:sp>
      <p:pic>
        <p:nvPicPr>
          <p:cNvPr id="12" name="Immagin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0724" y="44670"/>
            <a:ext cx="1829788" cy="791999"/>
          </a:xfrm>
          <a:prstGeom prst="rect">
            <a:avLst/>
          </a:prstGeom>
        </p:spPr>
      </p:pic>
      <p:sp>
        <p:nvSpPr>
          <p:cNvPr id="3" name="CasellaDiTesto 2"/>
          <p:cNvSpPr txBox="1"/>
          <p:nvPr/>
        </p:nvSpPr>
        <p:spPr>
          <a:xfrm>
            <a:off x="467544" y="1268760"/>
            <a:ext cx="8208912" cy="3785652"/>
          </a:xfrm>
          <a:prstGeom prst="rect">
            <a:avLst/>
          </a:prstGeom>
          <a:noFill/>
        </p:spPr>
        <p:txBody>
          <a:bodyPr wrap="square" rtlCol="0">
            <a:spAutoFit/>
          </a:bodyPr>
          <a:lstStyle/>
          <a:p>
            <a:pPr lvl="0"/>
            <a:r>
              <a:rPr lang="it-IT" sz="2000" b="1" u="sng" dirty="0" smtClean="0"/>
              <a:t>Articolo 16:</a:t>
            </a:r>
          </a:p>
          <a:p>
            <a:pPr lvl="0"/>
            <a:endParaRPr lang="it-IT" sz="1600" dirty="0" smtClean="0"/>
          </a:p>
          <a:p>
            <a:pPr lvl="0"/>
            <a:r>
              <a:rPr lang="it-IT" sz="1800" b="1" dirty="0" smtClean="0"/>
              <a:t>Comma 4 </a:t>
            </a:r>
          </a:p>
          <a:p>
            <a:pPr lvl="0"/>
            <a:r>
              <a:rPr lang="it-IT" sz="1600" dirty="0" smtClean="0"/>
              <a:t>Qualora </a:t>
            </a:r>
            <a:r>
              <a:rPr lang="it-IT" sz="1600" dirty="0"/>
              <a:t>non siano indicate le informazioni per l’attribuzione del punteggio di un criterio di valutazione, non viene richiesta alcuna integrazione alla domanda stessa, con assegnazione per il criterio di un punteggio pari a 0 (zero) punti. </a:t>
            </a:r>
            <a:endParaRPr lang="it-IT" sz="1600" dirty="0" smtClean="0"/>
          </a:p>
          <a:p>
            <a:pPr lvl="0"/>
            <a:endParaRPr lang="it-IT" sz="1600" dirty="0" smtClean="0"/>
          </a:p>
          <a:p>
            <a:pPr lvl="0"/>
            <a:r>
              <a:rPr lang="it-IT" sz="1800" b="1" dirty="0" smtClean="0"/>
              <a:t>Comma 5</a:t>
            </a:r>
          </a:p>
          <a:p>
            <a:pPr lvl="0"/>
            <a:r>
              <a:rPr lang="it-IT" sz="1600" dirty="0" smtClean="0"/>
              <a:t>In </a:t>
            </a:r>
            <a:r>
              <a:rPr lang="it-IT" sz="1600" dirty="0"/>
              <a:t>caso di difformità tra le informazioni desumibili dalla barratura di un campo e la corrispondente parte descrittiva, prevale l’informazione desumibile dalla parte descrittiva. </a:t>
            </a:r>
            <a:endParaRPr lang="it-IT" sz="1600" dirty="0" smtClean="0"/>
          </a:p>
          <a:p>
            <a:pPr lvl="0"/>
            <a:r>
              <a:rPr lang="it-IT" sz="1600" dirty="0" smtClean="0"/>
              <a:t>In </a:t>
            </a:r>
            <a:r>
              <a:rPr lang="it-IT" sz="1600" dirty="0"/>
              <a:t>caso di barratura di un campo del modulo della domanda e contemporanea assenza totale di compilazione della relativa parte descrittiva viene assegnato punteggio pari a 0 (zero) punti.</a:t>
            </a:r>
          </a:p>
          <a:p>
            <a:endParaRPr lang="it-IT" sz="1600" dirty="0" smtClean="0"/>
          </a:p>
          <a:p>
            <a:r>
              <a:rPr lang="it-IT" sz="2400" b="1" dirty="0" smtClean="0">
                <a:solidFill>
                  <a:srgbClr val="FF0000"/>
                </a:solidFill>
              </a:rPr>
              <a:t>Non sono irregolarità sanabili!</a:t>
            </a:r>
            <a:endParaRPr lang="it-IT" sz="2400" b="1" dirty="0">
              <a:solidFill>
                <a:srgbClr val="FF0000"/>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1052736"/>
            <a:ext cx="9036496" cy="792088"/>
          </a:xfrm>
        </p:spPr>
        <p:txBody>
          <a:bodyPr/>
          <a:lstStyle/>
          <a:p>
            <a:pPr algn="ctr"/>
            <a:r>
              <a:rPr lang="it-IT" sz="2400" dirty="0" smtClean="0">
                <a:solidFill>
                  <a:schemeClr val="accent6"/>
                </a:solidFill>
              </a:rPr>
              <a:t>2) SCHEDA/E PARTNER </a:t>
            </a:r>
            <a:r>
              <a:rPr lang="it-IT" sz="2000" dirty="0" smtClean="0">
                <a:solidFill>
                  <a:schemeClr val="accent6"/>
                </a:solidFill>
              </a:rPr>
              <a:t>sottoscritta con firma autografa o digitale</a:t>
            </a:r>
            <a:endParaRPr lang="it-IT" sz="2000" dirty="0">
              <a:solidFill>
                <a:schemeClr val="accent2"/>
              </a:solidFill>
            </a:endParaRPr>
          </a:p>
        </p:txBody>
      </p:sp>
      <p:pic>
        <p:nvPicPr>
          <p:cNvPr id="9" name="Immagin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0724" y="44670"/>
            <a:ext cx="1829788" cy="791999"/>
          </a:xfrm>
          <a:prstGeom prst="rect">
            <a:avLst/>
          </a:prstGeom>
        </p:spPr>
      </p:pic>
      <p:pic>
        <p:nvPicPr>
          <p:cNvPr id="4" name="Immagine 3"/>
          <p:cNvPicPr/>
          <p:nvPr/>
        </p:nvPicPr>
        <p:blipFill rotWithShape="1">
          <a:blip r:embed="rId3"/>
          <a:srcRect l="17331" t="29335" r="18486" b="9042"/>
          <a:stretch/>
        </p:blipFill>
        <p:spPr bwMode="auto">
          <a:xfrm>
            <a:off x="611560" y="2204864"/>
            <a:ext cx="4248472" cy="2571666"/>
          </a:xfrm>
          <a:prstGeom prst="rect">
            <a:avLst/>
          </a:prstGeom>
          <a:ln>
            <a:noFill/>
          </a:ln>
          <a:extLst>
            <a:ext uri="{53640926-AAD7-44D8-BBD7-CCE9431645EC}">
              <a14:shadowObscured xmlns:a14="http://schemas.microsoft.com/office/drawing/2010/main"/>
            </a:ext>
          </a:extLst>
        </p:spPr>
      </p:pic>
      <p:pic>
        <p:nvPicPr>
          <p:cNvPr id="6" name="Immagine 5"/>
          <p:cNvPicPr/>
          <p:nvPr/>
        </p:nvPicPr>
        <p:blipFill rotWithShape="1">
          <a:blip r:embed="rId4"/>
          <a:srcRect l="24595" t="36901" r="33478" b="15129"/>
          <a:stretch/>
        </p:blipFill>
        <p:spPr bwMode="auto">
          <a:xfrm>
            <a:off x="3930466" y="1916832"/>
            <a:ext cx="4745990" cy="3054350"/>
          </a:xfrm>
          <a:prstGeom prst="rect">
            <a:avLst/>
          </a:prstGeom>
          <a:ln>
            <a:noFill/>
          </a:ln>
          <a:extLst>
            <a:ext uri="{53640926-AAD7-44D8-BBD7-CCE9431645EC}">
              <a14:shadowObscured xmlns:a14="http://schemas.microsoft.com/office/drawing/2010/main"/>
            </a:ext>
          </a:extLst>
        </p:spPr>
      </p:pic>
      <p:sp>
        <p:nvSpPr>
          <p:cNvPr id="3" name="Ovale 2"/>
          <p:cNvSpPr/>
          <p:nvPr/>
        </p:nvSpPr>
        <p:spPr bwMode="auto">
          <a:xfrm>
            <a:off x="395536" y="4437112"/>
            <a:ext cx="1296144" cy="462062"/>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sp>
        <p:nvSpPr>
          <p:cNvPr id="7" name="CasellaDiTesto 6"/>
          <p:cNvSpPr txBox="1"/>
          <p:nvPr/>
        </p:nvSpPr>
        <p:spPr>
          <a:xfrm>
            <a:off x="899592" y="5229200"/>
            <a:ext cx="3960440" cy="400110"/>
          </a:xfrm>
          <a:prstGeom prst="rect">
            <a:avLst/>
          </a:prstGeom>
          <a:noFill/>
        </p:spPr>
        <p:txBody>
          <a:bodyPr wrap="square" rtlCol="0">
            <a:spAutoFit/>
          </a:bodyPr>
          <a:lstStyle/>
          <a:p>
            <a:r>
              <a:rPr lang="it-IT" sz="2000" b="1" dirty="0" smtClean="0">
                <a:solidFill>
                  <a:srgbClr val="FF0000"/>
                </a:solidFill>
              </a:rPr>
              <a:t>Non serve allegare la C.I.</a:t>
            </a:r>
            <a:endParaRPr lang="it-IT" sz="2000" b="1" dirty="0">
              <a:solidFill>
                <a:srgbClr val="FF0000"/>
              </a:solidFill>
            </a:endParaRPr>
          </a:p>
        </p:txBody>
      </p:sp>
      <p:sp>
        <p:nvSpPr>
          <p:cNvPr id="8" name="Freccia a destra 7"/>
          <p:cNvSpPr/>
          <p:nvPr/>
        </p:nvSpPr>
        <p:spPr bwMode="auto">
          <a:xfrm rot="13592493">
            <a:off x="1187624" y="5085184"/>
            <a:ext cx="288032" cy="216024"/>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spTree>
    <p:extLst>
      <p:ext uri="{BB962C8B-B14F-4D97-AF65-F5344CB8AC3E}">
        <p14:creationId xmlns:p14="http://schemas.microsoft.com/office/powerpoint/2010/main" val="214395268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0724" y="44670"/>
            <a:ext cx="1829788" cy="791999"/>
          </a:xfrm>
          <a:prstGeom prst="rect">
            <a:avLst/>
          </a:prstGeom>
        </p:spPr>
      </p:pic>
      <p:sp>
        <p:nvSpPr>
          <p:cNvPr id="2" name="Rettangolo 1"/>
          <p:cNvSpPr/>
          <p:nvPr/>
        </p:nvSpPr>
        <p:spPr>
          <a:xfrm>
            <a:off x="611560" y="1268760"/>
            <a:ext cx="8064896" cy="769441"/>
          </a:xfrm>
          <a:prstGeom prst="rect">
            <a:avLst/>
          </a:prstGeom>
        </p:spPr>
        <p:txBody>
          <a:bodyPr wrap="square">
            <a:spAutoFit/>
          </a:bodyPr>
          <a:lstStyle/>
          <a:p>
            <a:r>
              <a:rPr lang="it-IT" dirty="0" smtClean="0">
                <a:solidFill>
                  <a:schemeClr val="accent6"/>
                </a:solidFill>
              </a:rPr>
              <a:t> </a:t>
            </a:r>
            <a:endParaRPr lang="it-IT" dirty="0"/>
          </a:p>
        </p:txBody>
      </p:sp>
      <p:sp>
        <p:nvSpPr>
          <p:cNvPr id="6" name="Titolo 1"/>
          <p:cNvSpPr txBox="1">
            <a:spLocks/>
          </p:cNvSpPr>
          <p:nvPr/>
        </p:nvSpPr>
        <p:spPr bwMode="auto">
          <a:xfrm>
            <a:off x="107504" y="1052736"/>
            <a:ext cx="3960440"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a:lstStyle>
          <a:p>
            <a:pPr algn="ctr"/>
            <a:r>
              <a:rPr lang="it-IT" sz="2400" kern="0" dirty="0" smtClean="0">
                <a:solidFill>
                  <a:schemeClr val="accent6"/>
                </a:solidFill>
              </a:rPr>
              <a:t>3) MODELLO F23 </a:t>
            </a:r>
          </a:p>
          <a:p>
            <a:pPr algn="ctr"/>
            <a:r>
              <a:rPr lang="it-IT" sz="2000" kern="0" dirty="0" smtClean="0">
                <a:solidFill>
                  <a:schemeClr val="accent6"/>
                </a:solidFill>
              </a:rPr>
              <a:t>attestante il pagamento della marca da bollo di euro 16,00</a:t>
            </a:r>
          </a:p>
          <a:p>
            <a:pPr algn="ctr"/>
            <a:endParaRPr lang="it-IT" sz="1000" kern="0" dirty="0" smtClean="0">
              <a:solidFill>
                <a:schemeClr val="accent6"/>
              </a:solidFill>
            </a:endParaRPr>
          </a:p>
          <a:p>
            <a:pPr algn="ctr"/>
            <a:r>
              <a:rPr lang="it-IT" sz="1400" u="sng" dirty="0" smtClean="0"/>
              <a:t>Indicazioni </a:t>
            </a:r>
            <a:r>
              <a:rPr lang="it-IT" sz="1400" u="sng" dirty="0"/>
              <a:t>per la </a:t>
            </a:r>
            <a:r>
              <a:rPr lang="it-IT" sz="1400" u="sng" dirty="0" smtClean="0"/>
              <a:t>compilazione:</a:t>
            </a:r>
            <a:endParaRPr lang="it-IT" sz="1400" u="sng" dirty="0"/>
          </a:p>
          <a:p>
            <a:pPr algn="ctr"/>
            <a:r>
              <a:rPr lang="it-IT" sz="1400" dirty="0" smtClean="0"/>
              <a:t>CAMPO 4</a:t>
            </a:r>
          </a:p>
          <a:p>
            <a:pPr algn="ctr"/>
            <a:r>
              <a:rPr lang="it-IT" sz="1400" dirty="0" smtClean="0"/>
              <a:t> </a:t>
            </a:r>
            <a:r>
              <a:rPr lang="it-IT" sz="1400" dirty="0"/>
              <a:t>dati del soggetto richiedente</a:t>
            </a:r>
          </a:p>
          <a:p>
            <a:pPr algn="ctr"/>
            <a:r>
              <a:rPr lang="it-IT" sz="1400" dirty="0" smtClean="0"/>
              <a:t>CAMPO 6</a:t>
            </a:r>
          </a:p>
          <a:p>
            <a:pPr algn="ctr"/>
            <a:r>
              <a:rPr lang="it-IT" sz="1400" dirty="0" smtClean="0"/>
              <a:t> </a:t>
            </a:r>
            <a:r>
              <a:rPr lang="it-IT" sz="1400" dirty="0"/>
              <a:t>codice della Direzione provinciale dell’Agenzia delle Entrate attinente alla sede del </a:t>
            </a:r>
            <a:r>
              <a:rPr lang="it-IT" sz="1400" dirty="0" smtClean="0"/>
              <a:t>richiedente </a:t>
            </a:r>
            <a:endParaRPr lang="it-IT" sz="1400" dirty="0"/>
          </a:p>
          <a:p>
            <a:pPr algn="ctr"/>
            <a:r>
              <a:rPr lang="it-IT" sz="1400" dirty="0" smtClean="0"/>
              <a:t>CAMPO 10 </a:t>
            </a:r>
          </a:p>
          <a:p>
            <a:pPr algn="ctr"/>
            <a:r>
              <a:rPr lang="it-IT" sz="1400" dirty="0" smtClean="0"/>
              <a:t>Anno “2019” </a:t>
            </a:r>
            <a:r>
              <a:rPr lang="it-IT" sz="1400" dirty="0"/>
              <a:t>Numero </a:t>
            </a:r>
            <a:r>
              <a:rPr lang="it-IT" sz="1400" dirty="0" smtClean="0"/>
              <a:t>“</a:t>
            </a:r>
            <a:r>
              <a:rPr lang="it-IT" sz="1400" dirty="0"/>
              <a:t>DGR 1889/2019” </a:t>
            </a:r>
          </a:p>
          <a:p>
            <a:pPr algn="ctr"/>
            <a:r>
              <a:rPr lang="it-IT" sz="1400" dirty="0" smtClean="0"/>
              <a:t>CAMPO 11 </a:t>
            </a:r>
          </a:p>
          <a:p>
            <a:pPr algn="ctr"/>
            <a:r>
              <a:rPr lang="it-IT" sz="1400" dirty="0" smtClean="0"/>
              <a:t>codice </a:t>
            </a:r>
            <a:r>
              <a:rPr lang="it-IT" sz="1400" dirty="0"/>
              <a:t>tributo “456 T” </a:t>
            </a:r>
          </a:p>
          <a:p>
            <a:pPr algn="ctr"/>
            <a:r>
              <a:rPr lang="it-IT" sz="1400" dirty="0" smtClean="0"/>
              <a:t>CAMPO 12</a:t>
            </a:r>
          </a:p>
          <a:p>
            <a:pPr algn="ctr"/>
            <a:r>
              <a:rPr lang="it-IT" sz="1400" dirty="0" smtClean="0"/>
              <a:t> </a:t>
            </a:r>
            <a:r>
              <a:rPr lang="it-IT" sz="1400" dirty="0"/>
              <a:t>descrizione “imposta di bollo per </a:t>
            </a:r>
            <a:r>
              <a:rPr lang="it-IT" sz="1400" dirty="0" smtClean="0"/>
              <a:t>Avviso … (indicare la denominazione dello specifico Avviso per cui si presenta domanda)”</a:t>
            </a:r>
            <a:endParaRPr lang="it-IT" sz="1400" dirty="0"/>
          </a:p>
          <a:p>
            <a:pPr algn="ctr"/>
            <a:r>
              <a:rPr lang="it-IT" sz="1400" dirty="0" smtClean="0"/>
              <a:t>CAMPO 13</a:t>
            </a:r>
          </a:p>
          <a:p>
            <a:pPr algn="ctr"/>
            <a:r>
              <a:rPr lang="it-IT" sz="1400" dirty="0" smtClean="0"/>
              <a:t> </a:t>
            </a:r>
            <a:r>
              <a:rPr lang="it-IT" sz="1400" dirty="0"/>
              <a:t>importo 16,00 euro</a:t>
            </a:r>
            <a:endParaRPr lang="it-IT" sz="1400" kern="0" dirty="0">
              <a:solidFill>
                <a:schemeClr val="accent2"/>
              </a:solidFill>
            </a:endParaRPr>
          </a:p>
        </p:txBody>
      </p:sp>
      <p:pic>
        <p:nvPicPr>
          <p:cNvPr id="7" name="Immagine 6"/>
          <p:cNvPicPr/>
          <p:nvPr/>
        </p:nvPicPr>
        <p:blipFill rotWithShape="1">
          <a:blip r:embed="rId3"/>
          <a:srcRect l="28954" t="9594" r="26421" b="7011"/>
          <a:stretch/>
        </p:blipFill>
        <p:spPr bwMode="auto">
          <a:xfrm>
            <a:off x="4402782" y="1296670"/>
            <a:ext cx="4057650" cy="42646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4137895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DecimaWE Rg"/>
        <a:ea typeface=""/>
        <a:cs typeface=""/>
      </a:majorFont>
      <a:minorFont>
        <a:latin typeface="DecimaWE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4400" b="0" i="0" u="none" strike="noStrike" cap="none" normalizeH="0" baseline="0" smtClean="0">
            <a:ln>
              <a:noFill/>
            </a:ln>
            <a:solidFill>
              <a:schemeClr val="tx1"/>
            </a:solidFill>
            <a:effectLst/>
            <a:latin typeface="DecimaWE Rg"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4400" b="0" i="0" u="none" strike="noStrike" cap="none" normalizeH="0" baseline="0" smtClean="0">
            <a:ln>
              <a:noFill/>
            </a:ln>
            <a:solidFill>
              <a:schemeClr val="tx1"/>
            </a:solidFill>
            <a:effectLst/>
            <a:latin typeface="DecimaWE Rg" pitchFamily="2"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5D6FF73A62CBC4DB15BEFD55584D1F5" ma:contentTypeVersion="" ma:contentTypeDescription="Creare un nuovo documento." ma:contentTypeScope="" ma:versionID="87d497ed7b153937402cc9d447a62453">
  <xsd:schema xmlns:xsd="http://www.w3.org/2001/XMLSchema" xmlns:xs="http://www.w3.org/2001/XMLSchema" xmlns:p="http://schemas.microsoft.com/office/2006/metadata/properties" xmlns:ns1="http://schemas.microsoft.com/sharepoint/v3" targetNamespace="http://schemas.microsoft.com/office/2006/metadata/properties" ma:root="true" ma:fieldsID="6d1096d788cdb336a5a92c14e1fc7a8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a inizio pianificazione" ma:description="" ma:hidden="true" ma:internalName="PublishingStartDate">
      <xsd:simpleType>
        <xsd:restriction base="dms:Unknown"/>
      </xsd:simpleType>
    </xsd:element>
    <xsd:element name="PublishingExpirationDate" ma:index="9" nillable="true" ma:displayName="Data fine pianificazion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7349FED-D89F-4B23-AF05-0F46F072D6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2CAFF5-CCEA-479F-AEF0-88C88A191A5C}">
  <ds:schemaRefs>
    <ds:schemaRef ds:uri="http://schemas.microsoft.com/sharepoint/v3/contenttype/forms"/>
  </ds:schemaRefs>
</ds:datastoreItem>
</file>

<file path=customXml/itemProps3.xml><?xml version="1.0" encoding="utf-8"?>
<ds:datastoreItem xmlns:ds="http://schemas.openxmlformats.org/officeDocument/2006/customXml" ds:itemID="{71DBAFD8-E848-4D30-BC9C-D3A5790DCF77}">
  <ds:schemaRefs>
    <ds:schemaRef ds:uri="http://purl.org/dc/terms/"/>
    <ds:schemaRef ds:uri="http://schemas.openxmlformats.org/package/2006/metadata/core-properties"/>
    <ds:schemaRef ds:uri="http://schemas.microsoft.com/office/infopath/2007/PartnerControls"/>
    <ds:schemaRef ds:uri="http://schemas.microsoft.com/office/2006/metadata/properties"/>
    <ds:schemaRef ds:uri="http://purl.org/dc/dcmitype/"/>
    <ds:schemaRef ds:uri="http://schemas.microsoft.com/sharepoint/v3"/>
    <ds:schemaRef ds:uri="http://purl.org/dc/elements/1.1/"/>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3843</TotalTime>
  <Words>876</Words>
  <Application>Microsoft Office PowerPoint</Application>
  <PresentationFormat>Presentazione su schermo (4:3)</PresentationFormat>
  <Paragraphs>162</Paragraphs>
  <Slides>20</Slides>
  <Notes>0</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Struttura predefinita</vt:lpstr>
      <vt:lpstr>Presentazione standard di PowerPoint</vt:lpstr>
      <vt:lpstr>LINK DI ACCESSO ALLA DOMANDA DI CONTRIBUTO E MODULISTICA</vt:lpstr>
      <vt:lpstr>NOVITA’  2020 </vt:lpstr>
      <vt:lpstr> LA MODULISTICA: </vt:lpstr>
      <vt:lpstr>1) INFORMAZIONI PER L’ATTRIBUZIONE DEI CRITERI QUALITATIVI (descrizione progetto)</vt:lpstr>
      <vt:lpstr>Descrizione progetto: gli errori da non commettere</vt:lpstr>
      <vt:lpstr>Presentazione standard di PowerPoint</vt:lpstr>
      <vt:lpstr>2) SCHEDA/E PARTNER sottoscritta con firma autografa o digitale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vt:lpstr>
      <vt:lpstr>Presentazione standard di PowerPoint</vt:lpstr>
      <vt:lpstr>Presentazione standard di PowerPoint</vt:lpstr>
      <vt:lpstr>Presentazione standard di PowerPoint</vt:lpstr>
      <vt:lpstr>ATTENZIONE!</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sandro</dc:creator>
  <cp:lastModifiedBy>Simonetti Maria Teresa</cp:lastModifiedBy>
  <cp:revision>331</cp:revision>
  <cp:lastPrinted>2019-11-13T14:49:21Z</cp:lastPrinted>
  <dcterms:created xsi:type="dcterms:W3CDTF">2006-02-07T08:20:31Z</dcterms:created>
  <dcterms:modified xsi:type="dcterms:W3CDTF">2019-11-15T07:42:49Z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0x010100C5D6FF73A62CBC4DB15BEFD55584D1F5</vt:lpwstr>
  </property>
</Properties>
</file>