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5" r:id="rId5"/>
    <p:sldId id="324" r:id="rId6"/>
    <p:sldId id="350" r:id="rId7"/>
    <p:sldId id="351" r:id="rId8"/>
    <p:sldId id="342" r:id="rId9"/>
    <p:sldId id="352" r:id="rId10"/>
    <p:sldId id="353" r:id="rId11"/>
    <p:sldId id="276" r:id="rId12"/>
    <p:sldId id="354" r:id="rId13"/>
    <p:sldId id="355" r:id="rId14"/>
    <p:sldId id="358" r:id="rId15"/>
    <p:sldId id="356" r:id="rId16"/>
    <p:sldId id="357" r:id="rId17"/>
    <p:sldId id="341" r:id="rId18"/>
    <p:sldId id="359" r:id="rId19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>
      <p:cViewPr varScale="1">
        <p:scale>
          <a:sx n="88" d="100"/>
          <a:sy n="88" d="100"/>
        </p:scale>
        <p:origin x="1229" y="6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fld id="{65C028A0-E1E6-466E-AFF5-EDA6D9BDD97B}" type="slidenum">
              <a:rPr lang="it-IT" sz="1200" smtClean="0">
                <a:latin typeface="Times New Roman" pitchFamily="18" charset="0"/>
              </a:rPr>
              <a:pPr eaLnBrk="1" hangingPunct="1"/>
              <a:t>8</a:t>
            </a:fld>
            <a:endParaRPr lang="it-IT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Capo I – Sviluppo competitivo delle PMI - continua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ssistenza.gest.doc@insiel.i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79512" y="1052513"/>
            <a:ext cx="885698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 smtClean="0">
                <a:solidFill>
                  <a:schemeClr val="bg1"/>
                </a:solidFill>
              </a:rPr>
              <a:t>Bando Ripartenza Cultura e Sport</a:t>
            </a:r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b="1" dirty="0">
                <a:solidFill>
                  <a:schemeClr val="bg1"/>
                </a:solidFill>
              </a:rPr>
              <a:t>Modalità inserimento e trasmissione domande tramite il </a:t>
            </a:r>
            <a:r>
              <a:rPr lang="it-IT" sz="2800" b="1" dirty="0" smtClean="0">
                <a:solidFill>
                  <a:schemeClr val="bg1"/>
                </a:solidFill>
              </a:rPr>
              <a:t>sistema «Istanze On Line - IOL»</a:t>
            </a:r>
          </a:p>
          <a:p>
            <a:pPr eaLnBrk="1" hangingPunct="1"/>
            <a:endParaRPr lang="it-IT" sz="3600" b="1" dirty="0" smtClean="0">
              <a:solidFill>
                <a:schemeClr val="bg1"/>
              </a:solidFill>
            </a:endParaRP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</a:rPr>
              <a:t>Anno 2021 </a:t>
            </a:r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Stefano Munarin</a:t>
            </a:r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Insiel S.p.A.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143000" y="6324600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</a:t>
            </a:r>
            <a:r>
              <a:rPr lang="it-IT" sz="2000" dirty="0" smtClean="0">
                <a:solidFill>
                  <a:schemeClr val="bg1"/>
                </a:solidFill>
              </a:rPr>
              <a:t>Centrale Cultura e Sport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4" y="1844824"/>
            <a:ext cx="8894779" cy="315200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872" cy="494184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Caricamento allegati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22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8840"/>
            <a:ext cx="8522999" cy="23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541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032141" cy="45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98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872" cy="494184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 finale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17471"/>
            <a:ext cx="81819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820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7702624" cy="2345432"/>
          </a:xfrm>
        </p:spPr>
        <p:txBody>
          <a:bodyPr/>
          <a:lstStyle/>
          <a:p>
            <a:pPr marL="0" indent="0">
              <a:buNone/>
            </a:pPr>
            <a:r>
              <a:rPr lang="it-IT" sz="2000" u="sng" dirty="0">
                <a:solidFill>
                  <a:srgbClr val="FF0000"/>
                </a:solidFill>
                <a:latin typeface="Calibri" panose="020F0502020204030204" pitchFamily="34" charset="0"/>
              </a:rPr>
              <a:t>Assistenza</a:t>
            </a:r>
            <a:r>
              <a:rPr lang="it-IT" sz="2000" u="sng" dirty="0">
                <a:solidFill>
                  <a:srgbClr val="FF0000"/>
                </a:solidFill>
              </a:rPr>
              <a:t> </a:t>
            </a:r>
            <a:r>
              <a:rPr lang="it-IT" sz="2000" u="sng" dirty="0" smtClean="0">
                <a:solidFill>
                  <a:srgbClr val="FF0000"/>
                </a:solidFill>
              </a:rPr>
              <a:t>applicativa Insiel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FF0000"/>
                </a:solidFill>
              </a:rPr>
              <a:t>Numero Verde Gratuito: </a:t>
            </a:r>
            <a:r>
              <a:rPr lang="it-IT" sz="2000" b="1" dirty="0" smtClean="0">
                <a:solidFill>
                  <a:srgbClr val="FF0000"/>
                </a:solidFill>
              </a:rPr>
              <a:t>800 098 788 </a:t>
            </a:r>
            <a:r>
              <a:rPr lang="it-IT" sz="2000" dirty="0">
                <a:solidFill>
                  <a:srgbClr val="FF0000"/>
                </a:solidFill>
              </a:rPr>
              <a:t>(</a:t>
            </a:r>
            <a:r>
              <a:rPr lang="it-IT" sz="2000" dirty="0" err="1">
                <a:solidFill>
                  <a:srgbClr val="FF0000"/>
                </a:solidFill>
              </a:rPr>
              <a:t>lun-ven</a:t>
            </a:r>
            <a:r>
              <a:rPr lang="it-IT" sz="2000" dirty="0">
                <a:solidFill>
                  <a:srgbClr val="FF0000"/>
                </a:solidFill>
              </a:rPr>
              <a:t> 8.00 – 18.00). 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Per </a:t>
            </a:r>
            <a:r>
              <a:rPr lang="it-IT" sz="2000" dirty="0">
                <a:solidFill>
                  <a:srgbClr val="FF0000"/>
                </a:solidFill>
              </a:rPr>
              <a:t>chiamate* da telefoni cellulari o dall’estero, il numero da contattare sarà lo 040 06 49 013</a:t>
            </a:r>
            <a:r>
              <a:rPr lang="it-IT" sz="2000" dirty="0" smtClean="0">
                <a:solidFill>
                  <a:srgbClr val="FF0000"/>
                </a:solidFill>
              </a:rPr>
              <a:t>. *</a:t>
            </a:r>
            <a:r>
              <a:rPr lang="it-IT" sz="2000" dirty="0">
                <a:solidFill>
                  <a:srgbClr val="FF0000"/>
                </a:solidFill>
              </a:rPr>
              <a:t>costo della chiamata a carico dell’utente secondo la tariffa del gestore </a:t>
            </a:r>
            <a:r>
              <a:rPr lang="it-IT" sz="2000" dirty="0" smtClean="0">
                <a:solidFill>
                  <a:srgbClr val="FF0000"/>
                </a:solidFill>
              </a:rPr>
              <a:t>telefonico</a:t>
            </a:r>
          </a:p>
          <a:p>
            <a:pPr marL="0" indent="0"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FF0000"/>
                </a:solidFill>
              </a:rPr>
              <a:t> E-mail Insiel: </a:t>
            </a:r>
            <a:r>
              <a:rPr lang="it-IT" sz="2000" b="1" u="sng" dirty="0">
                <a:solidFill>
                  <a:schemeClr val="tx2"/>
                </a:solidFill>
                <a:hlinkClick r:id="rId2"/>
              </a:rPr>
              <a:t>assistenza.gest.doc@insiel.it</a:t>
            </a:r>
            <a:endParaRPr lang="it-IT" sz="2000" b="1" dirty="0">
              <a:solidFill>
                <a:schemeClr val="tx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6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45468" y="2132856"/>
            <a:ext cx="88569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 smtClean="0">
                <a:solidFill>
                  <a:schemeClr val="bg1"/>
                </a:solidFill>
              </a:rPr>
              <a:t>Grazie</a:t>
            </a:r>
          </a:p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p</a:t>
            </a:r>
            <a:r>
              <a:rPr lang="it-IT" sz="3600" b="1" dirty="0" smtClean="0">
                <a:solidFill>
                  <a:schemeClr val="bg1"/>
                </a:solidFill>
              </a:rPr>
              <a:t>er</a:t>
            </a:r>
          </a:p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l</a:t>
            </a:r>
            <a:r>
              <a:rPr lang="it-IT" sz="3600" b="1" dirty="0" smtClean="0">
                <a:solidFill>
                  <a:schemeClr val="bg1"/>
                </a:solidFill>
              </a:rPr>
              <a:t>’attenzione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143000" y="6324600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</a:t>
            </a:r>
            <a:r>
              <a:rPr lang="it-IT" sz="2000" dirty="0" smtClean="0">
                <a:solidFill>
                  <a:schemeClr val="bg1"/>
                </a:solidFill>
              </a:rPr>
              <a:t>Centrale Cultura e Sport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6" y="764704"/>
            <a:ext cx="8350250" cy="648071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Introduzione</a:t>
            </a:r>
            <a:endParaRPr lang="it-IT" sz="2000" dirty="0" smtClean="0">
              <a:solidFill>
                <a:srgbClr val="0070C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4824513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sz="1400" dirty="0"/>
              <a:t>La compilazione della domanda avviene esclusivamente in modalità telematica, accedendo al portale </a:t>
            </a:r>
            <a:r>
              <a:rPr lang="it-IT" sz="1400" dirty="0" smtClean="0"/>
              <a:t>con credenziali </a:t>
            </a:r>
            <a:r>
              <a:rPr lang="it-IT" sz="1400" b="1" i="1" dirty="0"/>
              <a:t>SPID</a:t>
            </a:r>
            <a:r>
              <a:rPr lang="it-IT" sz="1400" dirty="0"/>
              <a:t> (Sistema Pubblico di Identità Digitale) ovvero il “</a:t>
            </a:r>
            <a:r>
              <a:rPr lang="it-IT" sz="1400" b="1" i="1" dirty="0" err="1"/>
              <a:t>LoginFVG</a:t>
            </a:r>
            <a:r>
              <a:rPr lang="it-IT" sz="1400" dirty="0"/>
              <a:t>” esclusivamente in modalità “</a:t>
            </a:r>
            <a:r>
              <a:rPr lang="it-IT" sz="1400" b="1" i="1" dirty="0"/>
              <a:t>Avanzato</a:t>
            </a:r>
            <a:r>
              <a:rPr lang="it-IT" sz="1400" dirty="0"/>
              <a:t>” (sistema di autenticazione tramite identificazione del richiedente che la Regione Autonoma Friuli Venezia Giulia mette a disposizione dei cittadini per accedere in modalità sicura ai servizi e alle applicazioni online). </a:t>
            </a:r>
          </a:p>
          <a:p>
            <a:pPr marL="0" indent="0" algn="just" eaLnBrk="1" hangingPunct="1">
              <a:buNone/>
              <a:defRPr/>
            </a:pPr>
            <a:endParaRPr lang="it-IT" sz="1400" dirty="0"/>
          </a:p>
          <a:p>
            <a:pPr marL="0" indent="0" algn="just" eaLnBrk="1" hangingPunct="1">
              <a:buFontTx/>
              <a:buNone/>
              <a:defRPr/>
            </a:pPr>
            <a:r>
              <a:rPr lang="it-IT" sz="1400" dirty="0"/>
              <a:t>L’accesso avviene </a:t>
            </a:r>
            <a:r>
              <a:rPr lang="it-IT" sz="1400" dirty="0" smtClean="0"/>
              <a:t>quindi solo con </a:t>
            </a:r>
            <a:r>
              <a:rPr lang="it-IT" sz="1400" b="1" dirty="0"/>
              <a:t>autenticazione “</a:t>
            </a:r>
            <a:r>
              <a:rPr lang="it-IT" sz="1400" b="1" u="sng" dirty="0">
                <a:solidFill>
                  <a:srgbClr val="FF0000"/>
                </a:solidFill>
              </a:rPr>
              <a:t>forte</a:t>
            </a:r>
            <a:r>
              <a:rPr lang="it-IT" sz="1400" b="1" dirty="0"/>
              <a:t>”</a:t>
            </a:r>
            <a:r>
              <a:rPr lang="it-IT" sz="1400" dirty="0"/>
              <a:t>, ovvero attraverso l’identificazione della persona fisica sulla base </a:t>
            </a:r>
            <a:r>
              <a:rPr lang="it-IT" sz="1400" i="1" dirty="0"/>
              <a:t>dell’identità digitale </a:t>
            </a:r>
            <a:r>
              <a:rPr lang="it-IT" sz="1400" dirty="0"/>
              <a:t>associata al codice SPID o dichiarata nei supporti dotati di certificato di autenticazione, quale la </a:t>
            </a:r>
            <a:r>
              <a:rPr lang="it-IT" sz="1400" dirty="0" smtClean="0"/>
              <a:t>CNS </a:t>
            </a:r>
            <a:r>
              <a:rPr lang="it-IT" sz="1400" dirty="0"/>
              <a:t>(Carta nazionale dei servizi) e la maggior parte delle firme digitali.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it-IT" sz="1400" b="1" dirty="0"/>
              <a:t>Non è possibile accedere al sistema in forma anonima</a:t>
            </a:r>
            <a:r>
              <a:rPr lang="it-IT" sz="1400" dirty="0"/>
              <a:t>.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400" dirty="0"/>
          </a:p>
          <a:p>
            <a:pPr marL="0" indent="0" algn="just" eaLnBrk="1" hangingPunct="1">
              <a:buFontTx/>
              <a:buNone/>
              <a:defRPr/>
            </a:pPr>
            <a:r>
              <a:rPr lang="it-IT" sz="1400" b="1" dirty="0">
                <a:solidFill>
                  <a:srgbClr val="FF0000"/>
                </a:solidFill>
              </a:rPr>
              <a:t>L’identificazione del soggetto in fase di accesso al sistema FEG, consente di adottare quale forma di </a:t>
            </a:r>
            <a:r>
              <a:rPr lang="it-IT" sz="1400" b="1" u="sng" dirty="0">
                <a:solidFill>
                  <a:srgbClr val="FF0000"/>
                </a:solidFill>
              </a:rPr>
              <a:t>sottoscrizione della domanda </a:t>
            </a:r>
            <a:r>
              <a:rPr lang="it-IT" sz="1400" b="1" dirty="0">
                <a:solidFill>
                  <a:srgbClr val="FF0000"/>
                </a:solidFill>
              </a:rPr>
              <a:t>la mera convalida finale a valle della compilazione, ai sensi dell’articolo 65 del CAD (Codice dell’Amministrazione Digitale).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7916366" cy="782216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SPID: cos’è e come si ottengono le credenziali?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71938" y="1484784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/>
              <a:t>SPID</a:t>
            </a:r>
            <a:r>
              <a:rPr lang="it-IT" sz="1400" dirty="0" smtClean="0"/>
              <a:t> è il </a:t>
            </a:r>
            <a:r>
              <a:rPr lang="it-IT" sz="1400" i="1" dirty="0"/>
              <a:t>Sistema Pubblico di Identità Digitale</a:t>
            </a:r>
            <a:r>
              <a:rPr lang="it-IT" sz="1400" dirty="0"/>
              <a:t>, è la soluzione che ti permette di accedere a tutti i servizi online della Pubblica Amministrazione e dei soggetti privati aderenti con un'unica Identità Digitale (username e password) utilizzabile da computer, </a:t>
            </a:r>
            <a:r>
              <a:rPr lang="it-IT" sz="1400" dirty="0" err="1"/>
              <a:t>tablet</a:t>
            </a:r>
            <a:r>
              <a:rPr lang="it-IT" sz="1400" dirty="0"/>
              <a:t> e </a:t>
            </a:r>
            <a:r>
              <a:rPr lang="it-IT" sz="1400" dirty="0" err="1"/>
              <a:t>smartphone</a:t>
            </a:r>
            <a:r>
              <a:rPr lang="it-IT" sz="1400" dirty="0"/>
              <a:t>.</a:t>
            </a:r>
            <a:endParaRPr lang="it-IT" sz="1400" dirty="0" smtClean="0"/>
          </a:p>
          <a:p>
            <a:pPr algn="just"/>
            <a:endParaRPr lang="it-IT" sz="1400" dirty="0" smtClean="0"/>
          </a:p>
          <a:p>
            <a:pPr algn="just"/>
            <a:r>
              <a:rPr lang="it-IT" sz="1400" dirty="0"/>
              <a:t>Per ottenere le tue credenziali SPID devi rivolgerti a </a:t>
            </a:r>
            <a:r>
              <a:rPr lang="it-IT" sz="1400" i="1" dirty="0"/>
              <a:t>Aruba, </a:t>
            </a:r>
            <a:r>
              <a:rPr lang="it-IT" sz="1400" i="1" dirty="0" err="1"/>
              <a:t>Infocert</a:t>
            </a:r>
            <a:r>
              <a:rPr lang="it-IT" sz="1400" i="1" dirty="0"/>
              <a:t>, Intesa, </a:t>
            </a:r>
            <a:r>
              <a:rPr lang="it-IT" sz="1400" i="1" dirty="0" err="1"/>
              <a:t>Namirial</a:t>
            </a:r>
            <a:r>
              <a:rPr lang="it-IT" sz="1400" i="1" dirty="0"/>
              <a:t>, Poste, </a:t>
            </a:r>
            <a:r>
              <a:rPr lang="it-IT" sz="1400" i="1" dirty="0" err="1"/>
              <a:t>Register</a:t>
            </a:r>
            <a:r>
              <a:rPr lang="it-IT" sz="1400" i="1" dirty="0"/>
              <a:t>, </a:t>
            </a:r>
            <a:r>
              <a:rPr lang="it-IT" sz="1400" i="1" dirty="0" err="1"/>
              <a:t>Sielte</a:t>
            </a:r>
            <a:r>
              <a:rPr lang="it-IT" sz="1400" i="1" dirty="0"/>
              <a:t>, Tim o Lepida</a:t>
            </a:r>
            <a:r>
              <a:rPr lang="it-IT" sz="1400" dirty="0"/>
              <a:t>. Questi soggetti (detti </a:t>
            </a:r>
            <a:r>
              <a:rPr lang="it-IT" sz="1400" i="1" dirty="0" err="1"/>
              <a:t>identity</a:t>
            </a:r>
            <a:r>
              <a:rPr lang="it-IT" sz="1400" i="1" dirty="0"/>
              <a:t> provider</a:t>
            </a:r>
            <a:r>
              <a:rPr lang="it-IT" sz="1400" dirty="0"/>
              <a:t>) ti offrono diverse modalità per richiedere e ottenere SPID, puoi scegliere quella più adatta alle tue esigenze. Tutte le informazioni su dove e come chiedere le tue credenziali SPID sul sito </a:t>
            </a:r>
            <a:r>
              <a:rPr lang="it-IT" sz="1400" b="1" i="1" dirty="0"/>
              <a:t>spid.gov.it/richiedi-</a:t>
            </a:r>
            <a:r>
              <a:rPr lang="it-IT" sz="1400" b="1" i="1" dirty="0" err="1"/>
              <a:t>spid</a:t>
            </a:r>
            <a:r>
              <a:rPr lang="it-IT" sz="1400" dirty="0" smtClean="0"/>
              <a:t>.</a:t>
            </a:r>
          </a:p>
          <a:p>
            <a:pPr algn="l"/>
            <a:endParaRPr lang="it-IT" sz="1400" dirty="0"/>
          </a:p>
          <a:p>
            <a:pPr algn="l"/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110400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993126"/>
            <a:ext cx="7848872" cy="494184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ottenere la </a:t>
            </a:r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credenziali </a:t>
            </a:r>
            <a:r>
              <a:rPr lang="it-IT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LoginFVG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«Avanzato»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1938" y="1484784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Le </a:t>
            </a:r>
            <a:r>
              <a:rPr lang="it-IT" sz="1400" b="1" dirty="0"/>
              <a:t>persone fisiche</a:t>
            </a:r>
            <a:r>
              <a:rPr lang="it-IT" sz="1400" dirty="0"/>
              <a:t>, legali rappresentanti di enti pubblici, associazioni, fondazioni, cooperative ed istituti scolastici, in possesso della Carta Regionale dei Servizi (</a:t>
            </a:r>
            <a:r>
              <a:rPr lang="it-IT" sz="1400" b="1" dirty="0"/>
              <a:t>CRS</a:t>
            </a:r>
            <a:r>
              <a:rPr lang="it-IT" sz="1400" dirty="0"/>
              <a:t>), devono attivare la CRS e ottenere il codice personale (PIN) che, in associazione con un lettore di </a:t>
            </a:r>
            <a:r>
              <a:rPr lang="it-IT" sz="1400" i="1" dirty="0" err="1"/>
              <a:t>smart</a:t>
            </a:r>
            <a:r>
              <a:rPr lang="it-IT" sz="1400" i="1" dirty="0"/>
              <a:t> card</a:t>
            </a:r>
            <a:r>
              <a:rPr lang="it-IT" sz="1400" dirty="0"/>
              <a:t>, permette l’accesso ai servizi e alle applicazioni online come meglio specificato al seguente link: </a:t>
            </a:r>
            <a:r>
              <a:rPr lang="it-IT" sz="1400" b="1" i="1" dirty="0"/>
              <a:t>http://www.regione.fvg.it/rafvg/cms/RAFVG/GEN/carta-regionale-servizi/FOGLIA4/</a:t>
            </a:r>
            <a:r>
              <a:rPr lang="it-IT" sz="1400" dirty="0"/>
              <a:t> </a:t>
            </a:r>
            <a:endParaRPr lang="it-IT" sz="1400" dirty="0" smtClean="0"/>
          </a:p>
          <a:p>
            <a:pPr algn="just"/>
            <a:endParaRPr lang="it-IT" sz="1400" dirty="0"/>
          </a:p>
          <a:p>
            <a:pPr algn="just"/>
            <a:r>
              <a:rPr lang="it-IT" sz="1400" dirty="0" smtClean="0"/>
              <a:t>Per </a:t>
            </a:r>
            <a:r>
              <a:rPr lang="it-IT" sz="1400" dirty="0"/>
              <a:t>fare ciò basta rivolgersi alle diverse sedi </a:t>
            </a:r>
            <a:r>
              <a:rPr lang="it-IT" sz="1400" b="1" dirty="0"/>
              <a:t>degli Uffici relazioni con il pubblico (URP) della Regione Autonoma Friuli Venezia Giulia</a:t>
            </a:r>
            <a:r>
              <a:rPr lang="it-IT" sz="1400" dirty="0"/>
              <a:t>, esibendo un documento valido di identità e il codice fiscale, oltre alla CRS. </a:t>
            </a:r>
            <a:endParaRPr lang="it-IT" sz="1400" dirty="0" smtClean="0"/>
          </a:p>
          <a:p>
            <a:pPr algn="just"/>
            <a:endParaRPr lang="it-IT" sz="1400" dirty="0"/>
          </a:p>
          <a:p>
            <a:pPr algn="just"/>
            <a:r>
              <a:rPr lang="it-IT" sz="1400" dirty="0" smtClean="0"/>
              <a:t>Consulta </a:t>
            </a:r>
            <a:r>
              <a:rPr lang="it-IT" sz="1400" dirty="0"/>
              <a:t>indirizzi e orari degli URP al link</a:t>
            </a:r>
            <a:r>
              <a:rPr lang="it-IT" sz="1400" dirty="0" smtClean="0"/>
              <a:t>:</a:t>
            </a:r>
          </a:p>
          <a:p>
            <a:pPr algn="just"/>
            <a:endParaRPr lang="it-IT" sz="1400" dirty="0" smtClean="0"/>
          </a:p>
          <a:p>
            <a:pPr algn="just"/>
            <a:r>
              <a:rPr lang="it-IT" sz="1400" b="1" i="1" dirty="0" smtClean="0"/>
              <a:t>http</a:t>
            </a:r>
            <a:r>
              <a:rPr lang="it-IT" sz="1400" b="1" i="1" dirty="0"/>
              <a:t>://filodiretto.regione.fvg.it/filodiretto2011/filodiretto/urp.aspx</a:t>
            </a:r>
          </a:p>
        </p:txBody>
      </p:sp>
    </p:spTree>
    <p:extLst>
      <p:ext uri="{BB962C8B-B14F-4D97-AF65-F5344CB8AC3E}">
        <p14:creationId xmlns:p14="http://schemas.microsoft.com/office/powerpoint/2010/main" val="23865053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33874" cy="3303264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990600"/>
            <a:ext cx="7848872" cy="494184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 al sistema per la presentazione delle domanda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709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5448142" cy="36875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059" y="2564904"/>
            <a:ext cx="5323508" cy="31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15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872" cy="494184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Compilazione della domanda (dati strutturati)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772816"/>
            <a:ext cx="90582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42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540552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6" y="1484784"/>
            <a:ext cx="9003234" cy="3925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58931" cy="24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212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6E6097-182D-4728-8E68-D87F8973F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C3D913-2F0F-4671-8845-222AD5BBFC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74643-7869-44FB-8078-E13FF113E0D3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548</Words>
  <Application>Microsoft Office PowerPoint</Application>
  <PresentationFormat>Presentazione su schermo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Calibri</vt:lpstr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Introduzione</vt:lpstr>
      <vt:lpstr>SPID: cos’è e come si ottengono le credenziali?  </vt:lpstr>
      <vt:lpstr>Come ottenere la credenziali LoginFVG «Avanzato»</vt:lpstr>
      <vt:lpstr>Login al sistema per la presentazione delle domanda </vt:lpstr>
      <vt:lpstr>Presentazione standard di PowerPoint</vt:lpstr>
      <vt:lpstr>Compilazione della domanda (dati strutturati)</vt:lpstr>
      <vt:lpstr>Presentazione standard di PowerPoint</vt:lpstr>
      <vt:lpstr>Presentazione standard di PowerPoint</vt:lpstr>
      <vt:lpstr>Caricamento allegati</vt:lpstr>
      <vt:lpstr>Presentazione standard di PowerPoint</vt:lpstr>
      <vt:lpstr>Presentazione standard di PowerPoint</vt:lpstr>
      <vt:lpstr>Trasmissione finale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Munarin Stefano</cp:lastModifiedBy>
  <cp:revision>231</cp:revision>
  <cp:lastPrinted>2017-09-21T06:15:45Z</cp:lastPrinted>
  <dcterms:created xsi:type="dcterms:W3CDTF">2006-02-07T08:20:31Z</dcterms:created>
  <dcterms:modified xsi:type="dcterms:W3CDTF">2021-06-09T10:07:33Z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