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0" r:id="rId2"/>
    <p:sldId id="423" r:id="rId3"/>
    <p:sldId id="443" r:id="rId4"/>
    <p:sldId id="444" r:id="rId5"/>
    <p:sldId id="445" r:id="rId6"/>
    <p:sldId id="446" r:id="rId7"/>
    <p:sldId id="447" r:id="rId8"/>
    <p:sldId id="442" r:id="rId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663300"/>
    <a:srgbClr val="21449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705" autoAdjust="0"/>
  </p:normalViewPr>
  <p:slideViewPr>
    <p:cSldViewPr>
      <p:cViewPr varScale="1">
        <p:scale>
          <a:sx n="65" d="100"/>
          <a:sy n="65" d="100"/>
        </p:scale>
        <p:origin x="1212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48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48245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r>
              <a:rPr lang="it-IT" sz="4000" b="1" dirty="0" smtClean="0">
                <a:solidFill>
                  <a:schemeClr val="accent6"/>
                </a:solidFill>
              </a:rPr>
              <a:t>BANDO RIPARTENZA CULTURA E SPORT </a:t>
            </a:r>
          </a:p>
          <a:p>
            <a:pPr marL="0" indent="0" algn="ctr" eaLnBrk="1" hangingPunct="1">
              <a:buNone/>
              <a:defRPr/>
            </a:pPr>
            <a:r>
              <a:rPr lang="it-IT" sz="4000" b="1" dirty="0">
                <a:solidFill>
                  <a:schemeClr val="accent6"/>
                </a:solidFill>
              </a:rPr>
              <a:t>a</a:t>
            </a:r>
            <a:r>
              <a:rPr lang="it-IT" sz="4000" b="1" dirty="0" smtClean="0">
                <a:solidFill>
                  <a:schemeClr val="accent6"/>
                </a:solidFill>
              </a:rPr>
              <a:t>nno 2021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</a:rPr>
              <a:t>INQUADRAMENTO GENERALE E 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</a:rPr>
              <a:t>OBIETTIVI DEL BANDO</a:t>
            </a:r>
            <a:endParaRPr lang="it-IT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Servizio attività culturali</a:t>
            </a: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Direzione centrale cultura e sport</a:t>
            </a: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dott. Fabrizio Spadotto – Direttore del Servizio Attività Culturali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1856"/>
            <a:ext cx="8928992" cy="496943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Legge </a:t>
            </a:r>
            <a:r>
              <a:rPr lang="it-IT" sz="2000" b="1" dirty="0">
                <a:solidFill>
                  <a:schemeClr val="accent2"/>
                </a:solidFill>
              </a:rPr>
              <a:t>regionale </a:t>
            </a:r>
            <a:r>
              <a:rPr lang="it-IT" sz="2000" b="1" dirty="0" smtClean="0">
                <a:solidFill>
                  <a:schemeClr val="accent2"/>
                </a:solidFill>
              </a:rPr>
              <a:t>2/2021 </a:t>
            </a:r>
            <a:r>
              <a:rPr lang="it-IT" sz="1800" b="1" dirty="0" smtClean="0"/>
              <a:t>(Misure di sostegno e per la ripartenza dei settori cultura e sport e altre disposizioni settoriali)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accent6"/>
                </a:solidFill>
              </a:rPr>
              <a:t>Articolo 3</a:t>
            </a:r>
            <a:r>
              <a:rPr lang="it-IT" sz="1600" b="1" dirty="0" smtClean="0"/>
              <a:t> (Misure </a:t>
            </a:r>
            <a:r>
              <a:rPr lang="it-IT" sz="1600" b="1" dirty="0"/>
              <a:t>per la ripartenza dei settori culturale e sportivo)</a:t>
            </a:r>
          </a:p>
          <a:p>
            <a:pPr marL="0" indent="0" algn="just">
              <a:buNone/>
            </a:pPr>
            <a:r>
              <a:rPr lang="it-IT" sz="1600" b="1" dirty="0" smtClean="0"/>
              <a:t>1. </a:t>
            </a:r>
            <a:r>
              <a:rPr lang="it-IT" sz="1600" dirty="0"/>
              <a:t>Al fine di </a:t>
            </a:r>
            <a:r>
              <a:rPr lang="it-IT" sz="1600" b="1" dirty="0"/>
              <a:t>rilanciare le attività culturali e sportive</a:t>
            </a:r>
            <a:r>
              <a:rPr lang="it-IT" sz="1600" dirty="0"/>
              <a:t>, </a:t>
            </a:r>
            <a:r>
              <a:rPr lang="it-IT" sz="1600" b="1" dirty="0"/>
              <a:t>la gestione dei beni del patrimonio culturale </a:t>
            </a:r>
            <a:r>
              <a:rPr lang="it-IT" sz="1600" dirty="0"/>
              <a:t>o di altri luoghi </a:t>
            </a:r>
            <a:r>
              <a:rPr lang="it-IT" sz="1600" dirty="0" smtClean="0"/>
              <a:t>della cultura </a:t>
            </a:r>
            <a:r>
              <a:rPr lang="it-IT" sz="1600" dirty="0"/>
              <a:t>regionali e di </a:t>
            </a:r>
            <a:r>
              <a:rPr lang="it-IT" sz="1600" b="1" dirty="0"/>
              <a:t>offrire occasioni di lavoro ai lavoratori dei settori culturale e sportivo regionale</a:t>
            </a:r>
            <a:r>
              <a:rPr lang="it-IT" sz="1600" dirty="0"/>
              <a:t>, penalizzati dai provvedimenti di restrizione o chiusura delle attività a partire dall'inizio dell'emergenza epidemiologica da COVID-19, l'Amministrazione regionale è autorizzata a concedere incentivi annuali per progetti regionali, anche multisettoriali e integrati, previa procedura valutativa delle domande, a favore dei soggetti che organizzano e realizzano attività culturali o sportive, o che gestiscono beni del patrimonio culturale o altri luoghi della cultura regionali.</a:t>
            </a:r>
          </a:p>
          <a:p>
            <a:pPr marL="0" indent="0" algn="just">
              <a:buNone/>
            </a:pPr>
            <a:r>
              <a:rPr lang="it-IT" sz="1600" b="1" dirty="0"/>
              <a:t>2. </a:t>
            </a:r>
            <a:r>
              <a:rPr lang="it-IT" sz="1600" dirty="0"/>
              <a:t>I progetti di cui al comma 1, per temi affrontati e modalità organizzative, si pongono l'obiettivo, </a:t>
            </a:r>
            <a:r>
              <a:rPr lang="it-IT" sz="1600" b="1" dirty="0"/>
              <a:t>in coerenza con il Piano Nazionale di Ripresa e Resilienza</a:t>
            </a:r>
            <a:r>
              <a:rPr lang="it-IT" sz="1600" dirty="0"/>
              <a:t>, di </a:t>
            </a:r>
            <a:r>
              <a:rPr lang="it-IT" sz="1600" b="1" dirty="0"/>
              <a:t>rafforzare il sostegno alle famiglie</a:t>
            </a:r>
            <a:r>
              <a:rPr lang="it-IT" sz="1600" dirty="0"/>
              <a:t> e di </a:t>
            </a:r>
            <a:r>
              <a:rPr lang="it-IT" sz="1600" b="1" dirty="0"/>
              <a:t>affrontare</a:t>
            </a:r>
            <a:r>
              <a:rPr lang="it-IT" sz="1600" dirty="0"/>
              <a:t> efficacemente i casi di </a:t>
            </a:r>
            <a:r>
              <a:rPr lang="it-IT" sz="1600" b="1" dirty="0"/>
              <a:t>fragilità sociale del territorio di riferimento</a:t>
            </a:r>
            <a:r>
              <a:rPr lang="it-IT" sz="1600" dirty="0"/>
              <a:t>, di </a:t>
            </a:r>
            <a:r>
              <a:rPr lang="it-IT" sz="1600" b="1" dirty="0"/>
              <a:t>favorire il benessere psico-fisico delle persone</a:t>
            </a:r>
            <a:r>
              <a:rPr lang="it-IT" sz="1600" dirty="0"/>
              <a:t> e le politiche di </a:t>
            </a:r>
            <a:r>
              <a:rPr lang="it-IT" sz="1600" b="1" dirty="0"/>
              <a:t>sviluppo sostenibile</a:t>
            </a:r>
            <a:r>
              <a:rPr lang="it-IT" sz="1600" dirty="0" smtClean="0"/>
              <a:t>.</a:t>
            </a:r>
          </a:p>
          <a:p>
            <a:pPr marL="57150" indent="0" algn="just" eaLnBrk="1" hangingPunct="1">
              <a:buNone/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        </a:t>
            </a:r>
            <a:r>
              <a:rPr lang="it-IT" sz="1900" b="1" dirty="0" smtClean="0">
                <a:solidFill>
                  <a:schemeClr val="accent2"/>
                </a:solidFill>
              </a:rPr>
              <a:t>Deliberazione della Giunta regionale 831/2021 (Bando Ripartenza Cultura e Sport)</a:t>
            </a:r>
            <a:endParaRPr lang="it-IT" sz="1900" b="1" dirty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 smtClean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 bwMode="auto">
          <a:xfrm>
            <a:off x="179512" y="5373216"/>
            <a:ext cx="360040" cy="484632"/>
          </a:xfrm>
          <a:prstGeom prst="rightArrow">
            <a:avLst>
              <a:gd name="adj1" fmla="val 36836"/>
              <a:gd name="adj2" fmla="val 5000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1856"/>
            <a:ext cx="8928992" cy="496943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 eaLnBrk="1" hangingPunct="1">
              <a:buFontTx/>
              <a:buAutoNum type="arabicPeriod"/>
              <a:defRPr/>
            </a:pPr>
            <a:r>
              <a:rPr lang="it-IT" sz="2000" dirty="0" smtClean="0"/>
              <a:t>Incentivi per progetti </a:t>
            </a:r>
            <a:r>
              <a:rPr lang="it-IT" sz="2000" dirty="0"/>
              <a:t>consistenti </a:t>
            </a:r>
            <a:r>
              <a:rPr lang="it-IT" sz="2000" dirty="0" smtClean="0"/>
              <a:t>in: </a:t>
            </a:r>
            <a:r>
              <a:rPr lang="it-IT" sz="2000" b="1" dirty="0"/>
              <a:t>produzione, organizzazione, realizzazione e promozione</a:t>
            </a:r>
            <a:r>
              <a:rPr lang="it-IT" sz="2000" dirty="0"/>
              <a:t> di </a:t>
            </a:r>
            <a:r>
              <a:rPr lang="it-IT" sz="2000" b="1" dirty="0"/>
              <a:t>eventi, manifestazioni, festival, stagioni o rassegne nel settore dello spettacolo dal vivo</a:t>
            </a:r>
            <a:r>
              <a:rPr lang="it-IT" sz="2000" dirty="0"/>
              <a:t>, di </a:t>
            </a:r>
            <a:r>
              <a:rPr lang="it-IT" sz="2000" b="1" dirty="0"/>
              <a:t>attività espositive</a:t>
            </a:r>
            <a:r>
              <a:rPr lang="it-IT" sz="2000" dirty="0"/>
              <a:t>, di attività di </a:t>
            </a:r>
            <a:r>
              <a:rPr lang="it-IT" sz="2000" b="1" dirty="0"/>
              <a:t>divulgazione della cultura umanistica e scientifica</a:t>
            </a:r>
            <a:r>
              <a:rPr lang="it-IT" sz="2000" dirty="0"/>
              <a:t> e di </a:t>
            </a:r>
            <a:r>
              <a:rPr lang="it-IT" sz="2000" b="1" dirty="0"/>
              <a:t>valorizzazione della cultura cinematografica</a:t>
            </a:r>
            <a:r>
              <a:rPr lang="it-IT" sz="2000" dirty="0"/>
              <a:t>, nonché i progetti di </a:t>
            </a:r>
            <a:r>
              <a:rPr lang="it-IT" sz="2000" b="1" dirty="0"/>
              <a:t>gestione e valorizzazione dei beni del patrimonio culturale o di altri luoghi della cultura regionali</a:t>
            </a:r>
            <a:r>
              <a:rPr lang="it-IT" sz="2000" dirty="0"/>
              <a:t>, anche mediante la digitalizzazione del patrimonio e l’uso di tecnologie </a:t>
            </a:r>
            <a:r>
              <a:rPr lang="it-IT" sz="2000" dirty="0" smtClean="0"/>
              <a:t>digitali</a:t>
            </a:r>
          </a:p>
          <a:p>
            <a:pPr marL="0" lvl="0" indent="0" algn="just" eaLnBrk="1" hangingPunct="1">
              <a:buNone/>
              <a:defRPr/>
            </a:pPr>
            <a:r>
              <a:rPr lang="it-IT" sz="2000" dirty="0" smtClean="0"/>
              <a:t>                                                                     da svolgersi prevalentemente in Friuli Venezia Giulia</a:t>
            </a:r>
          </a:p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it-IT" sz="2000" dirty="0" smtClean="0"/>
              <a:t>Anche </a:t>
            </a:r>
            <a:r>
              <a:rPr lang="it-IT" sz="2000" b="1" dirty="0" smtClean="0"/>
              <a:t>progetti multisettoriali </a:t>
            </a:r>
            <a:r>
              <a:rPr lang="it-IT" sz="2000" b="1" dirty="0"/>
              <a:t>e </a:t>
            </a:r>
            <a:r>
              <a:rPr lang="it-IT" sz="2000" b="1" dirty="0" smtClean="0"/>
              <a:t>integrati </a:t>
            </a:r>
            <a:r>
              <a:rPr lang="it-IT" sz="2000" dirty="0" smtClean="0"/>
              <a:t>(premiata la </a:t>
            </a:r>
            <a:r>
              <a:rPr lang="it-IT" sz="2000" dirty="0"/>
              <a:t>presenza di </a:t>
            </a:r>
            <a:r>
              <a:rPr lang="it-IT" sz="2000" b="1" dirty="0"/>
              <a:t>eventi e attività</a:t>
            </a:r>
            <a:r>
              <a:rPr lang="it-IT" sz="2000" dirty="0"/>
              <a:t> collaterali </a:t>
            </a:r>
            <a:r>
              <a:rPr lang="it-IT" sz="2000" b="1" dirty="0"/>
              <a:t>sportive</a:t>
            </a:r>
            <a:r>
              <a:rPr lang="it-IT" sz="2000" dirty="0"/>
              <a:t> di carattere agonistico, amatoriale, ludico o </a:t>
            </a:r>
            <a:r>
              <a:rPr lang="it-IT" sz="2000" dirty="0" smtClean="0"/>
              <a:t>ricreativo) </a:t>
            </a:r>
          </a:p>
          <a:p>
            <a:pPr marL="457200" indent="-457200" algn="just" eaLnBrk="1" hangingPunct="1">
              <a:buFont typeface="+mj-lt"/>
              <a:buAutoNum type="arabicPeriod" startAt="2"/>
              <a:defRPr/>
            </a:pPr>
            <a:r>
              <a:rPr lang="it-IT" sz="2000" dirty="0" smtClean="0"/>
              <a:t>Incentivi richiedibili </a:t>
            </a:r>
            <a:r>
              <a:rPr lang="it-IT" sz="2000" b="1" dirty="0" smtClean="0"/>
              <a:t>tra euro 50.000 e euro 100.000</a:t>
            </a:r>
            <a:r>
              <a:rPr lang="it-IT" sz="2000" dirty="0" smtClean="0"/>
              <a:t>: dotazione finanziaria del Bando </a:t>
            </a:r>
            <a:r>
              <a:rPr lang="it-IT" sz="2000" b="1" dirty="0" smtClean="0"/>
              <a:t>euro 2.500.000</a:t>
            </a:r>
            <a:endParaRPr lang="it-IT" sz="2000" b="1" dirty="0"/>
          </a:p>
          <a:p>
            <a:pPr marL="457200" lvl="0" indent="-457200" algn="just" eaLnBrk="1" hangingPunct="1">
              <a:buFontTx/>
              <a:buAutoNum type="arabicPeriod" startAt="2"/>
              <a:defRPr/>
            </a:pPr>
            <a:endParaRPr lang="it-IT" sz="2000" dirty="0"/>
          </a:p>
          <a:p>
            <a:pPr marL="457200" indent="-457200" eaLnBrk="1" hangingPunct="1">
              <a:buAutoNum type="arabicPeriod" startAt="2"/>
              <a:defRPr/>
            </a:pPr>
            <a:endParaRPr lang="it-IT" sz="2400" b="1" dirty="0" smtClean="0"/>
          </a:p>
          <a:p>
            <a:pPr marL="457200" indent="-457200" eaLnBrk="1" hangingPunct="1">
              <a:buAutoNum type="arabicPeriod" startAt="2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  <p:cxnSp>
        <p:nvCxnSpPr>
          <p:cNvPr id="3" name="Connettore 4 2"/>
          <p:cNvCxnSpPr/>
          <p:nvPr/>
        </p:nvCxnSpPr>
        <p:spPr bwMode="auto">
          <a:xfrm>
            <a:off x="2987824" y="4005064"/>
            <a:ext cx="576064" cy="14401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70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1856"/>
            <a:ext cx="8928992" cy="496943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 eaLnBrk="1" hangingPunct="1">
              <a:buFont typeface="+mj-lt"/>
              <a:buAutoNum type="arabicPeriod" startAt="4"/>
              <a:defRPr/>
            </a:pPr>
            <a:r>
              <a:rPr lang="it-IT" sz="2000" b="1" dirty="0" smtClean="0"/>
              <a:t>PROCEDURA CONTRIBUTIVA A BANDO, CON VALUTAZIONE COMPARATIVA DELLE DOMANDE</a:t>
            </a:r>
          </a:p>
          <a:p>
            <a:pPr marL="0" lvl="0" indent="0" algn="just" eaLnBrk="1" hangingPunct="1">
              <a:buNone/>
              <a:defRPr/>
            </a:pPr>
            <a:endParaRPr lang="it-IT" sz="2000" b="1" dirty="0"/>
          </a:p>
          <a:p>
            <a:pPr marL="0" lvl="0" indent="0" algn="just" eaLnBrk="1" hangingPunct="1">
              <a:buNone/>
              <a:defRPr/>
            </a:pPr>
            <a:r>
              <a:rPr lang="it-IT" sz="2000" b="1" dirty="0" smtClean="0"/>
              <a:t>        CRITERI VALUTATIVI OGGETTIVI                      COMMISSIONE DI VALUTAZIONE</a:t>
            </a:r>
          </a:p>
          <a:p>
            <a:pPr marL="0" lvl="0" indent="0" algn="just" eaLnBrk="1" hangingPunct="1">
              <a:buNone/>
              <a:defRPr/>
            </a:pPr>
            <a:r>
              <a:rPr lang="it-IT" sz="2000" b="1" dirty="0" smtClean="0"/>
              <a:t>E QUALITATIVI (Tabella 1 DGR 831/2021)                     (anche con esperti esterni)</a:t>
            </a:r>
            <a:endParaRPr lang="it-IT" sz="2000" b="1" dirty="0"/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it-IT" sz="2400" u="sng" dirty="0" smtClean="0"/>
              <a:t>Soggetti che possono proporre domanda</a:t>
            </a:r>
            <a:r>
              <a:rPr lang="it-IT" sz="2400" dirty="0" smtClean="0"/>
              <a:t>: 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 smtClean="0"/>
              <a:t>soggetti </a:t>
            </a:r>
            <a:r>
              <a:rPr lang="it-IT" sz="2000" b="1" dirty="0"/>
              <a:t>culturali privati senza fine di </a:t>
            </a:r>
            <a:r>
              <a:rPr lang="it-IT" sz="2000" b="1" dirty="0" smtClean="0"/>
              <a:t>lucro (anche cooperative)</a:t>
            </a:r>
            <a:r>
              <a:rPr lang="it-IT" sz="2000" dirty="0" smtClean="0"/>
              <a:t>, </a:t>
            </a:r>
            <a:r>
              <a:rPr lang="it-IT" sz="2000" dirty="0"/>
              <a:t>che per statuto svolgono attività prevalentemente o esclusivamente culturali o </a:t>
            </a:r>
            <a:r>
              <a:rPr lang="it-IT" sz="2000" dirty="0" smtClean="0"/>
              <a:t>artistiche 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dirty="0" smtClean="0"/>
              <a:t>soggetti</a:t>
            </a:r>
            <a:r>
              <a:rPr lang="it-IT" sz="2000" dirty="0"/>
              <a:t>, anche pubblici, </a:t>
            </a:r>
            <a:r>
              <a:rPr lang="it-IT" sz="2000" dirty="0" smtClean="0"/>
              <a:t>che gestiscono </a:t>
            </a:r>
            <a:r>
              <a:rPr lang="it-IT" sz="2000" dirty="0"/>
              <a:t>ecomusei, </a:t>
            </a:r>
            <a:r>
              <a:rPr lang="it-IT" sz="2000" dirty="0" smtClean="0"/>
              <a:t>musei, </a:t>
            </a:r>
            <a:r>
              <a:rPr lang="it-IT" sz="2000" dirty="0"/>
              <a:t>biblioteche di interesse </a:t>
            </a:r>
            <a:r>
              <a:rPr lang="it-IT" sz="2000" dirty="0" smtClean="0"/>
              <a:t>regionale </a:t>
            </a:r>
            <a:r>
              <a:rPr lang="it-IT" sz="2000" dirty="0"/>
              <a:t>e siti </a:t>
            </a:r>
            <a:r>
              <a:rPr lang="it-IT" sz="2000" dirty="0" smtClean="0"/>
              <a:t>UNESCO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 smtClean="0"/>
              <a:t>associazioni </a:t>
            </a:r>
            <a:r>
              <a:rPr lang="it-IT" sz="2000" b="1" dirty="0"/>
              <a:t>sportive dilettantistiche </a:t>
            </a:r>
            <a:r>
              <a:rPr lang="it-IT" sz="2000" b="1" dirty="0" smtClean="0"/>
              <a:t>e </a:t>
            </a:r>
            <a:r>
              <a:rPr lang="it-IT" sz="2000" b="1" dirty="0"/>
              <a:t>società </a:t>
            </a:r>
            <a:r>
              <a:rPr lang="it-IT" sz="2000" b="1" dirty="0" smtClean="0"/>
              <a:t>sportive</a:t>
            </a:r>
            <a:endParaRPr lang="it-IT" sz="2400" dirty="0" smtClean="0"/>
          </a:p>
          <a:p>
            <a:pPr marL="457200" indent="-457200" eaLnBrk="1" hangingPunct="1">
              <a:buAutoNum type="arabicPeriod" startAt="5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 bwMode="auto">
          <a:xfrm flipH="1">
            <a:off x="3707904" y="2420888"/>
            <a:ext cx="64807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4716016" y="2420888"/>
            <a:ext cx="64807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83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87032"/>
            <a:ext cx="8928992" cy="513425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 typeface="+mj-lt"/>
              <a:buAutoNum type="arabicPeriod" startAt="6"/>
              <a:defRPr/>
            </a:pPr>
            <a:r>
              <a:rPr lang="it-IT" sz="2400" u="sng" dirty="0" smtClean="0"/>
              <a:t>Soggetti che non possono proporre domanda</a:t>
            </a:r>
            <a:r>
              <a:rPr lang="it-IT" sz="2400" dirty="0" smtClean="0"/>
              <a:t>: </a:t>
            </a:r>
          </a:p>
          <a:p>
            <a:pPr lvl="0"/>
            <a:r>
              <a:rPr lang="it-IT" sz="2000" b="1" dirty="0" smtClean="0"/>
              <a:t>soggetti </a:t>
            </a:r>
            <a:r>
              <a:rPr lang="it-IT" sz="2000" b="1" dirty="0"/>
              <a:t>beneficiari per il 2021 di incentivi </a:t>
            </a:r>
            <a:r>
              <a:rPr lang="it-IT" sz="2000" b="1" dirty="0" smtClean="0"/>
              <a:t>triennali</a:t>
            </a:r>
            <a:endParaRPr lang="it-IT" sz="2000" b="1" dirty="0"/>
          </a:p>
          <a:p>
            <a:pPr lvl="0"/>
            <a:r>
              <a:rPr lang="it-IT" sz="2000" dirty="0" smtClean="0"/>
              <a:t>fondazioni bancarie</a:t>
            </a:r>
            <a:endParaRPr lang="it-IT" sz="2000" dirty="0"/>
          </a:p>
          <a:p>
            <a:r>
              <a:rPr lang="it-IT" sz="2000" b="1" dirty="0"/>
              <a:t>s</a:t>
            </a:r>
            <a:r>
              <a:rPr lang="it-IT" sz="2000" b="1" dirty="0" smtClean="0"/>
              <a:t>oggetti ed enti pubblici </a:t>
            </a:r>
            <a:r>
              <a:rPr lang="it-IT" sz="2000" dirty="0" smtClean="0"/>
              <a:t>e </a:t>
            </a:r>
            <a:r>
              <a:rPr lang="it-IT" sz="2000" b="1" dirty="0" smtClean="0"/>
              <a:t>università</a:t>
            </a:r>
            <a:r>
              <a:rPr lang="it-IT" sz="2000" dirty="0" smtClean="0"/>
              <a:t> (salvo che presentino domanda in qualità di gestori di </a:t>
            </a:r>
            <a:r>
              <a:rPr lang="it-IT" sz="2000" dirty="0"/>
              <a:t>ecomusei, musei, biblioteche di interesse regionale e siti </a:t>
            </a:r>
            <a:r>
              <a:rPr lang="it-IT" sz="2000" dirty="0" smtClean="0"/>
              <a:t>UNESCO)</a:t>
            </a:r>
            <a:endParaRPr lang="it-IT" sz="2000" dirty="0"/>
          </a:p>
          <a:p>
            <a:pPr lvl="0"/>
            <a:r>
              <a:rPr lang="it-IT" sz="2000" b="1" dirty="0" smtClean="0"/>
              <a:t>scuole </a:t>
            </a:r>
            <a:r>
              <a:rPr lang="it-IT" sz="2000" b="1" dirty="0"/>
              <a:t>statali </a:t>
            </a:r>
            <a:r>
              <a:rPr lang="it-IT" sz="2000" dirty="0"/>
              <a:t>e paritarie </a:t>
            </a:r>
            <a:r>
              <a:rPr lang="it-IT" sz="2000" dirty="0" smtClean="0"/>
              <a:t>ed </a:t>
            </a:r>
            <a:r>
              <a:rPr lang="it-IT" sz="2000" b="1" dirty="0"/>
              <a:t>enti di formazione </a:t>
            </a:r>
            <a:r>
              <a:rPr lang="it-IT" sz="2000" b="1" dirty="0" smtClean="0"/>
              <a:t>professionale</a:t>
            </a:r>
            <a:endParaRPr lang="it-IT" sz="2000" b="1" dirty="0"/>
          </a:p>
          <a:p>
            <a:pPr lvl="0"/>
            <a:r>
              <a:rPr lang="it-IT" sz="2000" b="1" dirty="0" smtClean="0"/>
              <a:t>associazioni </a:t>
            </a:r>
            <a:r>
              <a:rPr lang="it-IT" sz="2000" b="1" dirty="0"/>
              <a:t>di categoria, </a:t>
            </a:r>
            <a:r>
              <a:rPr lang="it-IT" sz="2000" b="1" dirty="0" smtClean="0"/>
              <a:t>camere </a:t>
            </a:r>
            <a:r>
              <a:rPr lang="it-IT" sz="2000" b="1" dirty="0"/>
              <a:t>di </a:t>
            </a:r>
            <a:r>
              <a:rPr lang="it-IT" sz="2000" b="1" dirty="0" smtClean="0"/>
              <a:t>commercio, </a:t>
            </a:r>
            <a:r>
              <a:rPr lang="it-IT" sz="2000" b="1" dirty="0"/>
              <a:t>ordini </a:t>
            </a:r>
            <a:r>
              <a:rPr lang="it-IT" sz="2000" b="1" dirty="0" smtClean="0"/>
              <a:t>e </a:t>
            </a:r>
            <a:r>
              <a:rPr lang="it-IT" sz="2000" b="1" dirty="0"/>
              <a:t>collegi </a:t>
            </a:r>
            <a:r>
              <a:rPr lang="it-IT" sz="2000" b="1" dirty="0" smtClean="0"/>
              <a:t>professionali </a:t>
            </a:r>
            <a:endParaRPr lang="it-IT" sz="2000" b="1" dirty="0"/>
          </a:p>
          <a:p>
            <a:pPr lvl="0"/>
            <a:r>
              <a:rPr lang="it-IT" sz="2000" dirty="0" smtClean="0"/>
              <a:t>associazioni </a:t>
            </a:r>
            <a:r>
              <a:rPr lang="it-IT" sz="2000" b="1" dirty="0"/>
              <a:t>proloco</a:t>
            </a:r>
            <a:r>
              <a:rPr lang="it-IT" sz="2000" dirty="0"/>
              <a:t> e </a:t>
            </a:r>
            <a:r>
              <a:rPr lang="it-IT" sz="2000" dirty="0" smtClean="0"/>
              <a:t>loro consorzi</a:t>
            </a:r>
          </a:p>
          <a:p>
            <a:pPr lvl="0"/>
            <a:r>
              <a:rPr lang="it-IT" sz="2000" b="1" dirty="0" smtClean="0"/>
              <a:t>parrocchie ed </a:t>
            </a:r>
            <a:r>
              <a:rPr lang="it-IT" sz="2000" b="1" dirty="0"/>
              <a:t>enti </a:t>
            </a:r>
            <a:r>
              <a:rPr lang="it-IT" sz="2000" b="1" dirty="0" smtClean="0"/>
              <a:t>religiosi </a:t>
            </a:r>
            <a:endParaRPr lang="it-IT" sz="2000" b="1" dirty="0"/>
          </a:p>
          <a:p>
            <a:pPr lvl="0"/>
            <a:r>
              <a:rPr lang="it-IT" sz="2000" dirty="0" smtClean="0"/>
              <a:t>sistemi bibliotecari</a:t>
            </a:r>
          </a:p>
          <a:p>
            <a:pPr lvl="0"/>
            <a:r>
              <a:rPr lang="it-IT" sz="2000" b="1" dirty="0" smtClean="0"/>
              <a:t>soggetti privati con fine di lucro</a:t>
            </a:r>
          </a:p>
          <a:p>
            <a:pPr lvl="0"/>
            <a:r>
              <a:rPr lang="it-IT" sz="2000" b="1" dirty="0"/>
              <a:t>persone fisiche </a:t>
            </a:r>
            <a:r>
              <a:rPr lang="it-IT" sz="2000" dirty="0" smtClean="0"/>
              <a:t>esercenti </a:t>
            </a:r>
            <a:r>
              <a:rPr lang="it-IT" sz="2000" dirty="0"/>
              <a:t>arti e professioni e imprenditori individuali</a:t>
            </a:r>
            <a:endParaRPr lang="it-IT" sz="2000" b="1" dirty="0"/>
          </a:p>
          <a:p>
            <a:pPr algn="just" eaLnBrk="1" hangingPunct="1">
              <a:buFontTx/>
              <a:buChar char="-"/>
              <a:defRPr/>
            </a:pPr>
            <a:endParaRPr lang="it-IT" sz="2000" dirty="0"/>
          </a:p>
          <a:p>
            <a:pPr marL="0" indent="0" eaLnBrk="1" hangingPunct="1">
              <a:buNone/>
              <a:defRPr/>
            </a:pPr>
            <a:r>
              <a:rPr lang="it-IT" sz="2400" dirty="0" smtClean="0"/>
              <a:t> </a:t>
            </a:r>
          </a:p>
          <a:p>
            <a:pPr marL="457200" indent="-457200" eaLnBrk="1" hangingPunct="1">
              <a:buAutoNum type="arabicPeriod" startAt="5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1856"/>
            <a:ext cx="8928992" cy="496943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buFont typeface="+mj-lt"/>
              <a:buAutoNum type="arabicPeriod" startAt="7"/>
              <a:defRPr/>
            </a:pPr>
            <a:r>
              <a:rPr lang="it-IT" sz="2400" u="sng" dirty="0" smtClean="0"/>
              <a:t>Partner co-beneficiari</a:t>
            </a:r>
            <a:r>
              <a:rPr lang="it-IT" sz="2400" dirty="0" smtClean="0"/>
              <a:t>: </a:t>
            </a:r>
            <a:r>
              <a:rPr lang="it-IT" sz="2000" dirty="0" smtClean="0"/>
              <a:t>i soggetti che non possono presentare domanda (tranne fondazioni bancarie, proloco e parrocchie ed enti religiosi) e i soggetti ammissibili a presentare domanda (ma non se hanno effettivamente presentato domanda) possono essere </a:t>
            </a:r>
            <a:r>
              <a:rPr lang="it-IT" sz="2000" b="1" dirty="0" smtClean="0"/>
              <a:t>partner co-beneficiari </a:t>
            </a:r>
            <a:r>
              <a:rPr lang="it-IT" sz="2000" dirty="0" smtClean="0"/>
              <a:t>(esclusivamente per un solo progetto) e </a:t>
            </a:r>
            <a:r>
              <a:rPr lang="it-IT" sz="2000" b="1" dirty="0" smtClean="0"/>
              <a:t>ricevere dal beneficiario, </a:t>
            </a:r>
            <a:r>
              <a:rPr lang="it-IT" sz="2000" b="1" dirty="0"/>
              <a:t>per le attività da essi svolta, una quota </a:t>
            </a:r>
            <a:r>
              <a:rPr lang="it-IT" sz="2000" b="1" dirty="0" smtClean="0"/>
              <a:t>dell’incentivo, </a:t>
            </a:r>
            <a:r>
              <a:rPr lang="it-IT" sz="2000" b="1" dirty="0"/>
              <a:t>nella misura massima del </a:t>
            </a:r>
            <a:r>
              <a:rPr lang="it-IT" sz="2000" b="1" dirty="0" smtClean="0"/>
              <a:t>30%  dell’ammontare </a:t>
            </a:r>
            <a:r>
              <a:rPr lang="it-IT" sz="2000" b="1" dirty="0"/>
              <a:t>complessivo dell’incentivo </a:t>
            </a:r>
            <a:r>
              <a:rPr lang="it-IT" sz="2000" b="1" dirty="0" smtClean="0"/>
              <a:t>richiesto </a:t>
            </a:r>
            <a:r>
              <a:rPr lang="it-IT" sz="2000" dirty="0" smtClean="0"/>
              <a:t>(elevato al </a:t>
            </a:r>
            <a:r>
              <a:rPr lang="it-IT" sz="2000" b="1" dirty="0" smtClean="0"/>
              <a:t>40 % </a:t>
            </a:r>
            <a:r>
              <a:rPr lang="it-IT" sz="2000" b="1" dirty="0"/>
              <a:t>in presenza di due o più partner </a:t>
            </a:r>
            <a:r>
              <a:rPr lang="it-IT" sz="2000" b="1" dirty="0" smtClean="0"/>
              <a:t>co-beneficiari</a:t>
            </a:r>
            <a:r>
              <a:rPr lang="it-IT" sz="2000" dirty="0" smtClean="0"/>
              <a:t>)</a:t>
            </a:r>
          </a:p>
          <a:p>
            <a:pPr marL="457200" lvl="0" indent="-457200" algn="just" eaLnBrk="1" hangingPunct="1">
              <a:buFont typeface="+mj-lt"/>
              <a:buAutoNum type="arabicPeriod" startAt="7"/>
              <a:defRPr/>
            </a:pPr>
            <a:r>
              <a:rPr lang="it-IT" sz="2400" u="sng" dirty="0" smtClean="0"/>
              <a:t>Partner non co-beneficiari</a:t>
            </a:r>
            <a:r>
              <a:rPr lang="it-IT" sz="2000" dirty="0" smtClean="0"/>
              <a:t>: tutti i soggetti (senza eccezioni) possono essere </a:t>
            </a:r>
            <a:r>
              <a:rPr lang="it-IT" sz="2000" b="1" dirty="0" smtClean="0"/>
              <a:t>partner non co-beneficiari </a:t>
            </a:r>
            <a:r>
              <a:rPr lang="it-IT" sz="2000" dirty="0" smtClean="0"/>
              <a:t>(senza limitazione numerica), e in tale veste </a:t>
            </a:r>
            <a:r>
              <a:rPr lang="it-IT" sz="2000" b="1" dirty="0" smtClean="0"/>
              <a:t>possono essere remunerati</a:t>
            </a:r>
            <a:r>
              <a:rPr lang="it-IT" sz="2000" dirty="0" smtClean="0"/>
              <a:t> </a:t>
            </a:r>
            <a:r>
              <a:rPr lang="it-IT" sz="2000" dirty="0"/>
              <a:t>per la fornitura di beni e la prestazione di servizi rese </a:t>
            </a:r>
            <a:r>
              <a:rPr lang="it-IT" sz="2000" dirty="0" smtClean="0"/>
              <a:t>al beneficiario</a:t>
            </a:r>
          </a:p>
          <a:p>
            <a:pPr algn="just" eaLnBrk="1" hangingPunct="1">
              <a:buFontTx/>
              <a:buChar char="-"/>
              <a:defRPr/>
            </a:pPr>
            <a:endParaRPr lang="it-IT" sz="2000" dirty="0"/>
          </a:p>
          <a:p>
            <a:pPr marL="0" indent="0" eaLnBrk="1" hangingPunct="1">
              <a:buNone/>
              <a:defRPr/>
            </a:pPr>
            <a:r>
              <a:rPr lang="it-IT" sz="2400" dirty="0" smtClean="0"/>
              <a:t> </a:t>
            </a:r>
          </a:p>
          <a:p>
            <a:pPr marL="457200" indent="-457200" eaLnBrk="1" hangingPunct="1">
              <a:buAutoNum type="arabicPeriod" startAt="5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87032"/>
            <a:ext cx="8928992" cy="513425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GENERALE</a:t>
            </a:r>
          </a:p>
          <a:p>
            <a:pPr marL="0" indent="0" algn="ctr" eaLnBrk="1" hangingPunct="1">
              <a:buNone/>
              <a:defRPr/>
            </a:pPr>
            <a:endParaRPr lang="it-IT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 eaLnBrk="1" hangingPunct="1">
              <a:buFont typeface="+mj-lt"/>
              <a:buAutoNum type="arabicPeriod" startAt="9"/>
              <a:defRPr/>
            </a:pPr>
            <a:r>
              <a:rPr lang="it-IT" sz="2400" dirty="0" smtClean="0"/>
              <a:t>Modalità di presentazione della domanda, graduatoria ed erogazione degli incentivi: 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dirty="0" smtClean="0"/>
              <a:t>l’utilizzo </a:t>
            </a:r>
            <a:r>
              <a:rPr lang="it-IT" sz="2000" dirty="0"/>
              <a:t>del sistema informatico per la presentazione delle </a:t>
            </a:r>
            <a:r>
              <a:rPr lang="it-IT" sz="2000" b="1" dirty="0"/>
              <a:t>istanze on </a:t>
            </a:r>
            <a:r>
              <a:rPr lang="it-IT" sz="2000" b="1" dirty="0" smtClean="0"/>
              <a:t>line («IOL»)</a:t>
            </a:r>
            <a:r>
              <a:rPr lang="it-IT" sz="2000" dirty="0" smtClean="0"/>
              <a:t>, </a:t>
            </a:r>
            <a:r>
              <a:rPr lang="it-IT" sz="2000" dirty="0"/>
              <a:t>cui si accede dal sito istituzionale della </a:t>
            </a:r>
            <a:r>
              <a:rPr lang="it-IT" sz="2000" dirty="0" smtClean="0"/>
              <a:t>Regione, sezione «attività culturali», link  </a:t>
            </a:r>
          </a:p>
          <a:p>
            <a:pPr marL="0" indent="0" algn="just" eaLnBrk="1" hangingPunct="1">
              <a:buNone/>
              <a:defRPr/>
            </a:pPr>
            <a:r>
              <a:rPr lang="it-IT" sz="1900" dirty="0" smtClean="0">
                <a:solidFill>
                  <a:schemeClr val="accent6"/>
                </a:solidFill>
              </a:rPr>
              <a:t>http</a:t>
            </a:r>
            <a:r>
              <a:rPr lang="it-IT" sz="1900" dirty="0">
                <a:solidFill>
                  <a:schemeClr val="accent6"/>
                </a:solidFill>
              </a:rPr>
              <a:t>://</a:t>
            </a:r>
            <a:r>
              <a:rPr lang="it-IT" sz="1900" dirty="0" smtClean="0">
                <a:solidFill>
                  <a:schemeClr val="accent6"/>
                </a:solidFill>
              </a:rPr>
              <a:t>www.regione.fvg.it/rafvg/cms/RAFVG/cultura-sport/attivita-culturali/FOGLIA198</a:t>
            </a:r>
            <a:r>
              <a:rPr lang="it-IT" sz="1900" dirty="0">
                <a:solidFill>
                  <a:schemeClr val="accent6"/>
                </a:solidFill>
              </a:rPr>
              <a:t>/</a:t>
            </a:r>
          </a:p>
          <a:p>
            <a:pPr lvl="0" algn="just" eaLnBrk="1" hangingPunct="1">
              <a:buFontTx/>
              <a:buChar char="-"/>
              <a:defRPr/>
            </a:pPr>
            <a:r>
              <a:rPr lang="it-IT" sz="2000" b="1" dirty="0" smtClean="0"/>
              <a:t>scadenza 5 luglio ore 16.00.00</a:t>
            </a:r>
          </a:p>
          <a:p>
            <a:pPr lvl="0" algn="just" eaLnBrk="1" hangingPunct="1">
              <a:buFontTx/>
              <a:buChar char="-"/>
              <a:defRPr/>
            </a:pPr>
            <a:r>
              <a:rPr lang="it-IT" sz="2000" dirty="0" smtClean="0"/>
              <a:t>graduatoria dei progetti ammissibili a finanziamento e finanziabili (entro il termine massimo di 90 giorni dal 5 luglio)</a:t>
            </a:r>
          </a:p>
          <a:p>
            <a:pPr lvl="0" algn="just" eaLnBrk="1" hangingPunct="1">
              <a:buFontTx/>
              <a:buChar char="-"/>
              <a:defRPr/>
            </a:pPr>
            <a:r>
              <a:rPr lang="it-IT" sz="2000" dirty="0" smtClean="0"/>
              <a:t>concessione dell’incentivo (entro il termine massimo di 90 giorni dalla graduatoria) ed </a:t>
            </a:r>
            <a:r>
              <a:rPr lang="it-IT" sz="2000" b="1" dirty="0" smtClean="0"/>
              <a:t>erogazione anticipata di un importo pari al 100% dell’incentivo </a:t>
            </a:r>
            <a:r>
              <a:rPr lang="it-IT" sz="2000" dirty="0" smtClean="0"/>
              <a:t>(se richiesto dal beneficiario)</a:t>
            </a:r>
          </a:p>
          <a:p>
            <a:pPr lvl="0" algn="just" eaLnBrk="1" hangingPunct="1">
              <a:buFontTx/>
              <a:buChar char="-"/>
              <a:defRPr/>
            </a:pPr>
            <a:r>
              <a:rPr lang="it-IT" sz="2000" b="1" dirty="0"/>
              <a:t>i</a:t>
            </a:r>
            <a:r>
              <a:rPr lang="it-IT" sz="2000" b="1" dirty="0" smtClean="0"/>
              <a:t>l progetto deve concludersi e la spesa deve essere rendicontata entro il 31/12/2022 </a:t>
            </a:r>
            <a:r>
              <a:rPr lang="it-IT" sz="2000" dirty="0" smtClean="0"/>
              <a:t>(salvo proroghe)</a:t>
            </a:r>
          </a:p>
          <a:p>
            <a:pPr lvl="0" algn="just" eaLnBrk="1" hangingPunct="1">
              <a:buFontTx/>
              <a:buChar char="-"/>
              <a:defRPr/>
            </a:pPr>
            <a:endParaRPr lang="it-IT" sz="2400" dirty="0"/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endParaRPr lang="it-IT" sz="2000" dirty="0" smtClean="0"/>
          </a:p>
          <a:p>
            <a:pPr algn="just" eaLnBrk="1" hangingPunct="1">
              <a:buFontTx/>
              <a:buChar char="-"/>
              <a:defRPr/>
            </a:pPr>
            <a:endParaRPr lang="it-IT" sz="2000" dirty="0"/>
          </a:p>
          <a:p>
            <a:pPr marL="0" indent="0" eaLnBrk="1" hangingPunct="1">
              <a:buNone/>
              <a:defRPr/>
            </a:pPr>
            <a:r>
              <a:rPr lang="it-IT" sz="2400" dirty="0" smtClean="0"/>
              <a:t> </a:t>
            </a:r>
          </a:p>
          <a:p>
            <a:pPr marL="457200" indent="-457200" eaLnBrk="1" hangingPunct="1">
              <a:buAutoNum type="arabicPeriod" startAt="5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 bwMode="auto">
          <a:xfrm>
            <a:off x="1835696" y="1196752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12968" cy="864095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Grazie per l’attenzione e buon lavoro!</a:t>
            </a:r>
            <a:endParaRPr lang="it-IT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0"/>
            <a:ext cx="1828959" cy="8367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96" y="23817"/>
            <a:ext cx="1856948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6118</TotalTime>
  <Words>833</Words>
  <Application>Microsoft Office PowerPoint</Application>
  <PresentationFormat>Presentazione su schermo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DecimaUNI02 Rg</vt:lpstr>
      <vt:lpstr>DecimaW03 Rg</vt:lpstr>
      <vt:lpstr>DecimaWE Rg</vt:lpstr>
      <vt:lpstr>Times New Roman</vt:lpstr>
      <vt:lpstr>Wingdings</vt:lpstr>
      <vt:lpstr>Struttura predefinita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Spadotto Fabrizio</cp:lastModifiedBy>
  <cp:revision>563</cp:revision>
  <cp:lastPrinted>2019-11-13T14:33:47Z</cp:lastPrinted>
  <dcterms:created xsi:type="dcterms:W3CDTF">2006-02-07T08:20:31Z</dcterms:created>
  <dcterms:modified xsi:type="dcterms:W3CDTF">2021-06-10T13:32:35Z</dcterms:modified>
</cp:coreProperties>
</file>