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0" r:id="rId2"/>
    <p:sldId id="352" r:id="rId3"/>
    <p:sldId id="439" r:id="rId4"/>
    <p:sldId id="440" r:id="rId5"/>
    <p:sldId id="441" r:id="rId6"/>
    <p:sldId id="442" r:id="rId7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663300"/>
    <a:srgbClr val="21449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705" autoAdjust="0"/>
  </p:normalViewPr>
  <p:slideViewPr>
    <p:cSldViewPr>
      <p:cViewPr varScale="1">
        <p:scale>
          <a:sx n="65" d="100"/>
          <a:sy n="65" d="100"/>
        </p:scale>
        <p:origin x="1212" y="32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48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96752"/>
            <a:ext cx="8928992" cy="48245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457200" indent="-457200" eaLnBrk="1" hangingPunct="1">
              <a:buAutoNum type="arabicPeriod"/>
              <a:defRPr/>
            </a:pPr>
            <a:endParaRPr lang="it-IT" sz="2400" b="1" dirty="0"/>
          </a:p>
          <a:p>
            <a:pPr marL="0" indent="0" algn="ctr" eaLnBrk="1" hangingPunct="1">
              <a:buNone/>
              <a:defRPr/>
            </a:pPr>
            <a:r>
              <a:rPr lang="it-IT" sz="4000" b="1" dirty="0" smtClean="0">
                <a:solidFill>
                  <a:schemeClr val="accent6"/>
                </a:solidFill>
              </a:rPr>
              <a:t>BANDO RIPARTENZA CULTURA E SPORT </a:t>
            </a:r>
          </a:p>
          <a:p>
            <a:pPr marL="0" indent="0" algn="ctr" eaLnBrk="1" hangingPunct="1">
              <a:buNone/>
              <a:defRPr/>
            </a:pPr>
            <a:r>
              <a:rPr lang="it-IT" sz="4000" b="1" dirty="0">
                <a:solidFill>
                  <a:schemeClr val="accent6"/>
                </a:solidFill>
              </a:rPr>
              <a:t>a</a:t>
            </a:r>
            <a:r>
              <a:rPr lang="it-IT" sz="4000" b="1" dirty="0" smtClean="0">
                <a:solidFill>
                  <a:schemeClr val="accent6"/>
                </a:solidFill>
              </a:rPr>
              <a:t>nno 2021</a:t>
            </a:r>
          </a:p>
          <a:p>
            <a:pPr marL="0" indent="0" algn="ctr" eaLnBrk="1" hangingPunct="1">
              <a:buNone/>
              <a:defRPr/>
            </a:pPr>
            <a:r>
              <a:rPr lang="it-IT" sz="3200" b="1" dirty="0" smtClean="0">
                <a:solidFill>
                  <a:schemeClr val="accent2"/>
                </a:solidFill>
              </a:rPr>
              <a:t>OBIETTIVI DEL BANDO</a:t>
            </a:r>
            <a:endParaRPr lang="it-IT" b="1" dirty="0" smtClean="0">
              <a:solidFill>
                <a:schemeClr val="accent2"/>
              </a:solidFill>
            </a:endParaRPr>
          </a:p>
          <a:p>
            <a:pPr marL="0" indent="0" algn="ctr" eaLnBrk="1" hangingPunct="1">
              <a:buNone/>
              <a:defRPr/>
            </a:pPr>
            <a:endParaRPr lang="it-IT" b="1" dirty="0" smtClean="0">
              <a:solidFill>
                <a:schemeClr val="accent2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sz="2200" b="1" dirty="0" smtClean="0"/>
              <a:t>Direttore centrale</a:t>
            </a:r>
          </a:p>
          <a:p>
            <a:pPr marL="0" indent="0" algn="just" eaLnBrk="1" hangingPunct="1">
              <a:buNone/>
              <a:defRPr/>
            </a:pPr>
            <a:r>
              <a:rPr lang="it-IT" sz="2200" b="1" dirty="0" smtClean="0"/>
              <a:t>Direzione centrale cultura e sport</a:t>
            </a:r>
          </a:p>
          <a:p>
            <a:pPr marL="0" indent="0" algn="just" eaLnBrk="1" hangingPunct="1">
              <a:buNone/>
              <a:defRPr/>
            </a:pPr>
            <a:r>
              <a:rPr lang="it-IT" sz="2200" b="1" dirty="0" smtClean="0"/>
              <a:t>dott. Antonella Manca</a:t>
            </a:r>
            <a:endParaRPr lang="it-IT" sz="22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928992" cy="489654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DEL BANDO</a:t>
            </a: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1) OFFRIRE OCCASIONI DI LAVORO AI LAVORATORI DEL SETTORE CULTURALE E SPORTIVO REGIONALE</a:t>
            </a:r>
          </a:p>
          <a:p>
            <a:pPr lvl="1" algn="just" eaLnBrk="1" hangingPunct="1">
              <a:defRPr/>
            </a:pPr>
            <a:r>
              <a:rPr lang="it-IT" sz="2000" dirty="0"/>
              <a:t>d</a:t>
            </a:r>
            <a:r>
              <a:rPr lang="it-IT" sz="2000" dirty="0" smtClean="0"/>
              <a:t>opo i c.d. </a:t>
            </a:r>
            <a:r>
              <a:rPr lang="it-IT" sz="2000" b="1" dirty="0" smtClean="0"/>
              <a:t>«ristori» </a:t>
            </a:r>
            <a:r>
              <a:rPr lang="it-IT" sz="2000" dirty="0" smtClean="0"/>
              <a:t>erogati (ai sensi dell’articolo 2 della legge regionale 2/2021) a</a:t>
            </a:r>
            <a:r>
              <a:rPr lang="it-IT" sz="2000" b="1" dirty="0" smtClean="0"/>
              <a:t> </a:t>
            </a:r>
            <a:r>
              <a:rPr lang="it-IT" sz="2000" dirty="0" smtClean="0"/>
              <a:t>lavoratori </a:t>
            </a:r>
            <a:r>
              <a:rPr lang="it-IT" sz="2000" dirty="0"/>
              <a:t>autonomi, imprenditori individuali o liberi </a:t>
            </a:r>
            <a:r>
              <a:rPr lang="it-IT" sz="2000" dirty="0" smtClean="0"/>
              <a:t>professionisti (con partita IVA) dei settori  </a:t>
            </a:r>
            <a:r>
              <a:rPr lang="it-IT" sz="2000" dirty="0"/>
              <a:t>culturali o </a:t>
            </a:r>
            <a:r>
              <a:rPr lang="it-IT" sz="2000" dirty="0" smtClean="0"/>
              <a:t>sportivi, il Bando intende dare stimolo e far ripartire le attività lavorative in tali settori (in qualche caso escluse dai ristori, per le tipiche forme contrattuali ad intermittenza e precarie), attraverso:</a:t>
            </a:r>
          </a:p>
          <a:p>
            <a:pPr marL="800100" lvl="1" indent="-342900" algn="just" eaLnBrk="1" hangingPunct="1">
              <a:buAutoNum type="alphaLcParenR"/>
              <a:defRPr/>
            </a:pPr>
            <a:r>
              <a:rPr lang="it-IT" sz="2000" b="1" dirty="0" smtClean="0"/>
              <a:t>obbligo di almeno un’assunzione o un incarico professionale (di tipo non amministrativo) duraturo (almeno 30 giorni lavorativi, comprensivi di prove per il personale artistico) e </a:t>
            </a:r>
            <a:r>
              <a:rPr lang="it-IT" sz="2000" b="1" dirty="0" err="1" smtClean="0"/>
              <a:t>premialità</a:t>
            </a:r>
            <a:r>
              <a:rPr lang="it-IT" sz="2000" b="1" dirty="0" smtClean="0"/>
              <a:t> in caso di pluralità di assunzioni o incarichi</a:t>
            </a:r>
          </a:p>
          <a:p>
            <a:pPr marL="800100" lvl="1" indent="-342900" algn="just" eaLnBrk="1" hangingPunct="1">
              <a:buAutoNum type="alphaLcParenR"/>
              <a:defRPr/>
            </a:pPr>
            <a:r>
              <a:rPr lang="it-IT" sz="2000" b="1" dirty="0"/>
              <a:t>a</a:t>
            </a:r>
            <a:r>
              <a:rPr lang="it-IT" sz="2000" b="1" dirty="0" smtClean="0"/>
              <a:t>mmissibilità di sole spese di personale artistico, tecnico o sportivo, e obbligo che tali spese siano pari ad almeno il 50% dell’incentivo</a:t>
            </a:r>
          </a:p>
          <a:p>
            <a:pPr lvl="1" algn="just" eaLnBrk="1" hangingPunct="1">
              <a:defRPr/>
            </a:pPr>
            <a:endParaRPr lang="it-IT" sz="2000" b="1" dirty="0"/>
          </a:p>
          <a:p>
            <a:pPr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268760"/>
            <a:ext cx="8928992" cy="47525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DEL BANDO</a:t>
            </a:r>
          </a:p>
          <a:p>
            <a:pPr marL="800100" lvl="1" indent="-342900" algn="just" eaLnBrk="1" hangingPunct="1">
              <a:buFont typeface="+mj-lt"/>
              <a:buAutoNum type="alphaLcParenR" startAt="3"/>
              <a:defRPr/>
            </a:pPr>
            <a:r>
              <a:rPr lang="it-IT" sz="1800" b="1" i="1" dirty="0" err="1" smtClean="0"/>
              <a:t>favor</a:t>
            </a:r>
            <a:r>
              <a:rPr lang="it-IT" sz="1800" b="1" dirty="0" smtClean="0"/>
              <a:t> per il «professionismo» nei settori culturali e sportivi: obbligo di rispettare i CCNL dei rispettivi settori (laddove esistenti)</a:t>
            </a:r>
            <a:r>
              <a:rPr lang="it-IT" sz="1800" b="1" dirty="0"/>
              <a:t> </a:t>
            </a:r>
            <a:r>
              <a:rPr lang="it-IT" sz="1800" b="1" dirty="0" smtClean="0"/>
              <a:t>o pagamento di professionisti </a:t>
            </a:r>
            <a:r>
              <a:rPr lang="it-IT" sz="1800" b="1" dirty="0"/>
              <a:t>o </a:t>
            </a:r>
            <a:r>
              <a:rPr lang="it-IT" sz="1800" b="1" dirty="0" smtClean="0"/>
              <a:t>imprenditori individuali artistici, sportivi </a:t>
            </a:r>
            <a:r>
              <a:rPr lang="it-IT" sz="1800" b="1" dirty="0"/>
              <a:t>o </a:t>
            </a:r>
            <a:r>
              <a:rPr lang="it-IT" sz="1800" b="1" dirty="0" smtClean="0"/>
              <a:t>tecnici </a:t>
            </a:r>
            <a:r>
              <a:rPr lang="it-IT" sz="1800" b="1" dirty="0"/>
              <a:t>con </a:t>
            </a:r>
            <a:r>
              <a:rPr lang="it-IT" sz="1800" b="1" dirty="0" smtClean="0"/>
              <a:t>partita IVA (anche se rimangono ammissibili prestazioni occasionali o cessione dell’opera dell’ingegno, d’immagine o d’autore)</a:t>
            </a:r>
          </a:p>
          <a:p>
            <a:pPr marL="800100" lvl="1" indent="-342900" algn="just" eaLnBrk="1" hangingPunct="1">
              <a:buAutoNum type="alphaLcParenR" startAt="3"/>
              <a:defRPr/>
            </a:pPr>
            <a:r>
              <a:rPr lang="it-IT" sz="1800" b="1" dirty="0" smtClean="0"/>
              <a:t>rispetto delle </a:t>
            </a:r>
            <a:r>
              <a:rPr lang="it-IT" sz="1800" b="1" dirty="0"/>
              <a:t>norme </a:t>
            </a:r>
            <a:r>
              <a:rPr lang="it-IT" sz="1800" b="1" dirty="0" smtClean="0"/>
              <a:t>vigenti </a:t>
            </a:r>
            <a:r>
              <a:rPr lang="it-IT" sz="1800" b="1" dirty="0"/>
              <a:t>in tema di sicurezza sul </a:t>
            </a:r>
            <a:r>
              <a:rPr lang="it-IT" sz="1800" b="1" dirty="0" smtClean="0"/>
              <a:t>lavoro</a:t>
            </a:r>
          </a:p>
          <a:p>
            <a:pPr marL="800100" lvl="1" indent="-342900" algn="just" eaLnBrk="1" hangingPunct="1">
              <a:buAutoNum type="alphaLcParenR" startAt="3"/>
              <a:defRPr/>
            </a:pPr>
            <a:r>
              <a:rPr lang="it-IT" sz="1800" b="1" dirty="0"/>
              <a:t>a</a:t>
            </a:r>
            <a:r>
              <a:rPr lang="it-IT" sz="1800" b="1" dirty="0" smtClean="0"/>
              <a:t>mmissibilità di </a:t>
            </a:r>
            <a:r>
              <a:rPr lang="it-IT" sz="1800" b="1" dirty="0"/>
              <a:t>spese per la </a:t>
            </a:r>
            <a:r>
              <a:rPr lang="it-IT" sz="1800" b="1" dirty="0" smtClean="0"/>
              <a:t>formazione (anche «alta formazione») </a:t>
            </a:r>
            <a:r>
              <a:rPr lang="it-IT" sz="1800" b="1" dirty="0"/>
              <a:t>del </a:t>
            </a:r>
            <a:r>
              <a:rPr lang="it-IT" sz="1800" b="1" dirty="0" smtClean="0"/>
              <a:t>personale (nel </a:t>
            </a:r>
            <a:r>
              <a:rPr lang="it-IT" sz="1800" b="1" dirty="0"/>
              <a:t>limite massimo del </a:t>
            </a:r>
            <a:r>
              <a:rPr lang="it-IT" sz="1800" b="1" dirty="0" smtClean="0"/>
              <a:t>5% dell’incentivo)</a:t>
            </a:r>
          </a:p>
          <a:p>
            <a:pPr lvl="1" algn="just" eaLnBrk="1" hangingPunct="1">
              <a:defRPr/>
            </a:pPr>
            <a:endParaRPr lang="it-IT" sz="1800" b="1" dirty="0"/>
          </a:p>
          <a:p>
            <a:pPr marL="0" indent="0" algn="just" eaLnBrk="1" hangingPunct="1"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</a:rPr>
              <a:t>- INVESTIMENTO SUL CAPITALE UMANO             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</a:rPr>
              <a:t>- STIMOLO ALLA CRESCITA DEGLI OPERATORI      </a:t>
            </a:r>
            <a:r>
              <a:rPr lang="it-IT" sz="2000" b="1" dirty="0" smtClean="0">
                <a:solidFill>
                  <a:srgbClr val="FF0000"/>
                </a:solidFill>
              </a:rPr>
              <a:t>«ECONOMIA CULTURALE»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  DI MEDIO-PICCOLA DIMENSIONE                               </a:t>
            </a:r>
            <a:r>
              <a:rPr lang="it-IT" sz="1800" b="1" dirty="0" smtClean="0">
                <a:solidFill>
                  <a:srgbClr val="FF0000"/>
                </a:solidFill>
              </a:rPr>
              <a:t>(Imprese culturali e creative)</a:t>
            </a:r>
          </a:p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it-IT" sz="1600" b="1" dirty="0" smtClean="0">
                <a:solidFill>
                  <a:srgbClr val="FF0000"/>
                </a:solidFill>
              </a:rPr>
              <a:t>(dal Bando sono esclusi beneficiari triennali ed enti pubblici)  </a:t>
            </a:r>
            <a:endParaRPr lang="it-IT" sz="1600" b="1" dirty="0">
              <a:solidFill>
                <a:schemeClr val="accent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  <p:sp>
        <p:nvSpPr>
          <p:cNvPr id="2" name="Freccia in giù 1"/>
          <p:cNvSpPr/>
          <p:nvPr/>
        </p:nvSpPr>
        <p:spPr bwMode="auto">
          <a:xfrm>
            <a:off x="4355976" y="4221088"/>
            <a:ext cx="360040" cy="432048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Freccia a destra 5"/>
          <p:cNvSpPr/>
          <p:nvPr/>
        </p:nvSpPr>
        <p:spPr bwMode="auto">
          <a:xfrm>
            <a:off x="5724128" y="5229200"/>
            <a:ext cx="288032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887032"/>
            <a:ext cx="8928992" cy="499024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DEL BANDO</a:t>
            </a:r>
          </a:p>
          <a:p>
            <a:pPr marL="0" indent="0" algn="ctr" eaLnBrk="1" hangingPunct="1"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                   2) COERENZA, PER TEMI AFFRONTATI E MODALITA’ ORGANIZZATIVE, </a:t>
            </a:r>
          </a:p>
          <a:p>
            <a:pPr marL="0" indent="0" algn="ctr" eaLnBrk="1" hangingPunct="1"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                           CON NEXT GENERATION EU</a:t>
            </a:r>
          </a:p>
          <a:p>
            <a:pPr marL="0" indent="0" algn="ctr" eaLnBrk="1" hangingPunct="1">
              <a:buNone/>
              <a:defRPr/>
            </a:pPr>
            <a:endParaRPr lang="it-IT" sz="2000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it-IT" sz="2000" b="1" dirty="0" smtClean="0">
                <a:solidFill>
                  <a:schemeClr val="accent2"/>
                </a:solidFill>
              </a:rPr>
              <a:t>DISPOSITIVO PER LA RIPRESA E RESILIENZA                  REACT-EU</a:t>
            </a:r>
            <a:endParaRPr lang="it-IT" sz="2000" b="1" dirty="0">
              <a:solidFill>
                <a:schemeClr val="accent2"/>
              </a:solidFill>
            </a:endParaRPr>
          </a:p>
          <a:p>
            <a:pPr marL="0" indent="0" algn="just" eaLnBrk="1" hangingPunct="1">
              <a:buNone/>
              <a:defRPr/>
            </a:pPr>
            <a:endParaRPr lang="it-IT" sz="2000" dirty="0" smtClean="0"/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chemeClr val="accent6"/>
                </a:solidFill>
              </a:rPr>
              <a:t>PIANO NAZIONALE DI RIPRESA E RESILIENZA (PNRR)</a:t>
            </a:r>
          </a:p>
          <a:p>
            <a:pPr marL="0" indent="0" algn="just" eaLnBrk="1" hangingPunct="1">
              <a:buNone/>
              <a:defRPr/>
            </a:pPr>
            <a:r>
              <a:rPr lang="it-IT" sz="2000" b="1" dirty="0">
                <a:solidFill>
                  <a:schemeClr val="accent6"/>
                </a:solidFill>
                <a:latin typeface="+mj-lt"/>
              </a:rPr>
              <a:t>MISSIONE 1: DIGITALIZZAZIONE, INNOVAZIONE, COMPETITIVITÀ, </a:t>
            </a:r>
            <a:r>
              <a:rPr lang="it-IT" sz="2000" b="1" dirty="0" smtClean="0">
                <a:solidFill>
                  <a:schemeClr val="accent6"/>
                </a:solidFill>
                <a:latin typeface="+mj-lt"/>
              </a:rPr>
              <a:t>CULTURA</a:t>
            </a:r>
          </a:p>
          <a:p>
            <a:pPr marL="0" indent="0" algn="just" eaLnBrk="1" hangingPunct="1">
              <a:buNone/>
              <a:defRPr/>
            </a:pPr>
            <a:r>
              <a:rPr lang="it-IT" sz="2000" b="1" dirty="0" smtClean="0">
                <a:solidFill>
                  <a:schemeClr val="accent6"/>
                </a:solidFill>
                <a:latin typeface="+mj-lt"/>
              </a:rPr>
              <a:t>COMPONENTE 3: TURISMO E CULTURA 4.0 </a:t>
            </a:r>
          </a:p>
          <a:p>
            <a:pPr algn="just"/>
            <a:r>
              <a:rPr lang="it-IT" sz="2000" dirty="0"/>
              <a:t>m</a:t>
            </a:r>
            <a:r>
              <a:rPr lang="it-IT" sz="2000" dirty="0" smtClean="0"/>
              <a:t>igliorare la fruibilità della cultura attraverso </a:t>
            </a:r>
            <a:r>
              <a:rPr lang="it-IT" sz="2000" b="1" dirty="0" smtClean="0"/>
              <a:t>investimenti digitali </a:t>
            </a:r>
            <a:r>
              <a:rPr lang="it-IT" sz="2000" dirty="0" smtClean="0"/>
              <a:t>(volti anche alla rimozione delle barriere fisiche e cognitive al patrimonio) modernizzando le infrastrutture materiali e immateriali del patrimonio storico artistico (criterio premiante della valorizzazione </a:t>
            </a:r>
            <a:r>
              <a:rPr lang="it-IT" sz="2000" dirty="0"/>
              <a:t>del  patrimonio culturale, anche mediante </a:t>
            </a:r>
            <a:r>
              <a:rPr lang="it-IT" sz="2000" b="1" dirty="0"/>
              <a:t>digitalizzazione o uso di tecnologie </a:t>
            </a:r>
            <a:r>
              <a:rPr lang="it-IT" sz="2000" b="1" dirty="0" smtClean="0"/>
              <a:t>digitali</a:t>
            </a:r>
            <a:r>
              <a:rPr lang="it-IT" sz="2000" dirty="0" smtClean="0"/>
              <a:t>)</a:t>
            </a:r>
          </a:p>
          <a:p>
            <a:pPr algn="just"/>
            <a:endParaRPr lang="it-IT" sz="2000" dirty="0"/>
          </a:p>
          <a:p>
            <a:endParaRPr lang="it-IT" sz="2000" dirty="0"/>
          </a:p>
          <a:p>
            <a:pPr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  <p:sp>
        <p:nvSpPr>
          <p:cNvPr id="5" name="Freccia tridirezionale 4"/>
          <p:cNvSpPr/>
          <p:nvPr/>
        </p:nvSpPr>
        <p:spPr bwMode="auto">
          <a:xfrm>
            <a:off x="5076056" y="2276872"/>
            <a:ext cx="576064" cy="648072"/>
          </a:xfrm>
          <a:prstGeom prst="leftRightUp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6" name="Freccia in giù 5"/>
          <p:cNvSpPr/>
          <p:nvPr/>
        </p:nvSpPr>
        <p:spPr bwMode="auto">
          <a:xfrm>
            <a:off x="2555776" y="3044367"/>
            <a:ext cx="288032" cy="288032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188641"/>
            <a:ext cx="3597722" cy="504056"/>
          </a:xfrm>
        </p:spPr>
        <p:txBody>
          <a:bodyPr/>
          <a:lstStyle/>
          <a:p>
            <a:pPr algn="ctr" eaLnBrk="1" hangingPunct="1"/>
            <a:r>
              <a:rPr lang="it-IT" sz="2000" dirty="0" smtClean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rgbClr val="FF000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124744"/>
            <a:ext cx="8928992" cy="4896544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it-IT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DEL BANDO</a:t>
            </a:r>
          </a:p>
          <a:p>
            <a:r>
              <a:rPr lang="it-IT" sz="2000" dirty="0"/>
              <a:t>supportare la transizione digitale e verde nel settore della </a:t>
            </a:r>
            <a:r>
              <a:rPr lang="it-IT" sz="2000" dirty="0" smtClean="0"/>
              <a:t>cultura (criterio premiante della </a:t>
            </a:r>
            <a:r>
              <a:rPr lang="it-IT" sz="2000" b="1" dirty="0"/>
              <a:t>sostenibilità ambientale </a:t>
            </a:r>
            <a:r>
              <a:rPr lang="it-IT" sz="2000" dirty="0" smtClean="0"/>
              <a:t>e dello </a:t>
            </a:r>
            <a:r>
              <a:rPr lang="it-IT" sz="2000" b="1" dirty="0"/>
              <a:t>sviluppo </a:t>
            </a:r>
            <a:r>
              <a:rPr lang="it-IT" sz="2000" b="1" dirty="0" smtClean="0"/>
              <a:t>sostenibile</a:t>
            </a:r>
            <a:r>
              <a:rPr lang="it-IT" sz="2000" dirty="0" smtClean="0"/>
              <a:t>)</a:t>
            </a:r>
            <a:endParaRPr lang="it-IT" sz="2000" dirty="0"/>
          </a:p>
          <a:p>
            <a:r>
              <a:rPr lang="it-IT" sz="2000" dirty="0" smtClean="0"/>
              <a:t>sostenere la ripresa dell’</a:t>
            </a:r>
            <a:r>
              <a:rPr lang="it-IT" sz="2000" b="1" dirty="0" smtClean="0"/>
              <a:t>industria culturale e creativa </a:t>
            </a:r>
            <a:r>
              <a:rPr lang="it-IT" sz="2000" dirty="0" smtClean="0"/>
              <a:t>(premiata la partnership di Imprese culturali e creative)</a:t>
            </a:r>
            <a:endParaRPr lang="it-IT" sz="2000" dirty="0"/>
          </a:p>
          <a:p>
            <a:pPr algn="just"/>
            <a:r>
              <a:rPr lang="it-IT" sz="2000" dirty="0" smtClean="0"/>
              <a:t>rafforzare </a:t>
            </a:r>
            <a:r>
              <a:rPr lang="it-IT" sz="2000" dirty="0"/>
              <a:t>il </a:t>
            </a:r>
            <a:r>
              <a:rPr lang="it-IT" sz="2000" b="1" dirty="0"/>
              <a:t>sostegno alle famiglie </a:t>
            </a:r>
            <a:r>
              <a:rPr lang="it-IT" sz="2000" b="1" dirty="0" smtClean="0"/>
              <a:t> </a:t>
            </a:r>
            <a:r>
              <a:rPr lang="it-IT" sz="2000" dirty="0"/>
              <a:t>(criterio premiante della capacità del progetto di </a:t>
            </a:r>
            <a:r>
              <a:rPr lang="it-IT" sz="2000" dirty="0" smtClean="0"/>
              <a:t>sostenere le </a:t>
            </a:r>
            <a:r>
              <a:rPr lang="it-IT" sz="2000" dirty="0"/>
              <a:t>famiglie e, in particolare</a:t>
            </a:r>
            <a:r>
              <a:rPr lang="it-IT" sz="2000" dirty="0" smtClean="0"/>
              <a:t>, coinvolgere la </a:t>
            </a:r>
            <a:r>
              <a:rPr lang="it-IT" sz="2000" dirty="0"/>
              <a:t>popolazione in </a:t>
            </a:r>
            <a:r>
              <a:rPr lang="it-IT" sz="2000" b="1" dirty="0"/>
              <a:t>età infantile e adolescente</a:t>
            </a:r>
            <a:r>
              <a:rPr lang="it-IT" sz="2000" dirty="0"/>
              <a:t>, oppure in età </a:t>
            </a:r>
            <a:r>
              <a:rPr lang="it-IT" sz="2000" b="1" dirty="0"/>
              <a:t>anziana</a:t>
            </a:r>
            <a:r>
              <a:rPr lang="it-IT" sz="2000" dirty="0" smtClean="0"/>
              <a:t>) </a:t>
            </a:r>
            <a:endParaRPr lang="it-IT" sz="2000" dirty="0"/>
          </a:p>
          <a:p>
            <a:pPr algn="just"/>
            <a:r>
              <a:rPr lang="it-IT" sz="2000" dirty="0" smtClean="0"/>
              <a:t>affrontare </a:t>
            </a:r>
            <a:r>
              <a:rPr lang="it-IT" sz="2000" dirty="0"/>
              <a:t>efficacemente i casi di </a:t>
            </a:r>
            <a:r>
              <a:rPr lang="it-IT" sz="2000" b="1" dirty="0"/>
              <a:t>fragilità sociale </a:t>
            </a:r>
            <a:r>
              <a:rPr lang="it-IT" sz="2000" dirty="0" smtClean="0"/>
              <a:t>(criterio premiante della capacità del progetto di contrastare i </a:t>
            </a:r>
            <a:r>
              <a:rPr lang="it-IT" sz="2000" dirty="0"/>
              <a:t>casi di fragilità sociale del territorio di </a:t>
            </a:r>
            <a:r>
              <a:rPr lang="it-IT" sz="2000" dirty="0" smtClean="0"/>
              <a:t>riferimento) </a:t>
            </a:r>
          </a:p>
          <a:p>
            <a:pPr algn="just"/>
            <a:r>
              <a:rPr lang="it-IT" sz="2000" dirty="0" smtClean="0"/>
              <a:t>favorire </a:t>
            </a:r>
            <a:r>
              <a:rPr lang="it-IT" sz="2000" dirty="0"/>
              <a:t>il </a:t>
            </a:r>
            <a:r>
              <a:rPr lang="it-IT" sz="2000" b="1" dirty="0"/>
              <a:t>benessere psico-fisico </a:t>
            </a:r>
            <a:r>
              <a:rPr lang="it-IT" sz="2000" dirty="0"/>
              <a:t>delle </a:t>
            </a:r>
            <a:r>
              <a:rPr lang="it-IT" sz="2000" dirty="0" smtClean="0"/>
              <a:t>persone</a:t>
            </a:r>
            <a:r>
              <a:rPr lang="it-IT" sz="2000" dirty="0"/>
              <a:t> </a:t>
            </a:r>
            <a:r>
              <a:rPr lang="it-IT" sz="2000" dirty="0" smtClean="0"/>
              <a:t>(criterio premiante dell’integrazione dei progetti </a:t>
            </a:r>
            <a:r>
              <a:rPr lang="it-IT" sz="2000" dirty="0"/>
              <a:t>con </a:t>
            </a:r>
            <a:r>
              <a:rPr lang="it-IT" sz="2000" b="1" dirty="0"/>
              <a:t>eventi e attività collaterali sportive </a:t>
            </a:r>
            <a:r>
              <a:rPr lang="it-IT" sz="2000" dirty="0"/>
              <a:t>di carattere agonistico, amatoriale, ludico o </a:t>
            </a:r>
            <a:r>
              <a:rPr lang="it-IT" sz="2000" dirty="0" smtClean="0"/>
              <a:t>ricreativo)</a:t>
            </a:r>
            <a:endParaRPr lang="it-IT" sz="2000" dirty="0"/>
          </a:p>
          <a:p>
            <a:pPr algn="just"/>
            <a:endParaRPr lang="it-IT" sz="2000" dirty="0"/>
          </a:p>
          <a:p>
            <a:pPr eaLnBrk="1" hangingPunct="1">
              <a:defRPr/>
            </a:pPr>
            <a:endParaRPr lang="it-IT" sz="2400" b="1" dirty="0"/>
          </a:p>
          <a:p>
            <a:pPr algn="ctr" eaLnBrk="1" hangingPunct="1">
              <a:defRPr/>
            </a:pPr>
            <a:endParaRPr lang="it-IT" sz="2200" b="1" dirty="0" smtClean="0">
              <a:solidFill>
                <a:srgbClr val="FF0000"/>
              </a:solidFill>
            </a:endParaRPr>
          </a:p>
          <a:p>
            <a:pPr algn="ctr" eaLnBrk="1" hangingPunct="1">
              <a:defRPr/>
            </a:pPr>
            <a:endParaRPr lang="it-IT" sz="1200" b="1" dirty="0">
              <a:solidFill>
                <a:schemeClr val="accent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3817"/>
            <a:ext cx="1438692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 bwMode="auto">
          <a:xfrm>
            <a:off x="1835696" y="1196752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251520" y="5157192"/>
            <a:ext cx="8712968" cy="864095"/>
          </a:xfrm>
        </p:spPr>
        <p:txBody>
          <a:bodyPr/>
          <a:lstStyle/>
          <a:p>
            <a:endParaRPr lang="it-IT" dirty="0" smtClean="0"/>
          </a:p>
          <a:p>
            <a:pPr algn="ctr"/>
            <a:r>
              <a:rPr lang="it-IT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Grazie per l’attenzione e buon lavoro!</a:t>
            </a:r>
            <a:endParaRPr lang="it-IT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0"/>
            <a:ext cx="1828959" cy="83671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96" y="23817"/>
            <a:ext cx="1856948" cy="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6121</TotalTime>
  <Words>547</Words>
  <Application>Microsoft Office PowerPoint</Application>
  <PresentationFormat>Presentazione su schermo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DecimaUNI02 Rg</vt:lpstr>
      <vt:lpstr>DecimaW03 Rg</vt:lpstr>
      <vt:lpstr>DecimaWE Rg</vt:lpstr>
      <vt:lpstr>Times New Roman</vt:lpstr>
      <vt:lpstr>Wingdings</vt:lpstr>
      <vt:lpstr>Struttura predefinita</vt:lpstr>
      <vt:lpstr> </vt:lpstr>
      <vt:lpstr> </vt:lpstr>
      <vt:lpstr> </vt:lpstr>
      <vt:lpstr> </vt:lpstr>
      <vt:lpstr>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Spadotto Fabrizio</cp:lastModifiedBy>
  <cp:revision>563</cp:revision>
  <cp:lastPrinted>2019-11-13T14:33:47Z</cp:lastPrinted>
  <dcterms:created xsi:type="dcterms:W3CDTF">2006-02-07T08:20:31Z</dcterms:created>
  <dcterms:modified xsi:type="dcterms:W3CDTF">2021-06-10T13:32:01Z</dcterms:modified>
</cp:coreProperties>
</file>