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18" r:id="rId5"/>
  </p:sldMasterIdLst>
  <p:notesMasterIdLst>
    <p:notesMasterId r:id="rId50"/>
  </p:notesMasterIdLst>
  <p:handoutMasterIdLst>
    <p:handoutMasterId r:id="rId51"/>
  </p:handoutMasterIdLst>
  <p:sldIdLst>
    <p:sldId id="275" r:id="rId6"/>
    <p:sldId id="349" r:id="rId7"/>
    <p:sldId id="375" r:id="rId8"/>
    <p:sldId id="393" r:id="rId9"/>
    <p:sldId id="366" r:id="rId10"/>
    <p:sldId id="324" r:id="rId11"/>
    <p:sldId id="352" r:id="rId12"/>
    <p:sldId id="367" r:id="rId13"/>
    <p:sldId id="374" r:id="rId14"/>
    <p:sldId id="369" r:id="rId15"/>
    <p:sldId id="334" r:id="rId16"/>
    <p:sldId id="372" r:id="rId17"/>
    <p:sldId id="336" r:id="rId18"/>
    <p:sldId id="380" r:id="rId19"/>
    <p:sldId id="381" r:id="rId20"/>
    <p:sldId id="382" r:id="rId21"/>
    <p:sldId id="383" r:id="rId22"/>
    <p:sldId id="386" r:id="rId23"/>
    <p:sldId id="394" r:id="rId24"/>
    <p:sldId id="384" r:id="rId25"/>
    <p:sldId id="395" r:id="rId26"/>
    <p:sldId id="398" r:id="rId27"/>
    <p:sldId id="388" r:id="rId28"/>
    <p:sldId id="397" r:id="rId29"/>
    <p:sldId id="401" r:id="rId30"/>
    <p:sldId id="402" r:id="rId31"/>
    <p:sldId id="403" r:id="rId32"/>
    <p:sldId id="404" r:id="rId33"/>
    <p:sldId id="406" r:id="rId34"/>
    <p:sldId id="399" r:id="rId35"/>
    <p:sldId id="400" r:id="rId36"/>
    <p:sldId id="407" r:id="rId37"/>
    <p:sldId id="408" r:id="rId38"/>
    <p:sldId id="387" r:id="rId39"/>
    <p:sldId id="390" r:id="rId40"/>
    <p:sldId id="389" r:id="rId41"/>
    <p:sldId id="391" r:id="rId42"/>
    <p:sldId id="392" r:id="rId43"/>
    <p:sldId id="347" r:id="rId44"/>
    <p:sldId id="356" r:id="rId45"/>
    <p:sldId id="358" r:id="rId46"/>
    <p:sldId id="373" r:id="rId47"/>
    <p:sldId id="357" r:id="rId48"/>
    <p:sldId id="315" r:id="rId49"/>
  </p:sldIdLst>
  <p:sldSz cx="9144000" cy="6858000" type="screen4x3"/>
  <p:notesSz cx="6797675" cy="9926638"/>
  <p:defaultTextStyle>
    <a:defPPr>
      <a:defRPr lang="it-IT"/>
    </a:defPPr>
    <a:lvl1pPr algn="ctr" rtl="0" fontAlgn="base">
      <a:spcBef>
        <a:spcPct val="0"/>
      </a:spcBef>
      <a:spcAft>
        <a:spcPct val="0"/>
      </a:spcAft>
      <a:defRPr sz="4400" kern="1200">
        <a:solidFill>
          <a:schemeClr val="tx1"/>
        </a:solidFill>
        <a:latin typeface="DecimaWE Rg" pitchFamily="2" charset="0"/>
        <a:ea typeface="+mn-ea"/>
        <a:cs typeface="+mn-cs"/>
      </a:defRPr>
    </a:lvl1pPr>
    <a:lvl2pPr marL="457200" algn="ctr" rtl="0" fontAlgn="base">
      <a:spcBef>
        <a:spcPct val="0"/>
      </a:spcBef>
      <a:spcAft>
        <a:spcPct val="0"/>
      </a:spcAft>
      <a:defRPr sz="4400" kern="1200">
        <a:solidFill>
          <a:schemeClr val="tx1"/>
        </a:solidFill>
        <a:latin typeface="DecimaWE Rg" pitchFamily="2" charset="0"/>
        <a:ea typeface="+mn-ea"/>
        <a:cs typeface="+mn-cs"/>
      </a:defRPr>
    </a:lvl2pPr>
    <a:lvl3pPr marL="914400" algn="ctr" rtl="0" fontAlgn="base">
      <a:spcBef>
        <a:spcPct val="0"/>
      </a:spcBef>
      <a:spcAft>
        <a:spcPct val="0"/>
      </a:spcAft>
      <a:defRPr sz="4400" kern="1200">
        <a:solidFill>
          <a:schemeClr val="tx1"/>
        </a:solidFill>
        <a:latin typeface="DecimaWE Rg" pitchFamily="2" charset="0"/>
        <a:ea typeface="+mn-ea"/>
        <a:cs typeface="+mn-cs"/>
      </a:defRPr>
    </a:lvl3pPr>
    <a:lvl4pPr marL="1371600" algn="ctr" rtl="0" fontAlgn="base">
      <a:spcBef>
        <a:spcPct val="0"/>
      </a:spcBef>
      <a:spcAft>
        <a:spcPct val="0"/>
      </a:spcAft>
      <a:defRPr sz="4400" kern="1200">
        <a:solidFill>
          <a:schemeClr val="tx1"/>
        </a:solidFill>
        <a:latin typeface="DecimaWE Rg" pitchFamily="2" charset="0"/>
        <a:ea typeface="+mn-ea"/>
        <a:cs typeface="+mn-cs"/>
      </a:defRPr>
    </a:lvl4pPr>
    <a:lvl5pPr marL="1828800" algn="ctr" rtl="0" fontAlgn="base">
      <a:spcBef>
        <a:spcPct val="0"/>
      </a:spcBef>
      <a:spcAft>
        <a:spcPct val="0"/>
      </a:spcAft>
      <a:defRPr sz="4400" kern="1200">
        <a:solidFill>
          <a:schemeClr val="tx1"/>
        </a:solidFill>
        <a:latin typeface="DecimaWE Rg" pitchFamily="2" charset="0"/>
        <a:ea typeface="+mn-ea"/>
        <a:cs typeface="+mn-cs"/>
      </a:defRPr>
    </a:lvl5pPr>
    <a:lvl6pPr marL="2286000" algn="l" defTabSz="914400" rtl="0" eaLnBrk="1" latinLnBrk="0" hangingPunct="1">
      <a:defRPr sz="4400" kern="1200">
        <a:solidFill>
          <a:schemeClr val="tx1"/>
        </a:solidFill>
        <a:latin typeface="DecimaWE Rg" pitchFamily="2" charset="0"/>
        <a:ea typeface="+mn-ea"/>
        <a:cs typeface="+mn-cs"/>
      </a:defRPr>
    </a:lvl6pPr>
    <a:lvl7pPr marL="2743200" algn="l" defTabSz="914400" rtl="0" eaLnBrk="1" latinLnBrk="0" hangingPunct="1">
      <a:defRPr sz="4400" kern="1200">
        <a:solidFill>
          <a:schemeClr val="tx1"/>
        </a:solidFill>
        <a:latin typeface="DecimaWE Rg" pitchFamily="2" charset="0"/>
        <a:ea typeface="+mn-ea"/>
        <a:cs typeface="+mn-cs"/>
      </a:defRPr>
    </a:lvl7pPr>
    <a:lvl8pPr marL="3200400" algn="l" defTabSz="914400" rtl="0" eaLnBrk="1" latinLnBrk="0" hangingPunct="1">
      <a:defRPr sz="4400" kern="1200">
        <a:solidFill>
          <a:schemeClr val="tx1"/>
        </a:solidFill>
        <a:latin typeface="DecimaWE Rg" pitchFamily="2" charset="0"/>
        <a:ea typeface="+mn-ea"/>
        <a:cs typeface="+mn-cs"/>
      </a:defRPr>
    </a:lvl8pPr>
    <a:lvl9pPr marL="3657600" algn="l" defTabSz="914400" rtl="0" eaLnBrk="1" latinLnBrk="0" hangingPunct="1">
      <a:defRPr sz="4400" kern="1200">
        <a:solidFill>
          <a:schemeClr val="tx1"/>
        </a:solidFill>
        <a:latin typeface="DecimaWE Rg" pitchFamily="2" charset="0"/>
        <a:ea typeface="+mn-ea"/>
        <a:cs typeface="+mn-cs"/>
      </a:defRPr>
    </a:lvl9pPr>
  </p:defaultTextStyle>
  <p:extLst>
    <p:ext uri="{EFAFB233-063F-42B5-8137-9DF3F51BA10A}">
      <p15:sldGuideLst xmlns:p15="http://schemas.microsoft.com/office/powerpoint/2012/main">
        <p15:guide id="1" orient="horz" pos="864">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1449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89" autoAdjust="0"/>
    <p:restoredTop sz="94660" autoAdjust="0"/>
  </p:normalViewPr>
  <p:slideViewPr>
    <p:cSldViewPr>
      <p:cViewPr varScale="1">
        <p:scale>
          <a:sx n="112" d="100"/>
          <a:sy n="112" d="100"/>
        </p:scale>
        <p:origin x="1416" y="90"/>
      </p:cViewPr>
      <p:guideLst>
        <p:guide orient="horz" pos="86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818"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Times New Roman" pitchFamily="18" charset="0"/>
              </a:defRPr>
            </a:lvl1pPr>
          </a:lstStyle>
          <a:p>
            <a:pPr>
              <a:defRPr/>
            </a:pPr>
            <a:endParaRPr lang="it-IT"/>
          </a:p>
        </p:txBody>
      </p:sp>
      <p:sp>
        <p:nvSpPr>
          <p:cNvPr id="58371" name="Rectangle 3"/>
          <p:cNvSpPr>
            <a:spLocks noGrp="1" noChangeArrowheads="1"/>
          </p:cNvSpPr>
          <p:nvPr>
            <p:ph type="dt" sz="quarter"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it-IT"/>
          </a:p>
        </p:txBody>
      </p:sp>
      <p:sp>
        <p:nvSpPr>
          <p:cNvPr id="58372" name="Rectangle 4"/>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Times New Roman" pitchFamily="18" charset="0"/>
              </a:defRPr>
            </a:lvl1pPr>
          </a:lstStyle>
          <a:p>
            <a:pPr>
              <a:defRPr/>
            </a:pPr>
            <a:endParaRPr lang="it-IT"/>
          </a:p>
        </p:txBody>
      </p:sp>
      <p:sp>
        <p:nvSpPr>
          <p:cNvPr id="58373" name="Rectangle 5"/>
          <p:cNvSpPr>
            <a:spLocks noGrp="1" noChangeArrowheads="1"/>
          </p:cNvSpPr>
          <p:nvPr>
            <p:ph type="sldNum" sz="quarter" idx="3"/>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F399FC1A-E90D-41E4-85F1-0BAD669E3EE2}" type="slidenum">
              <a:rPr lang="it-IT"/>
              <a:pPr>
                <a:defRPr/>
              </a:pPr>
              <a:t>‹N›</a:t>
            </a:fld>
            <a:endParaRPr lang="it-IT"/>
          </a:p>
        </p:txBody>
      </p:sp>
    </p:spTree>
    <p:extLst>
      <p:ext uri="{BB962C8B-B14F-4D97-AF65-F5344CB8AC3E}">
        <p14:creationId xmlns:p14="http://schemas.microsoft.com/office/powerpoint/2010/main" val="2794531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Times New Roman" pitchFamily="18" charset="0"/>
              </a:defRPr>
            </a:lvl1pPr>
          </a:lstStyle>
          <a:p>
            <a:pPr>
              <a:defRPr/>
            </a:pPr>
            <a:endParaRPr lang="it-IT"/>
          </a:p>
        </p:txBody>
      </p:sp>
      <p:sp>
        <p:nvSpPr>
          <p:cNvPr id="53251" name="Rectangle 3"/>
          <p:cNvSpPr>
            <a:spLocks noGrp="1" noChangeArrowheads="1"/>
          </p:cNvSpPr>
          <p:nvPr>
            <p:ph type="dt"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it-IT"/>
          </a:p>
        </p:txBody>
      </p:sp>
      <p:sp>
        <p:nvSpPr>
          <p:cNvPr id="33796"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3253" name="Rectangle 5"/>
          <p:cNvSpPr>
            <a:spLocks noGrp="1" noChangeArrowheads="1"/>
          </p:cNvSpPr>
          <p:nvPr>
            <p:ph type="body" sz="quarter" idx="3"/>
          </p:nvPr>
        </p:nvSpPr>
        <p:spPr bwMode="auto">
          <a:xfrm>
            <a:off x="906463" y="4714875"/>
            <a:ext cx="49847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53254" name="Rectangle 6"/>
          <p:cNvSpPr>
            <a:spLocks noGrp="1" noChangeArrowheads="1"/>
          </p:cNvSpPr>
          <p:nvPr>
            <p:ph type="ftr" sz="quarter" idx="4"/>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Times New Roman" pitchFamily="18" charset="0"/>
              </a:defRPr>
            </a:lvl1pPr>
          </a:lstStyle>
          <a:p>
            <a:pPr>
              <a:defRPr/>
            </a:pPr>
            <a:endParaRPr lang="it-IT"/>
          </a:p>
        </p:txBody>
      </p:sp>
      <p:sp>
        <p:nvSpPr>
          <p:cNvPr id="53255" name="Rectangle 7"/>
          <p:cNvSpPr>
            <a:spLocks noGrp="1" noChangeArrowheads="1"/>
          </p:cNvSpPr>
          <p:nvPr>
            <p:ph type="sldNum" sz="quarter" idx="5"/>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220712D0-D001-4D7A-B99F-A7873A6B09F8}" type="slidenum">
              <a:rPr lang="it-IT"/>
              <a:pPr>
                <a:defRPr/>
              </a:pPr>
              <a:t>‹N›</a:t>
            </a:fld>
            <a:endParaRPr lang="it-IT"/>
          </a:p>
        </p:txBody>
      </p:sp>
    </p:spTree>
    <p:extLst>
      <p:ext uri="{BB962C8B-B14F-4D97-AF65-F5344CB8AC3E}">
        <p14:creationId xmlns:p14="http://schemas.microsoft.com/office/powerpoint/2010/main" val="36379580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ext Box 1030"/>
          <p:cNvSpPr txBox="1">
            <a:spLocks noChangeArrowheads="1"/>
          </p:cNvSpPr>
          <p:nvPr userDrawn="1"/>
        </p:nvSpPr>
        <p:spPr bwMode="auto">
          <a:xfrm>
            <a:off x="2914650" y="228600"/>
            <a:ext cx="594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algn="l" eaLnBrk="1" hangingPunct="1">
              <a:spcBef>
                <a:spcPct val="50000"/>
              </a:spcBef>
              <a:defRPr/>
            </a:pPr>
            <a:r>
              <a:rPr lang="en-US" sz="2000" smtClean="0">
                <a:solidFill>
                  <a:schemeClr val="bg1"/>
                </a:solidFill>
                <a:latin typeface="DecimaUNI02 Rg" pitchFamily="50" charset="0"/>
              </a:rPr>
              <a:t>Al servizio di gente unica</a:t>
            </a:r>
            <a:endParaRPr lang="it-IT" sz="2000" smtClean="0">
              <a:solidFill>
                <a:schemeClr val="bg1"/>
              </a:solidFill>
              <a:latin typeface="DecimaUNI02 Rg" pitchFamily="50" charset="0"/>
            </a:endParaRPr>
          </a:p>
        </p:txBody>
      </p:sp>
      <p:sp>
        <p:nvSpPr>
          <p:cNvPr id="3" name="Text Box 1032"/>
          <p:cNvSpPr txBox="1">
            <a:spLocks noChangeArrowheads="1"/>
          </p:cNvSpPr>
          <p:nvPr userDrawn="1"/>
        </p:nvSpPr>
        <p:spPr bwMode="auto">
          <a:xfrm>
            <a:off x="3257550" y="5029200"/>
            <a:ext cx="3028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algn="l" eaLnBrk="1" hangingPunct="1">
              <a:spcBef>
                <a:spcPct val="50000"/>
              </a:spcBef>
              <a:defRPr/>
            </a:pPr>
            <a:endParaRPr lang="it-IT" sz="2800" smtClean="0">
              <a:solidFill>
                <a:schemeClr val="bg1"/>
              </a:solidFill>
              <a:latin typeface="DecimaUNI02 Rg" pitchFamily="50" charset="0"/>
            </a:endParaRPr>
          </a:p>
        </p:txBody>
      </p:sp>
      <p:sp>
        <p:nvSpPr>
          <p:cNvPr id="4" name="Text Box 1033"/>
          <p:cNvSpPr txBox="1">
            <a:spLocks noChangeArrowheads="1"/>
          </p:cNvSpPr>
          <p:nvPr userDrawn="1"/>
        </p:nvSpPr>
        <p:spPr bwMode="auto">
          <a:xfrm>
            <a:off x="0" y="6096000"/>
            <a:ext cx="2400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algn="l" eaLnBrk="1" hangingPunct="1">
              <a:spcBef>
                <a:spcPct val="50000"/>
              </a:spcBef>
              <a:defRPr/>
            </a:pPr>
            <a:endParaRPr lang="it-IT" smtClean="0">
              <a:latin typeface="Times New Roman" pitchFamily="18" charset="0"/>
            </a:endParaRPr>
          </a:p>
        </p:txBody>
      </p:sp>
    </p:spTree>
    <p:extLst>
      <p:ext uri="{BB962C8B-B14F-4D97-AF65-F5344CB8AC3E}">
        <p14:creationId xmlns:p14="http://schemas.microsoft.com/office/powerpoint/2010/main" val="339215362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423508016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443663" y="990600"/>
            <a:ext cx="2014537" cy="44958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00050" y="990600"/>
            <a:ext cx="5891213" cy="44958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46427512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400050" y="990600"/>
            <a:ext cx="8058150" cy="762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00050" y="1981200"/>
            <a:ext cx="3952875" cy="3505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grafico 3"/>
          <p:cNvSpPr>
            <a:spLocks noGrp="1"/>
          </p:cNvSpPr>
          <p:nvPr>
            <p:ph type="chart" sz="half" idx="2"/>
          </p:nvPr>
        </p:nvSpPr>
        <p:spPr>
          <a:xfrm>
            <a:off x="4505325" y="1981200"/>
            <a:ext cx="3952875" cy="3505200"/>
          </a:xfrm>
        </p:spPr>
        <p:txBody>
          <a:bodyPr/>
          <a:lstStyle/>
          <a:p>
            <a:pPr lvl="0"/>
            <a:endParaRPr lang="it-IT" noProof="0" smtClean="0"/>
          </a:p>
        </p:txBody>
      </p:sp>
    </p:spTree>
    <p:extLst>
      <p:ext uri="{BB962C8B-B14F-4D97-AF65-F5344CB8AC3E}">
        <p14:creationId xmlns:p14="http://schemas.microsoft.com/office/powerpoint/2010/main" val="333590738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AndTx" preserve="1">
  <p:cSld name="Titolo, grafico e testo">
    <p:spTree>
      <p:nvGrpSpPr>
        <p:cNvPr id="1" name=""/>
        <p:cNvGrpSpPr/>
        <p:nvPr/>
      </p:nvGrpSpPr>
      <p:grpSpPr>
        <a:xfrm>
          <a:off x="0" y="0"/>
          <a:ext cx="0" cy="0"/>
          <a:chOff x="0" y="0"/>
          <a:chExt cx="0" cy="0"/>
        </a:xfrm>
      </p:grpSpPr>
      <p:sp>
        <p:nvSpPr>
          <p:cNvPr id="2" name="Titolo 1"/>
          <p:cNvSpPr>
            <a:spLocks noGrp="1"/>
          </p:cNvSpPr>
          <p:nvPr>
            <p:ph type="title"/>
          </p:nvPr>
        </p:nvSpPr>
        <p:spPr>
          <a:xfrm>
            <a:off x="400050" y="990600"/>
            <a:ext cx="8058150" cy="762000"/>
          </a:xfrm>
        </p:spPr>
        <p:txBody>
          <a:bodyPr/>
          <a:lstStyle/>
          <a:p>
            <a:r>
              <a:rPr lang="it-IT" smtClean="0"/>
              <a:t>Fare clic per modificare lo stile del titolo</a:t>
            </a:r>
            <a:endParaRPr lang="it-IT"/>
          </a:p>
        </p:txBody>
      </p:sp>
      <p:sp>
        <p:nvSpPr>
          <p:cNvPr id="3" name="Segnaposto grafico 2"/>
          <p:cNvSpPr>
            <a:spLocks noGrp="1"/>
          </p:cNvSpPr>
          <p:nvPr>
            <p:ph type="chart" sz="half" idx="1"/>
          </p:nvPr>
        </p:nvSpPr>
        <p:spPr>
          <a:xfrm>
            <a:off x="400050" y="1981200"/>
            <a:ext cx="3952875" cy="3505200"/>
          </a:xfrm>
        </p:spPr>
        <p:txBody>
          <a:bodyPr/>
          <a:lstStyle/>
          <a:p>
            <a:pPr lvl="0"/>
            <a:endParaRPr lang="it-IT" noProof="0" smtClean="0"/>
          </a:p>
        </p:txBody>
      </p:sp>
      <p:sp>
        <p:nvSpPr>
          <p:cNvPr id="4" name="Segnaposto testo 3"/>
          <p:cNvSpPr>
            <a:spLocks noGrp="1"/>
          </p:cNvSpPr>
          <p:nvPr>
            <p:ph type="body" sz="half" idx="2"/>
          </p:nvPr>
        </p:nvSpPr>
        <p:spPr>
          <a:xfrm>
            <a:off x="4505325" y="1981200"/>
            <a:ext cx="3952875" cy="3505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12575780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400050" y="990600"/>
            <a:ext cx="8058150" cy="762000"/>
          </a:xfrm>
        </p:spPr>
        <p:txBody>
          <a:bodyPr/>
          <a:lstStyle/>
          <a:p>
            <a:r>
              <a:rPr lang="it-IT" smtClean="0"/>
              <a:t>Fare clic per modificare lo stile del titolo</a:t>
            </a:r>
            <a:endParaRPr lang="it-IT"/>
          </a:p>
        </p:txBody>
      </p:sp>
      <p:sp>
        <p:nvSpPr>
          <p:cNvPr id="3" name="Segnaposto SmartArt 2"/>
          <p:cNvSpPr>
            <a:spLocks noGrp="1"/>
          </p:cNvSpPr>
          <p:nvPr>
            <p:ph type="dgm" idx="1"/>
          </p:nvPr>
        </p:nvSpPr>
        <p:spPr>
          <a:xfrm>
            <a:off x="400050" y="1981200"/>
            <a:ext cx="8058150" cy="3505200"/>
          </a:xfrm>
        </p:spPr>
        <p:txBody>
          <a:bodyPr/>
          <a:lstStyle/>
          <a:p>
            <a:pPr lvl="0"/>
            <a:endParaRPr lang="it-IT" noProof="0" smtClean="0"/>
          </a:p>
        </p:txBody>
      </p:sp>
    </p:spTree>
    <p:extLst>
      <p:ext uri="{BB962C8B-B14F-4D97-AF65-F5344CB8AC3E}">
        <p14:creationId xmlns:p14="http://schemas.microsoft.com/office/powerpoint/2010/main" val="17799708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ext Box 1030"/>
          <p:cNvSpPr txBox="1">
            <a:spLocks noChangeArrowheads="1"/>
          </p:cNvSpPr>
          <p:nvPr userDrawn="1"/>
        </p:nvSpPr>
        <p:spPr bwMode="auto">
          <a:xfrm>
            <a:off x="2914650" y="228600"/>
            <a:ext cx="594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smtClean="0">
                <a:ln>
                  <a:noFill/>
                </a:ln>
                <a:solidFill>
                  <a:srgbClr val="FFFFFF"/>
                </a:solidFill>
                <a:effectLst/>
                <a:uLnTx/>
                <a:uFillTx/>
                <a:latin typeface="DecimaUNI02 Rg" pitchFamily="50" charset="0"/>
                <a:ea typeface="+mn-ea"/>
                <a:cs typeface="+mn-cs"/>
              </a:rPr>
              <a:t>Al servizio di gente unica</a:t>
            </a:r>
            <a:endParaRPr kumimoji="0" lang="it-IT" sz="2000" b="0" i="0" u="none" strike="noStrike" kern="1200" cap="none" spc="0" normalizeH="0" baseline="0" noProof="0" smtClean="0">
              <a:ln>
                <a:noFill/>
              </a:ln>
              <a:solidFill>
                <a:srgbClr val="FFFFFF"/>
              </a:solidFill>
              <a:effectLst/>
              <a:uLnTx/>
              <a:uFillTx/>
              <a:latin typeface="DecimaUNI02 Rg" pitchFamily="50" charset="0"/>
              <a:ea typeface="+mn-ea"/>
              <a:cs typeface="+mn-cs"/>
            </a:endParaRPr>
          </a:p>
        </p:txBody>
      </p:sp>
      <p:sp>
        <p:nvSpPr>
          <p:cNvPr id="3" name="Text Box 1032"/>
          <p:cNvSpPr txBox="1">
            <a:spLocks noChangeArrowheads="1"/>
          </p:cNvSpPr>
          <p:nvPr userDrawn="1"/>
        </p:nvSpPr>
        <p:spPr bwMode="auto">
          <a:xfrm>
            <a:off x="3257550" y="5029200"/>
            <a:ext cx="3028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it-IT" sz="2800" b="0" i="0" u="none" strike="noStrike" kern="1200" cap="none" spc="0" normalizeH="0" baseline="0" noProof="0" smtClean="0">
              <a:ln>
                <a:noFill/>
              </a:ln>
              <a:solidFill>
                <a:srgbClr val="FFFFFF"/>
              </a:solidFill>
              <a:effectLst/>
              <a:uLnTx/>
              <a:uFillTx/>
              <a:latin typeface="DecimaUNI02 Rg" pitchFamily="50" charset="0"/>
              <a:ea typeface="+mn-ea"/>
              <a:cs typeface="+mn-cs"/>
            </a:endParaRPr>
          </a:p>
        </p:txBody>
      </p:sp>
      <p:sp>
        <p:nvSpPr>
          <p:cNvPr id="4" name="Text Box 1033"/>
          <p:cNvSpPr txBox="1">
            <a:spLocks noChangeArrowheads="1"/>
          </p:cNvSpPr>
          <p:nvPr userDrawn="1"/>
        </p:nvSpPr>
        <p:spPr bwMode="auto">
          <a:xfrm>
            <a:off x="0" y="6096000"/>
            <a:ext cx="2400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it-IT" sz="44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0400321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11819493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val="308356507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00050" y="1981200"/>
            <a:ext cx="3952875"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505325" y="1981200"/>
            <a:ext cx="3952875"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15445763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415888066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06970205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212280432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979021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215684884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35257273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51860761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443663" y="990600"/>
            <a:ext cx="2014537" cy="44958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00050" y="990600"/>
            <a:ext cx="5891213" cy="44958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62234318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hart" preserve="1">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400050" y="990600"/>
            <a:ext cx="8058150" cy="762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00050" y="1981200"/>
            <a:ext cx="3952875" cy="3505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grafico 3"/>
          <p:cNvSpPr>
            <a:spLocks noGrp="1"/>
          </p:cNvSpPr>
          <p:nvPr>
            <p:ph type="chart" sz="half" idx="2"/>
          </p:nvPr>
        </p:nvSpPr>
        <p:spPr>
          <a:xfrm>
            <a:off x="4505325" y="1981200"/>
            <a:ext cx="3952875" cy="3505200"/>
          </a:xfrm>
        </p:spPr>
        <p:txBody>
          <a:bodyPr/>
          <a:lstStyle/>
          <a:p>
            <a:pPr lvl="0"/>
            <a:endParaRPr lang="it-IT" noProof="0" smtClean="0"/>
          </a:p>
        </p:txBody>
      </p:sp>
    </p:spTree>
    <p:extLst>
      <p:ext uri="{BB962C8B-B14F-4D97-AF65-F5344CB8AC3E}">
        <p14:creationId xmlns:p14="http://schemas.microsoft.com/office/powerpoint/2010/main" val="165260358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chartAndTx" preserve="1">
  <p:cSld name="Titolo, grafico e testo">
    <p:spTree>
      <p:nvGrpSpPr>
        <p:cNvPr id="1" name=""/>
        <p:cNvGrpSpPr/>
        <p:nvPr/>
      </p:nvGrpSpPr>
      <p:grpSpPr>
        <a:xfrm>
          <a:off x="0" y="0"/>
          <a:ext cx="0" cy="0"/>
          <a:chOff x="0" y="0"/>
          <a:chExt cx="0" cy="0"/>
        </a:xfrm>
      </p:grpSpPr>
      <p:sp>
        <p:nvSpPr>
          <p:cNvPr id="2" name="Titolo 1"/>
          <p:cNvSpPr>
            <a:spLocks noGrp="1"/>
          </p:cNvSpPr>
          <p:nvPr>
            <p:ph type="title"/>
          </p:nvPr>
        </p:nvSpPr>
        <p:spPr>
          <a:xfrm>
            <a:off x="400050" y="990600"/>
            <a:ext cx="8058150" cy="762000"/>
          </a:xfrm>
        </p:spPr>
        <p:txBody>
          <a:bodyPr/>
          <a:lstStyle/>
          <a:p>
            <a:r>
              <a:rPr lang="it-IT" smtClean="0"/>
              <a:t>Fare clic per modificare lo stile del titolo</a:t>
            </a:r>
            <a:endParaRPr lang="it-IT"/>
          </a:p>
        </p:txBody>
      </p:sp>
      <p:sp>
        <p:nvSpPr>
          <p:cNvPr id="3" name="Segnaposto grafico 2"/>
          <p:cNvSpPr>
            <a:spLocks noGrp="1"/>
          </p:cNvSpPr>
          <p:nvPr>
            <p:ph type="chart" sz="half" idx="1"/>
          </p:nvPr>
        </p:nvSpPr>
        <p:spPr>
          <a:xfrm>
            <a:off x="400050" y="1981200"/>
            <a:ext cx="3952875" cy="3505200"/>
          </a:xfrm>
        </p:spPr>
        <p:txBody>
          <a:bodyPr/>
          <a:lstStyle/>
          <a:p>
            <a:pPr lvl="0"/>
            <a:endParaRPr lang="it-IT" noProof="0" smtClean="0"/>
          </a:p>
        </p:txBody>
      </p:sp>
      <p:sp>
        <p:nvSpPr>
          <p:cNvPr id="4" name="Segnaposto testo 3"/>
          <p:cNvSpPr>
            <a:spLocks noGrp="1"/>
          </p:cNvSpPr>
          <p:nvPr>
            <p:ph type="body" sz="half" idx="2"/>
          </p:nvPr>
        </p:nvSpPr>
        <p:spPr>
          <a:xfrm>
            <a:off x="4505325" y="1981200"/>
            <a:ext cx="3952875" cy="3505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27864690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dgm" preserve="1">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400050" y="990600"/>
            <a:ext cx="8058150" cy="762000"/>
          </a:xfrm>
        </p:spPr>
        <p:txBody>
          <a:bodyPr/>
          <a:lstStyle/>
          <a:p>
            <a:r>
              <a:rPr lang="it-IT" smtClean="0"/>
              <a:t>Fare clic per modificare lo stile del titolo</a:t>
            </a:r>
            <a:endParaRPr lang="it-IT"/>
          </a:p>
        </p:txBody>
      </p:sp>
      <p:sp>
        <p:nvSpPr>
          <p:cNvPr id="3" name="Segnaposto SmartArt 2"/>
          <p:cNvSpPr>
            <a:spLocks noGrp="1"/>
          </p:cNvSpPr>
          <p:nvPr>
            <p:ph type="dgm" idx="1"/>
          </p:nvPr>
        </p:nvSpPr>
        <p:spPr>
          <a:xfrm>
            <a:off x="400050" y="1981200"/>
            <a:ext cx="8058150" cy="3505200"/>
          </a:xfrm>
        </p:spPr>
        <p:txBody>
          <a:bodyPr/>
          <a:lstStyle/>
          <a:p>
            <a:pPr lvl="0"/>
            <a:endParaRPr lang="it-IT" noProof="0" smtClean="0"/>
          </a:p>
        </p:txBody>
      </p:sp>
    </p:spTree>
    <p:extLst>
      <p:ext uri="{BB962C8B-B14F-4D97-AF65-F5344CB8AC3E}">
        <p14:creationId xmlns:p14="http://schemas.microsoft.com/office/powerpoint/2010/main" val="429459797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val="378491230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00050" y="1981200"/>
            <a:ext cx="3952875"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505325" y="1981200"/>
            <a:ext cx="3952875"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90185280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37179280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225159872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762713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93785542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26578127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220200"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12"/>
          <p:cNvSpPr>
            <a:spLocks noGrp="1" noChangeArrowheads="1"/>
          </p:cNvSpPr>
          <p:nvPr>
            <p:ph type="title"/>
          </p:nvPr>
        </p:nvSpPr>
        <p:spPr bwMode="auto">
          <a:xfrm>
            <a:off x="400050" y="990600"/>
            <a:ext cx="80581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8" name="Rectangle 13"/>
          <p:cNvSpPr>
            <a:spLocks noGrp="1" noChangeArrowheads="1"/>
          </p:cNvSpPr>
          <p:nvPr>
            <p:ph type="body" idx="1"/>
          </p:nvPr>
        </p:nvSpPr>
        <p:spPr bwMode="auto">
          <a:xfrm>
            <a:off x="400050" y="1981200"/>
            <a:ext cx="805815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Questo è lo stile da usare per l’elenco puntato.</a:t>
            </a:r>
          </a:p>
          <a:p>
            <a:pPr lvl="1"/>
            <a:r>
              <a:rPr lang="it-IT" smtClean="0"/>
              <a:t>Questo è lo stile per il secondo livello asdfasdfasdf asdf asdf asdfasd</a:t>
            </a:r>
          </a:p>
          <a:p>
            <a:pPr lvl="1"/>
            <a:r>
              <a:rPr lang="it-IT" smtClean="0"/>
              <a:t>	questo è lo stile per il terzo livello</a:t>
            </a:r>
          </a:p>
          <a:p>
            <a:pPr lvl="2"/>
            <a:r>
              <a:rPr lang="it-IT" smtClean="0"/>
              <a:t>questo è per il quarto</a:t>
            </a:r>
          </a:p>
          <a:p>
            <a:pPr lvl="3"/>
            <a:r>
              <a:rPr lang="it-IT" smtClean="0"/>
              <a:t>Questo è il quinto</a:t>
            </a:r>
          </a:p>
          <a:p>
            <a:pPr lvl="1"/>
            <a:endParaRPr lang="it-IT" smtClean="0"/>
          </a:p>
        </p:txBody>
      </p:sp>
      <p:sp>
        <p:nvSpPr>
          <p:cNvPr id="1029" name="Text Box 24"/>
          <p:cNvSpPr txBox="1">
            <a:spLocks noChangeArrowheads="1"/>
          </p:cNvSpPr>
          <p:nvPr/>
        </p:nvSpPr>
        <p:spPr bwMode="auto">
          <a:xfrm>
            <a:off x="457200" y="6324600"/>
            <a:ext cx="815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algn="l" eaLnBrk="1" hangingPunct="1">
              <a:spcBef>
                <a:spcPct val="50000"/>
              </a:spcBef>
              <a:defRPr/>
            </a:pPr>
            <a:endParaRPr lang="it-IT" sz="200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Lst>
  <p:transition/>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itchFamily="2" charset="0"/>
        </a:defRPr>
      </a:lvl2pPr>
      <a:lvl3pPr algn="l" rtl="0" eaLnBrk="0" fontAlgn="base" hangingPunct="0">
        <a:spcBef>
          <a:spcPct val="0"/>
        </a:spcBef>
        <a:spcAft>
          <a:spcPct val="0"/>
        </a:spcAft>
        <a:defRPr sz="3600" b="1">
          <a:solidFill>
            <a:schemeClr val="tx2"/>
          </a:solidFill>
          <a:latin typeface="DecimaWE Rg" pitchFamily="2" charset="0"/>
        </a:defRPr>
      </a:lvl3pPr>
      <a:lvl4pPr algn="l" rtl="0" eaLnBrk="0" fontAlgn="base" hangingPunct="0">
        <a:spcBef>
          <a:spcPct val="0"/>
        </a:spcBef>
        <a:spcAft>
          <a:spcPct val="0"/>
        </a:spcAft>
        <a:defRPr sz="3600" b="1">
          <a:solidFill>
            <a:schemeClr val="tx2"/>
          </a:solidFill>
          <a:latin typeface="DecimaWE Rg" pitchFamily="2" charset="0"/>
        </a:defRPr>
      </a:lvl4pPr>
      <a:lvl5pPr algn="l" rtl="0" eaLnBrk="0" fontAlgn="base" hangingPunct="0">
        <a:spcBef>
          <a:spcPct val="0"/>
        </a:spcBef>
        <a:spcAft>
          <a:spcPct val="0"/>
        </a:spcAft>
        <a:defRPr sz="3600" b="1">
          <a:solidFill>
            <a:schemeClr val="tx2"/>
          </a:solidFill>
          <a:latin typeface="DecimaWE Rg" pitchFamily="2"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p:titleStyle>
    <p:bodyStyle>
      <a:lvl1pPr marL="342900" indent="-342900" algn="l" rtl="0" eaLnBrk="0" fontAlgn="base" hangingPunct="0">
        <a:spcBef>
          <a:spcPct val="20000"/>
        </a:spcBef>
        <a:spcAft>
          <a:spcPct val="0"/>
        </a:spcAft>
        <a:buClr>
          <a:srgbClr val="21449C"/>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DecimaW03 Rg" pitchFamily="2" charset="0"/>
        </a:defRPr>
      </a:lvl4pPr>
      <a:lvl5pPr marL="2057400" indent="-228600" algn="l" rtl="0" eaLnBrk="0" fontAlgn="base" hangingPunct="0">
        <a:spcBef>
          <a:spcPct val="20000"/>
        </a:spcBef>
        <a:spcAft>
          <a:spcPct val="0"/>
        </a:spcAft>
        <a:buChar char="»"/>
        <a:defRPr>
          <a:solidFill>
            <a:schemeClr val="tx1"/>
          </a:solidFill>
          <a:latin typeface="DecimaW03 Rg" pitchFamily="2" charset="0"/>
        </a:defRPr>
      </a:lvl5pPr>
      <a:lvl6pPr marL="2514600" indent="-228600" algn="l" rtl="0" fontAlgn="base">
        <a:spcBef>
          <a:spcPct val="20000"/>
        </a:spcBef>
        <a:spcAft>
          <a:spcPct val="0"/>
        </a:spcAft>
        <a:buChar char="»"/>
        <a:defRPr>
          <a:solidFill>
            <a:schemeClr val="tx1"/>
          </a:solidFill>
          <a:latin typeface="DecimaW03 Rg" pitchFamily="2" charset="0"/>
        </a:defRPr>
      </a:lvl6pPr>
      <a:lvl7pPr marL="2971800" indent="-228600" algn="l" rtl="0" fontAlgn="base">
        <a:spcBef>
          <a:spcPct val="20000"/>
        </a:spcBef>
        <a:spcAft>
          <a:spcPct val="0"/>
        </a:spcAft>
        <a:buChar char="»"/>
        <a:defRPr>
          <a:solidFill>
            <a:schemeClr val="tx1"/>
          </a:solidFill>
          <a:latin typeface="DecimaW03 Rg" pitchFamily="2" charset="0"/>
        </a:defRPr>
      </a:lvl7pPr>
      <a:lvl8pPr marL="3429000" indent="-228600" algn="l" rtl="0" fontAlgn="base">
        <a:spcBef>
          <a:spcPct val="20000"/>
        </a:spcBef>
        <a:spcAft>
          <a:spcPct val="0"/>
        </a:spcAft>
        <a:buChar char="»"/>
        <a:defRPr>
          <a:solidFill>
            <a:schemeClr val="tx1"/>
          </a:solidFill>
          <a:latin typeface="DecimaW03 Rg" pitchFamily="2" charset="0"/>
        </a:defRPr>
      </a:lvl8pPr>
      <a:lvl9pPr marL="3886200" indent="-228600" algn="l" rtl="0" fontAlgn="base">
        <a:spcBef>
          <a:spcPct val="20000"/>
        </a:spcBef>
        <a:spcAft>
          <a:spcPct val="0"/>
        </a:spcAft>
        <a:buChar char="»"/>
        <a:defRPr>
          <a:solidFill>
            <a:schemeClr val="tx1"/>
          </a:solidFill>
          <a:latin typeface="DecimaW03 Rg" pitchFamily="2"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3"/>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220200"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12"/>
          <p:cNvSpPr>
            <a:spLocks noGrp="1" noChangeArrowheads="1"/>
          </p:cNvSpPr>
          <p:nvPr>
            <p:ph type="title"/>
          </p:nvPr>
        </p:nvSpPr>
        <p:spPr bwMode="auto">
          <a:xfrm>
            <a:off x="400050" y="990600"/>
            <a:ext cx="80581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8" name="Rectangle 13"/>
          <p:cNvSpPr>
            <a:spLocks noGrp="1" noChangeArrowheads="1"/>
          </p:cNvSpPr>
          <p:nvPr>
            <p:ph type="body" idx="1"/>
          </p:nvPr>
        </p:nvSpPr>
        <p:spPr bwMode="auto">
          <a:xfrm>
            <a:off x="400050" y="1981200"/>
            <a:ext cx="805815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Questo è lo stile da usare per l’elenco puntato.</a:t>
            </a:r>
          </a:p>
          <a:p>
            <a:pPr lvl="1"/>
            <a:r>
              <a:rPr lang="it-IT" smtClean="0"/>
              <a:t>Questo è lo stile per il secondo livello asdfasdfasdf asdf asdf asdfasd</a:t>
            </a:r>
          </a:p>
          <a:p>
            <a:pPr lvl="1"/>
            <a:r>
              <a:rPr lang="it-IT" smtClean="0"/>
              <a:t>	questo è lo stile per il terzo livello</a:t>
            </a:r>
          </a:p>
          <a:p>
            <a:pPr lvl="2"/>
            <a:r>
              <a:rPr lang="it-IT" smtClean="0"/>
              <a:t>questo è per il quarto</a:t>
            </a:r>
          </a:p>
          <a:p>
            <a:pPr lvl="3"/>
            <a:r>
              <a:rPr lang="it-IT" smtClean="0"/>
              <a:t>Questo è il quinto</a:t>
            </a:r>
          </a:p>
          <a:p>
            <a:pPr lvl="1"/>
            <a:endParaRPr lang="it-IT" smtClean="0"/>
          </a:p>
        </p:txBody>
      </p:sp>
      <p:sp>
        <p:nvSpPr>
          <p:cNvPr id="1029" name="Text Box 24"/>
          <p:cNvSpPr txBox="1">
            <a:spLocks noChangeArrowheads="1"/>
          </p:cNvSpPr>
          <p:nvPr userDrawn="1"/>
        </p:nvSpPr>
        <p:spPr bwMode="auto">
          <a:xfrm>
            <a:off x="457200" y="6324600"/>
            <a:ext cx="815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it-IT" sz="2000" b="0" i="0" u="none" strike="noStrike" kern="1200" cap="none" spc="0" normalizeH="0" baseline="0" noProof="0" smtClean="0">
              <a:ln>
                <a:noFill/>
              </a:ln>
              <a:solidFill>
                <a:srgbClr val="FFFFFF"/>
              </a:solidFill>
              <a:effectLst/>
              <a:uLnTx/>
              <a:uFillTx/>
              <a:latin typeface="DecimaWE Rg" pitchFamily="2" charset="0"/>
              <a:ea typeface="+mn-ea"/>
              <a:cs typeface="+mn-cs"/>
            </a:endParaRPr>
          </a:p>
        </p:txBody>
      </p:sp>
    </p:spTree>
    <p:extLst>
      <p:ext uri="{BB962C8B-B14F-4D97-AF65-F5344CB8AC3E}">
        <p14:creationId xmlns:p14="http://schemas.microsoft.com/office/powerpoint/2010/main" val="3497063229"/>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Lst>
  <p:transition/>
  <p:hf hd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itchFamily="2" charset="0"/>
        </a:defRPr>
      </a:lvl2pPr>
      <a:lvl3pPr algn="l" rtl="0" eaLnBrk="0" fontAlgn="base" hangingPunct="0">
        <a:spcBef>
          <a:spcPct val="0"/>
        </a:spcBef>
        <a:spcAft>
          <a:spcPct val="0"/>
        </a:spcAft>
        <a:defRPr sz="3600" b="1">
          <a:solidFill>
            <a:schemeClr val="tx2"/>
          </a:solidFill>
          <a:latin typeface="DecimaWE Rg" pitchFamily="2" charset="0"/>
        </a:defRPr>
      </a:lvl3pPr>
      <a:lvl4pPr algn="l" rtl="0" eaLnBrk="0" fontAlgn="base" hangingPunct="0">
        <a:spcBef>
          <a:spcPct val="0"/>
        </a:spcBef>
        <a:spcAft>
          <a:spcPct val="0"/>
        </a:spcAft>
        <a:defRPr sz="3600" b="1">
          <a:solidFill>
            <a:schemeClr val="tx2"/>
          </a:solidFill>
          <a:latin typeface="DecimaWE Rg" pitchFamily="2" charset="0"/>
        </a:defRPr>
      </a:lvl4pPr>
      <a:lvl5pPr algn="l" rtl="0" eaLnBrk="0" fontAlgn="base" hangingPunct="0">
        <a:spcBef>
          <a:spcPct val="0"/>
        </a:spcBef>
        <a:spcAft>
          <a:spcPct val="0"/>
        </a:spcAft>
        <a:defRPr sz="3600" b="1">
          <a:solidFill>
            <a:schemeClr val="tx2"/>
          </a:solidFill>
          <a:latin typeface="DecimaWE Rg" pitchFamily="2"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p:titleStyle>
    <p:bodyStyle>
      <a:lvl1pPr marL="342900" indent="-342900" algn="l" rtl="0" eaLnBrk="0" fontAlgn="base" hangingPunct="0">
        <a:spcBef>
          <a:spcPct val="20000"/>
        </a:spcBef>
        <a:spcAft>
          <a:spcPct val="0"/>
        </a:spcAft>
        <a:buClr>
          <a:srgbClr val="21449C"/>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DecimaW03 Rg" pitchFamily="2" charset="0"/>
        </a:defRPr>
      </a:lvl4pPr>
      <a:lvl5pPr marL="2057400" indent="-228600" algn="l" rtl="0" eaLnBrk="0" fontAlgn="base" hangingPunct="0">
        <a:spcBef>
          <a:spcPct val="20000"/>
        </a:spcBef>
        <a:spcAft>
          <a:spcPct val="0"/>
        </a:spcAft>
        <a:buChar char="»"/>
        <a:defRPr>
          <a:solidFill>
            <a:schemeClr val="tx1"/>
          </a:solidFill>
          <a:latin typeface="DecimaW03 Rg" pitchFamily="2" charset="0"/>
        </a:defRPr>
      </a:lvl5pPr>
      <a:lvl6pPr marL="2514600" indent="-228600" algn="l" rtl="0" fontAlgn="base">
        <a:spcBef>
          <a:spcPct val="20000"/>
        </a:spcBef>
        <a:spcAft>
          <a:spcPct val="0"/>
        </a:spcAft>
        <a:buChar char="»"/>
        <a:defRPr>
          <a:solidFill>
            <a:schemeClr val="tx1"/>
          </a:solidFill>
          <a:latin typeface="DecimaW03 Rg" pitchFamily="2" charset="0"/>
        </a:defRPr>
      </a:lvl6pPr>
      <a:lvl7pPr marL="2971800" indent="-228600" algn="l" rtl="0" fontAlgn="base">
        <a:spcBef>
          <a:spcPct val="20000"/>
        </a:spcBef>
        <a:spcAft>
          <a:spcPct val="0"/>
        </a:spcAft>
        <a:buChar char="»"/>
        <a:defRPr>
          <a:solidFill>
            <a:schemeClr val="tx1"/>
          </a:solidFill>
          <a:latin typeface="DecimaW03 Rg" pitchFamily="2" charset="0"/>
        </a:defRPr>
      </a:lvl7pPr>
      <a:lvl8pPr marL="3429000" indent="-228600" algn="l" rtl="0" fontAlgn="base">
        <a:spcBef>
          <a:spcPct val="20000"/>
        </a:spcBef>
        <a:spcAft>
          <a:spcPct val="0"/>
        </a:spcAft>
        <a:buChar char="»"/>
        <a:defRPr>
          <a:solidFill>
            <a:schemeClr val="tx1"/>
          </a:solidFill>
          <a:latin typeface="DecimaW03 Rg" pitchFamily="2" charset="0"/>
        </a:defRPr>
      </a:lvl8pPr>
      <a:lvl9pPr marL="3886200" indent="-228600" algn="l" rtl="0" fontAlgn="base">
        <a:spcBef>
          <a:spcPct val="20000"/>
        </a:spcBef>
        <a:spcAft>
          <a:spcPct val="0"/>
        </a:spcAft>
        <a:buChar char="»"/>
        <a:defRPr>
          <a:solidFill>
            <a:schemeClr val="tx1"/>
          </a:solidFill>
          <a:latin typeface="DecimaW03 Rg" pitchFamily="2"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hyperlink" Target="https://www.fisconews24.com/wp-content/uploads/2020/07/FiscoNews24-Modello-F24-cos&#232;-a-cosa-serve-come-funziona.png" TargetMode="Externa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hyperlink" Target="https://www.google.it/url?esrc=s&amp;q=&amp;rct=j&amp;sa=U&amp;url=https://pixabay.com/it/images/search/segno%20di%20spunta%20verde/&amp;ved=2ahUKEwjOs8zb8Yf8AhVO-aQKHYqKAqgQqoUBegQIDxAB&amp;usg=AOvVaw0uByuT2BjkFSPQqZqjQF62" TargetMode="External"/><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hyperlink" Target="https://www.google.it/url?esrc=s&amp;q=&amp;rct=j&amp;sa=U&amp;url=https://www.coolmed.it/spunta-blu-png/&amp;ved=2ahUKEwi63oyO8of8AhWZuaQKHbApAI4QqoUBegQIEhAB&amp;usg=AOvVaw0Ptbisw7Y8MVmOYbf82jLu" TargetMode="External"/><Relationship Id="rId4" Type="http://schemas.openxmlformats.org/officeDocument/2006/relationships/image" Target="../media/image5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0"/>
            <a:ext cx="9144000" cy="702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53" name="Text Box 25"/>
          <p:cNvSpPr txBox="1">
            <a:spLocks noChangeArrowheads="1"/>
          </p:cNvSpPr>
          <p:nvPr/>
        </p:nvSpPr>
        <p:spPr bwMode="auto">
          <a:xfrm>
            <a:off x="467544" y="908720"/>
            <a:ext cx="8424936"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eaLnBrk="1" hangingPunct="1"/>
            <a:r>
              <a:rPr lang="it-IT" sz="3200" b="1" dirty="0" smtClean="0">
                <a:solidFill>
                  <a:schemeClr val="bg1"/>
                </a:solidFill>
                <a:latin typeface="Arial" panose="020B0604020202020204" pitchFamily="34" charset="0"/>
                <a:cs typeface="Arial" panose="020B0604020202020204" pitchFamily="34" charset="0"/>
              </a:rPr>
              <a:t>Avviso storico etnografico 2024</a:t>
            </a:r>
          </a:p>
          <a:p>
            <a:pPr eaLnBrk="1" hangingPunct="1"/>
            <a:r>
              <a:rPr lang="it-IT" sz="3200" b="1" dirty="0" smtClean="0">
                <a:solidFill>
                  <a:schemeClr val="bg1"/>
                </a:solidFill>
                <a:latin typeface="Arial" panose="020B0604020202020204" pitchFamily="34" charset="0"/>
                <a:cs typeface="Arial" panose="020B0604020202020204" pitchFamily="34" charset="0"/>
              </a:rPr>
              <a:t> L.R</a:t>
            </a:r>
            <a:r>
              <a:rPr lang="it-IT" sz="3200" b="1" dirty="0">
                <a:solidFill>
                  <a:schemeClr val="bg1"/>
                </a:solidFill>
                <a:latin typeface="Arial" panose="020B0604020202020204" pitchFamily="34" charset="0"/>
                <a:cs typeface="Arial" panose="020B0604020202020204" pitchFamily="34" charset="0"/>
              </a:rPr>
              <a:t>. </a:t>
            </a:r>
            <a:r>
              <a:rPr lang="it-IT" sz="3200" b="1" dirty="0" smtClean="0">
                <a:solidFill>
                  <a:schemeClr val="bg1"/>
                </a:solidFill>
                <a:latin typeface="Arial" panose="020B0604020202020204" pitchFamily="34" charset="0"/>
                <a:cs typeface="Arial" panose="020B0604020202020204" pitchFamily="34" charset="0"/>
              </a:rPr>
              <a:t>16/14</a:t>
            </a:r>
            <a:r>
              <a:rPr lang="it-IT" sz="3200" b="1" dirty="0">
                <a:solidFill>
                  <a:schemeClr val="bg1"/>
                </a:solidFill>
                <a:latin typeface="Arial" panose="020B0604020202020204" pitchFamily="34" charset="0"/>
                <a:cs typeface="Arial" panose="020B0604020202020204" pitchFamily="34" charset="0"/>
              </a:rPr>
              <a:t> </a:t>
            </a:r>
            <a:r>
              <a:rPr lang="it-IT" sz="3200" b="1" dirty="0" smtClean="0">
                <a:solidFill>
                  <a:schemeClr val="bg1"/>
                </a:solidFill>
                <a:latin typeface="Arial" panose="020B0604020202020204" pitchFamily="34" charset="0"/>
                <a:cs typeface="Arial" panose="020B0604020202020204" pitchFamily="34" charset="0"/>
              </a:rPr>
              <a:t>(art.27 quater)</a:t>
            </a:r>
          </a:p>
          <a:p>
            <a:pPr eaLnBrk="1" hangingPunct="1"/>
            <a:endParaRPr lang="it-IT" sz="2000" b="1" dirty="0">
              <a:solidFill>
                <a:schemeClr val="bg1"/>
              </a:solidFill>
              <a:latin typeface="+mj-lt"/>
              <a:cs typeface="Arial" panose="020B0604020202020204" pitchFamily="34" charset="0"/>
            </a:endParaRPr>
          </a:p>
          <a:p>
            <a:pPr eaLnBrk="1" hangingPunct="1"/>
            <a:r>
              <a:rPr lang="it-IT" sz="2400" b="1" dirty="0" smtClean="0">
                <a:solidFill>
                  <a:schemeClr val="bg1"/>
                </a:solidFill>
                <a:latin typeface="+mj-lt"/>
              </a:rPr>
              <a:t>Inserimento </a:t>
            </a:r>
            <a:r>
              <a:rPr lang="it-IT" sz="2400" b="1" dirty="0">
                <a:solidFill>
                  <a:schemeClr val="bg1"/>
                </a:solidFill>
                <a:latin typeface="+mj-lt"/>
              </a:rPr>
              <a:t>e trasmissione domande tramite il «Sistema Istanze On </a:t>
            </a:r>
            <a:r>
              <a:rPr lang="it-IT" sz="2400" b="1" dirty="0" smtClean="0">
                <a:solidFill>
                  <a:schemeClr val="bg1"/>
                </a:solidFill>
                <a:latin typeface="+mj-lt"/>
              </a:rPr>
              <a:t>Line - </a:t>
            </a:r>
            <a:r>
              <a:rPr lang="it-IT" sz="2400" b="1" dirty="0">
                <a:solidFill>
                  <a:schemeClr val="bg1"/>
                </a:solidFill>
                <a:latin typeface="+mj-lt"/>
              </a:rPr>
              <a:t>IOL</a:t>
            </a:r>
            <a:r>
              <a:rPr lang="it-IT" sz="2400" b="1" dirty="0" smtClean="0">
                <a:solidFill>
                  <a:schemeClr val="bg1"/>
                </a:solidFill>
                <a:latin typeface="+mj-lt"/>
              </a:rPr>
              <a:t>» e informazioni sulla documentazione da allegare</a:t>
            </a:r>
          </a:p>
          <a:p>
            <a:pPr eaLnBrk="1" hangingPunct="1"/>
            <a:r>
              <a:rPr lang="it-IT" sz="2400" b="1" dirty="0" smtClean="0">
                <a:solidFill>
                  <a:schemeClr val="bg1"/>
                </a:solidFill>
                <a:latin typeface="+mj-lt"/>
              </a:rPr>
              <a:t>Studi e ricerche</a:t>
            </a:r>
            <a:endParaRPr lang="it-IT" sz="2400" b="1" dirty="0" smtClean="0">
              <a:solidFill>
                <a:schemeClr val="bg1"/>
              </a:solidFill>
              <a:latin typeface="+mj-lt"/>
              <a:cs typeface="Arial" panose="020B0604020202020204" pitchFamily="34" charset="0"/>
            </a:endParaRPr>
          </a:p>
          <a:p>
            <a:pPr eaLnBrk="1" hangingPunct="1"/>
            <a:r>
              <a:rPr lang="it-IT" sz="2400" b="1" dirty="0" smtClean="0">
                <a:solidFill>
                  <a:schemeClr val="bg1"/>
                </a:solidFill>
                <a:latin typeface="+mj-lt"/>
                <a:cs typeface="Arial" panose="020B0604020202020204" pitchFamily="34" charset="0"/>
              </a:rPr>
              <a:t>Anno 2024</a:t>
            </a:r>
            <a:endParaRPr lang="it-IT" sz="2400" b="1" dirty="0">
              <a:solidFill>
                <a:schemeClr val="bg1"/>
              </a:solidFill>
              <a:latin typeface="+mj-lt"/>
              <a:cs typeface="Arial" panose="020B0604020202020204" pitchFamily="34" charset="0"/>
            </a:endParaRPr>
          </a:p>
          <a:p>
            <a:pPr eaLnBrk="1" hangingPunct="1"/>
            <a:endParaRPr lang="it-IT" sz="2000" b="1" dirty="0">
              <a:solidFill>
                <a:schemeClr val="bg1"/>
              </a:solidFill>
              <a:latin typeface="+mj-lt"/>
            </a:endParaRPr>
          </a:p>
          <a:p>
            <a:pPr eaLnBrk="1" hangingPunct="1"/>
            <a:r>
              <a:rPr lang="it-IT" sz="1800" b="1" dirty="0" smtClean="0">
                <a:solidFill>
                  <a:schemeClr val="bg1"/>
                </a:solidFill>
                <a:latin typeface="+mj-lt"/>
                <a:cs typeface="Arial" panose="020B0604020202020204" pitchFamily="34" charset="0"/>
              </a:rPr>
              <a:t>Servizio </a:t>
            </a:r>
            <a:r>
              <a:rPr lang="it-IT" sz="1800" b="1" dirty="0">
                <a:solidFill>
                  <a:schemeClr val="bg1"/>
                </a:solidFill>
                <a:latin typeface="+mj-lt"/>
                <a:cs typeface="Arial" panose="020B0604020202020204" pitchFamily="34" charset="0"/>
              </a:rPr>
              <a:t>Attività </a:t>
            </a:r>
            <a:r>
              <a:rPr lang="it-IT" sz="1800" b="1" dirty="0" smtClean="0">
                <a:solidFill>
                  <a:schemeClr val="bg1"/>
                </a:solidFill>
                <a:latin typeface="+mj-lt"/>
                <a:cs typeface="Arial" panose="020B0604020202020204" pitchFamily="34" charset="0"/>
              </a:rPr>
              <a:t>culturali</a:t>
            </a:r>
          </a:p>
          <a:p>
            <a:pPr eaLnBrk="1" hangingPunct="1"/>
            <a:endParaRPr lang="it-IT" sz="1800" b="1" dirty="0">
              <a:solidFill>
                <a:schemeClr val="bg1"/>
              </a:solidFill>
              <a:latin typeface="+mj-lt"/>
            </a:endParaRPr>
          </a:p>
          <a:p>
            <a:pPr eaLnBrk="1" hangingPunct="1"/>
            <a:r>
              <a:rPr lang="it-IT" sz="1800" dirty="0" smtClean="0">
                <a:solidFill>
                  <a:schemeClr val="bg1"/>
                </a:solidFill>
                <a:latin typeface="+mj-lt"/>
                <a:cs typeface="Arial" panose="020B0604020202020204" pitchFamily="34" charset="0"/>
              </a:rPr>
              <a:t>Direzione Cultura e Sport </a:t>
            </a:r>
          </a:p>
          <a:p>
            <a:pPr eaLnBrk="1" hangingPunct="1"/>
            <a:endParaRPr lang="it-IT" sz="28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1052736"/>
            <a:ext cx="9036496" cy="792088"/>
          </a:xfrm>
        </p:spPr>
        <p:txBody>
          <a:bodyPr/>
          <a:lstStyle/>
          <a:p>
            <a:pPr algn="ctr"/>
            <a:r>
              <a:rPr lang="it-IT" sz="2400" dirty="0" smtClean="0">
                <a:solidFill>
                  <a:schemeClr val="accent6"/>
                </a:solidFill>
                <a:latin typeface="Arial" panose="020B0604020202020204" pitchFamily="34" charset="0"/>
                <a:cs typeface="Arial" panose="020B0604020202020204" pitchFamily="34" charset="0"/>
              </a:rPr>
              <a:t>3. SCHEDA/E PARTNER </a:t>
            </a:r>
            <a:r>
              <a:rPr lang="it-IT" sz="2000" dirty="0" smtClean="0">
                <a:solidFill>
                  <a:srgbClr val="FF0000"/>
                </a:solidFill>
                <a:latin typeface="Arial" panose="020B0604020202020204" pitchFamily="34" charset="0"/>
                <a:cs typeface="Arial" panose="020B0604020202020204" pitchFamily="34" charset="0"/>
              </a:rPr>
              <a:t>firmata/e solo digitalmente !!!</a:t>
            </a:r>
            <a:br>
              <a:rPr lang="it-IT" sz="2000" dirty="0" smtClean="0">
                <a:solidFill>
                  <a:srgbClr val="FF0000"/>
                </a:solidFill>
                <a:latin typeface="Arial" panose="020B0604020202020204" pitchFamily="34" charset="0"/>
                <a:cs typeface="Arial" panose="020B0604020202020204" pitchFamily="34" charset="0"/>
              </a:rPr>
            </a:br>
            <a:r>
              <a:rPr lang="it-IT" sz="2000" u="sng"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MASSIMO 5 PARTNER</a:t>
            </a:r>
            <a:endParaRPr lang="it-IT" sz="2000"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CasellaDiTesto 6"/>
          <p:cNvSpPr txBox="1"/>
          <p:nvPr/>
        </p:nvSpPr>
        <p:spPr>
          <a:xfrm>
            <a:off x="899592" y="5229200"/>
            <a:ext cx="6336704" cy="707886"/>
          </a:xfrm>
          <a:prstGeom prst="rect">
            <a:avLst/>
          </a:prstGeom>
          <a:noFill/>
        </p:spPr>
        <p:txBody>
          <a:bodyPr wrap="square" rtlCol="0">
            <a:spAutoFit/>
          </a:bodyPr>
          <a:lstStyle/>
          <a:p>
            <a:r>
              <a:rPr lang="it-IT" sz="2000" b="1" dirty="0" smtClean="0">
                <a:solidFill>
                  <a:srgbClr val="FF0000"/>
                </a:solidFill>
                <a:latin typeface="Arial" panose="020B0604020202020204" pitchFamily="34" charset="0"/>
                <a:cs typeface="Arial" panose="020B0604020202020204" pitchFamily="34" charset="0"/>
              </a:rPr>
              <a:t>       </a:t>
            </a:r>
          </a:p>
          <a:p>
            <a:r>
              <a:rPr lang="it-IT" sz="2000" b="1" dirty="0" smtClean="0">
                <a:solidFill>
                  <a:srgbClr val="FF0000"/>
                </a:solidFill>
                <a:latin typeface="Arial" panose="020B0604020202020204" pitchFamily="34" charset="0"/>
                <a:cs typeface="Arial" panose="020B0604020202020204" pitchFamily="34" charset="0"/>
              </a:rPr>
              <a:t>Non serve allegare la carta d’identità</a:t>
            </a:r>
            <a:endParaRPr lang="it-IT" sz="2000" b="1" dirty="0">
              <a:solidFill>
                <a:srgbClr val="FF0000"/>
              </a:solidFill>
              <a:latin typeface="Arial" panose="020B0604020202020204" pitchFamily="34" charset="0"/>
              <a:cs typeface="Arial" panose="020B0604020202020204" pitchFamily="34" charset="0"/>
            </a:endParaRPr>
          </a:p>
        </p:txBody>
      </p:sp>
      <p:pic>
        <p:nvPicPr>
          <p:cNvPr id="8" name="Immagine 7"/>
          <p:cNvPicPr/>
          <p:nvPr/>
        </p:nvPicPr>
        <p:blipFill rotWithShape="1">
          <a:blip r:embed="rId2"/>
          <a:srcRect l="7331" t="23801" r="69679" b="10064"/>
          <a:stretch/>
        </p:blipFill>
        <p:spPr bwMode="auto">
          <a:xfrm rot="21234243">
            <a:off x="4518932" y="1755271"/>
            <a:ext cx="4476645" cy="3033688"/>
          </a:xfrm>
          <a:prstGeom prst="rect">
            <a:avLst/>
          </a:prstGeom>
          <a:ln>
            <a:noFill/>
          </a:ln>
          <a:extLst>
            <a:ext uri="{53640926-AAD7-44D8-BBD7-CCE9431645EC}">
              <a14:shadowObscured xmlns:a14="http://schemas.microsoft.com/office/drawing/2010/main"/>
            </a:ext>
          </a:extLst>
        </p:spPr>
      </p:pic>
      <p:pic>
        <p:nvPicPr>
          <p:cNvPr id="3" name="Immagine 2"/>
          <p:cNvPicPr>
            <a:picLocks noChangeAspect="1"/>
          </p:cNvPicPr>
          <p:nvPr/>
        </p:nvPicPr>
        <p:blipFill>
          <a:blip r:embed="rId3"/>
          <a:stretch>
            <a:fillRect/>
          </a:stretch>
        </p:blipFill>
        <p:spPr>
          <a:xfrm>
            <a:off x="3935640" y="-41947"/>
            <a:ext cx="4633362" cy="1121761"/>
          </a:xfrm>
          <a:prstGeom prst="rect">
            <a:avLst/>
          </a:prstGeom>
        </p:spPr>
      </p:pic>
      <p:sp>
        <p:nvSpPr>
          <p:cNvPr id="5" name="Rettangolo 4"/>
          <p:cNvSpPr/>
          <p:nvPr/>
        </p:nvSpPr>
        <p:spPr>
          <a:xfrm>
            <a:off x="611560" y="1809427"/>
            <a:ext cx="3456384" cy="3170099"/>
          </a:xfrm>
          <a:prstGeom prst="rect">
            <a:avLst/>
          </a:prstGeom>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it-IT" altLang="it-IT" sz="1800" b="1" i="0" u="none" strike="noStrike" kern="0" cap="none" spc="0" normalizeH="0" baseline="0" noProof="0" dirty="0" smtClean="0">
                <a:ln>
                  <a:noFill/>
                </a:ln>
                <a:solidFill>
                  <a:srgbClr val="000000"/>
                </a:solidFill>
                <a:effectLst/>
                <a:uLnTx/>
                <a:uFillTx/>
                <a:latin typeface="Arial Narrow"/>
                <a:cs typeface="Arial" panose="020B0604020202020204" pitchFamily="34" charset="0"/>
              </a:rPr>
              <a:t>ATTENZIONE</a:t>
            </a:r>
            <a:endParaRPr kumimoji="0" lang="it-IT" altLang="it-IT" sz="1800" b="1" i="0" u="none" strike="noStrike" kern="0" cap="none" spc="0" normalizeH="0" baseline="0" noProof="0" dirty="0">
              <a:ln>
                <a:noFill/>
              </a:ln>
              <a:solidFill>
                <a:srgbClr val="000000"/>
              </a:solidFill>
              <a:effectLst/>
              <a:uLnTx/>
              <a:uFillTx/>
              <a:latin typeface="Arial Narrow"/>
              <a:cs typeface="Arial" panose="020B0604020202020204" pitchFamily="34" charset="0"/>
            </a:endParaRPr>
          </a:p>
          <a:p>
            <a:pPr marL="0" marR="0" lvl="0" indent="0" defTabSz="914400" eaLnBrk="0" fontAlgn="auto" latinLnBrk="0" hangingPunct="0">
              <a:lnSpc>
                <a:spcPct val="100000"/>
              </a:lnSpc>
              <a:spcBef>
                <a:spcPts val="0"/>
              </a:spcBef>
              <a:spcAft>
                <a:spcPts val="0"/>
              </a:spcAft>
              <a:buClrTx/>
              <a:buSzTx/>
              <a:buFontTx/>
              <a:buNone/>
              <a:tabLst/>
              <a:defRPr/>
            </a:pPr>
            <a:endParaRPr kumimoji="0" lang="it-IT" altLang="it-IT" sz="1400" i="0" u="none" strike="noStrike" kern="0" cap="none" spc="0" normalizeH="0" baseline="0" noProof="0" dirty="0">
              <a:ln>
                <a:noFill/>
              </a:ln>
              <a:solidFill>
                <a:srgbClr val="000000"/>
              </a:solidFill>
              <a:effectLst/>
              <a:uLnTx/>
              <a:uFillTx/>
              <a:latin typeface="+mj-lt"/>
              <a:cs typeface="Arial" panose="020B0604020202020204" pitchFamily="34" charset="0"/>
            </a:endParaRPr>
          </a:p>
          <a:p>
            <a:pPr marL="285750" marR="0" lvl="0" indent="-285750" algn="just" defTabSz="914400" eaLnBrk="0" fontAlgn="auto" latinLnBrk="0" hangingPunct="0">
              <a:lnSpc>
                <a:spcPct val="100000"/>
              </a:lnSpc>
              <a:spcBef>
                <a:spcPts val="0"/>
              </a:spcBef>
              <a:spcAft>
                <a:spcPts val="0"/>
              </a:spcAft>
              <a:buClrTx/>
              <a:buSzTx/>
              <a:buFont typeface="Wingdings" panose="05000000000000000000" pitchFamily="2" charset="2"/>
              <a:buChar char="Ø"/>
              <a:tabLst/>
              <a:defRPr/>
            </a:pPr>
            <a:r>
              <a:rPr kumimoji="0" lang="it-IT" altLang="it-IT" sz="1400" i="0" u="none" strike="noStrike" kern="0" cap="none" spc="0" normalizeH="0" baseline="0" noProof="0" dirty="0">
                <a:ln>
                  <a:noFill/>
                </a:ln>
                <a:solidFill>
                  <a:srgbClr val="000000"/>
                </a:solidFill>
                <a:effectLst/>
                <a:uLnTx/>
                <a:uFillTx/>
                <a:latin typeface="+mj-lt"/>
                <a:cs typeface="Arial" panose="020B0604020202020204" pitchFamily="34" charset="0"/>
              </a:rPr>
              <a:t>-LE SCHEDE PARTNER </a:t>
            </a:r>
            <a:r>
              <a:rPr kumimoji="0" lang="it-IT" altLang="it-IT" sz="1400" b="1" i="0" u="sng"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mj-lt"/>
                <a:cs typeface="Arial" panose="020B0604020202020204" pitchFamily="34" charset="0"/>
              </a:rPr>
              <a:t>POSSONO ESSERE FIRMATE SOLO DIGITALMENTE</a:t>
            </a:r>
            <a:r>
              <a:rPr kumimoji="0" lang="it-IT" altLang="it-IT" sz="1400" i="0" u="none" strike="noStrike" kern="0" cap="none" spc="0" normalizeH="0" baseline="0" noProof="0" dirty="0">
                <a:ln>
                  <a:noFill/>
                </a:ln>
                <a:solidFill>
                  <a:srgbClr val="000000"/>
                </a:solidFill>
                <a:effectLst/>
                <a:uLnTx/>
                <a:uFillTx/>
                <a:latin typeface="+mj-lt"/>
                <a:cs typeface="Arial" panose="020B0604020202020204" pitchFamily="34" charset="0"/>
              </a:rPr>
              <a:t>.</a:t>
            </a:r>
          </a:p>
          <a:p>
            <a:pPr marL="285750" marR="0" lvl="0" indent="-285750" algn="just" defTabSz="914400" eaLnBrk="0" fontAlgn="auto" latinLnBrk="0" hangingPunct="0">
              <a:lnSpc>
                <a:spcPct val="100000"/>
              </a:lnSpc>
              <a:spcBef>
                <a:spcPts val="0"/>
              </a:spcBef>
              <a:spcAft>
                <a:spcPts val="0"/>
              </a:spcAft>
              <a:buClrTx/>
              <a:buSzTx/>
              <a:buFont typeface="Wingdings" panose="05000000000000000000" pitchFamily="2" charset="2"/>
              <a:buChar char="Ø"/>
              <a:tabLst/>
              <a:defRPr/>
            </a:pPr>
            <a:r>
              <a:rPr kumimoji="0" lang="it-IT" altLang="it-IT" sz="1400" i="0" u="none" strike="noStrike" kern="0" cap="none" spc="0" normalizeH="0" baseline="0" noProof="0" dirty="0">
                <a:ln>
                  <a:noFill/>
                </a:ln>
                <a:solidFill>
                  <a:srgbClr val="000000"/>
                </a:solidFill>
                <a:effectLst/>
                <a:uLnTx/>
                <a:uFillTx/>
                <a:latin typeface="+mj-lt"/>
                <a:cs typeface="Arial" panose="020B0604020202020204" pitchFamily="34" charset="0"/>
              </a:rPr>
              <a:t>È AMMESSA LA SOTTOSCRIZIONE DA PARTE DI UN DELEGATO </a:t>
            </a:r>
            <a:r>
              <a:rPr kumimoji="0" lang="it-IT" altLang="it-IT" sz="1400" i="0" u="none" strike="noStrike" kern="0" cap="none" spc="0" normalizeH="0" baseline="0" noProof="0" dirty="0">
                <a:ln>
                  <a:noFill/>
                </a:ln>
                <a:solidFill>
                  <a:srgbClr val="FF0000"/>
                </a:solidFill>
                <a:effectLst/>
                <a:uLnTx/>
                <a:uFillTx/>
                <a:latin typeface="+mj-lt"/>
                <a:cs typeface="Arial" panose="020B0604020202020204" pitchFamily="34" charset="0"/>
              </a:rPr>
              <a:t>(SEMPRE CON FIRMA DIGITALE) </a:t>
            </a:r>
            <a:r>
              <a:rPr kumimoji="0" lang="it-IT" altLang="it-IT" sz="1400" i="0" u="none" strike="noStrike" kern="0" cap="none" spc="0" normalizeH="0" baseline="0" noProof="0" dirty="0">
                <a:ln>
                  <a:noFill/>
                </a:ln>
                <a:solidFill>
                  <a:srgbClr val="000000"/>
                </a:solidFill>
                <a:effectLst/>
                <a:uLnTx/>
                <a:uFillTx/>
                <a:latin typeface="+mj-lt"/>
                <a:cs typeface="Arial" panose="020B0604020202020204" pitchFamily="34" charset="0"/>
              </a:rPr>
              <a:t>PURCHÉ AUTORIZZATO CON L’APPOSITA PROCURA </a:t>
            </a:r>
            <a:r>
              <a:rPr kumimoji="0" lang="it-IT" altLang="it-IT" sz="1400" i="0" u="none" strike="noStrike" kern="0" cap="none" spc="0" normalizeH="0" baseline="0" noProof="0" dirty="0" smtClean="0">
                <a:ln>
                  <a:noFill/>
                </a:ln>
                <a:solidFill>
                  <a:srgbClr val="FF0000"/>
                </a:solidFill>
                <a:effectLst/>
                <a:uLnTx/>
                <a:uFillTx/>
                <a:latin typeface="+mj-lt"/>
                <a:cs typeface="Arial" panose="020B0604020202020204" pitchFamily="34" charset="0"/>
              </a:rPr>
              <a:t>(</a:t>
            </a:r>
            <a:r>
              <a:rPr kumimoji="0" lang="it-IT" altLang="it-IT" sz="1400" i="0" u="none" strike="noStrike" kern="0" cap="none" spc="0" normalizeH="0" baseline="0" noProof="0" dirty="0">
                <a:ln>
                  <a:noFill/>
                </a:ln>
                <a:solidFill>
                  <a:srgbClr val="FF0000"/>
                </a:solidFill>
                <a:effectLst/>
                <a:uLnTx/>
                <a:uFillTx/>
                <a:latin typeface="+mj-lt"/>
                <a:cs typeface="Arial" panose="020B0604020202020204" pitchFamily="34" charset="0"/>
              </a:rPr>
              <a:t>CHE PUÒ ESSERE FIRMATA IN FORMA ANALOGICA ALLEGANDO IL DOCUMENTO D’IDENTITÀ) </a:t>
            </a:r>
            <a:r>
              <a:rPr kumimoji="0" lang="it-IT" altLang="it-IT" sz="1400" i="0" u="none" strike="noStrike" kern="0" cap="none" spc="0" normalizeH="0" baseline="0" noProof="0" dirty="0">
                <a:ln>
                  <a:noFill/>
                </a:ln>
                <a:solidFill>
                  <a:srgbClr val="000000"/>
                </a:solidFill>
                <a:effectLst/>
                <a:uLnTx/>
                <a:uFillTx/>
                <a:latin typeface="+mj-lt"/>
                <a:cs typeface="Arial" panose="020B0604020202020204" pitchFamily="34" charset="0"/>
              </a:rPr>
              <a:t>E CHE DEVE ESSERE </a:t>
            </a:r>
            <a:r>
              <a:rPr kumimoji="0" lang="it-IT" altLang="it-IT" sz="1400" i="0" u="none" strike="noStrike" kern="0" cap="none" spc="0" normalizeH="0" baseline="0" noProof="0" dirty="0" smtClean="0">
                <a:ln>
                  <a:noFill/>
                </a:ln>
                <a:solidFill>
                  <a:srgbClr val="000000"/>
                </a:solidFill>
                <a:effectLst/>
                <a:uLnTx/>
                <a:uFillTx/>
                <a:latin typeface="+mj-lt"/>
                <a:cs typeface="Arial" panose="020B0604020202020204" pitchFamily="34" charset="0"/>
              </a:rPr>
              <a:t>INSERITO </a:t>
            </a:r>
            <a:r>
              <a:rPr kumimoji="0" lang="it-IT" altLang="it-IT" sz="1400" i="0" u="none" strike="noStrike" kern="0" cap="none" spc="0" normalizeH="0" baseline="0" noProof="0" dirty="0">
                <a:ln>
                  <a:noFill/>
                </a:ln>
                <a:solidFill>
                  <a:srgbClr val="000000"/>
                </a:solidFill>
                <a:effectLst/>
                <a:uLnTx/>
                <a:uFillTx/>
                <a:latin typeface="+mj-lt"/>
                <a:cs typeface="Arial" panose="020B0604020202020204" pitchFamily="34" charset="0"/>
              </a:rPr>
              <a:t>AL MOMENTO DELLA DOMANDA NELLA SEZIONE ALLEGATI</a:t>
            </a:r>
            <a:endParaRPr kumimoji="0" lang="it-IT" sz="1400" i="0" u="none" strike="noStrike" kern="0" cap="none" spc="0" normalizeH="0" baseline="0" noProof="0" dirty="0">
              <a:ln>
                <a:noFill/>
              </a:ln>
              <a:solidFill>
                <a:sysClr val="windowText" lastClr="000000"/>
              </a:solidFill>
              <a:effectLst/>
              <a:uLnTx/>
              <a:uFillTx/>
              <a:latin typeface="+mj-lt"/>
            </a:endParaRPr>
          </a:p>
        </p:txBody>
      </p:sp>
    </p:spTree>
    <p:extLst>
      <p:ext uri="{BB962C8B-B14F-4D97-AF65-F5344CB8AC3E}">
        <p14:creationId xmlns:p14="http://schemas.microsoft.com/office/powerpoint/2010/main" val="33068850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179512" y="908720"/>
            <a:ext cx="3312368" cy="2880320"/>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itchFamily="2" charset="0"/>
              </a:defRPr>
            </a:lvl2pPr>
            <a:lvl3pPr algn="l" rtl="0" eaLnBrk="0" fontAlgn="base" hangingPunct="0">
              <a:spcBef>
                <a:spcPct val="0"/>
              </a:spcBef>
              <a:spcAft>
                <a:spcPct val="0"/>
              </a:spcAft>
              <a:defRPr sz="3600" b="1">
                <a:solidFill>
                  <a:schemeClr val="tx2"/>
                </a:solidFill>
                <a:latin typeface="DecimaWE Rg" pitchFamily="2" charset="0"/>
              </a:defRPr>
            </a:lvl3pPr>
            <a:lvl4pPr algn="l" rtl="0" eaLnBrk="0" fontAlgn="base" hangingPunct="0">
              <a:spcBef>
                <a:spcPct val="0"/>
              </a:spcBef>
              <a:spcAft>
                <a:spcPct val="0"/>
              </a:spcAft>
              <a:defRPr sz="3600" b="1">
                <a:solidFill>
                  <a:schemeClr val="tx2"/>
                </a:solidFill>
                <a:latin typeface="DecimaWE Rg" pitchFamily="2" charset="0"/>
              </a:defRPr>
            </a:lvl4pPr>
            <a:lvl5pPr algn="l" rtl="0" eaLnBrk="0" fontAlgn="base" hangingPunct="0">
              <a:spcBef>
                <a:spcPct val="0"/>
              </a:spcBef>
              <a:spcAft>
                <a:spcPct val="0"/>
              </a:spcAft>
              <a:defRPr sz="3600" b="1">
                <a:solidFill>
                  <a:schemeClr val="tx2"/>
                </a:solidFill>
                <a:latin typeface="DecimaWE Rg" pitchFamily="2"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a:lstStyle>
          <a:p>
            <a:pPr algn="ctr"/>
            <a:r>
              <a:rPr lang="it-IT" sz="2400" kern="0" dirty="0">
                <a:solidFill>
                  <a:schemeClr val="accent6"/>
                </a:solidFill>
                <a:latin typeface="Arial" panose="020B0604020202020204" pitchFamily="34" charset="0"/>
                <a:cs typeface="Arial" panose="020B0604020202020204" pitchFamily="34" charset="0"/>
              </a:rPr>
              <a:t>4</a:t>
            </a:r>
            <a:r>
              <a:rPr lang="it-IT" sz="2400" kern="0" dirty="0" smtClean="0">
                <a:solidFill>
                  <a:schemeClr val="accent6"/>
                </a:solidFill>
                <a:latin typeface="Arial" panose="020B0604020202020204" pitchFamily="34" charset="0"/>
                <a:cs typeface="Arial" panose="020B0604020202020204" pitchFamily="34" charset="0"/>
              </a:rPr>
              <a:t>. PROCURA</a:t>
            </a:r>
          </a:p>
          <a:p>
            <a:pPr algn="ctr"/>
            <a:r>
              <a:rPr lang="it-IT" sz="1800" kern="0" dirty="0">
                <a:solidFill>
                  <a:schemeClr val="accent6"/>
                </a:solidFill>
                <a:latin typeface="Arial" panose="020B0604020202020204" pitchFamily="34" charset="0"/>
                <a:cs typeface="Arial" panose="020B0604020202020204" pitchFamily="34" charset="0"/>
              </a:rPr>
              <a:t>(</a:t>
            </a:r>
            <a:r>
              <a:rPr lang="it-IT" sz="1800" kern="0" dirty="0" smtClean="0">
                <a:solidFill>
                  <a:schemeClr val="accent6"/>
                </a:solidFill>
                <a:latin typeface="Arial" panose="020B0604020202020204" pitchFamily="34" charset="0"/>
                <a:cs typeface="Arial" panose="020B0604020202020204" pitchFamily="34" charset="0"/>
              </a:rPr>
              <a:t>per la presentazione della domanda)</a:t>
            </a:r>
          </a:p>
          <a:p>
            <a:pPr algn="ctr"/>
            <a:r>
              <a:rPr lang="it-IT" sz="1800" kern="0" dirty="0" smtClean="0">
                <a:solidFill>
                  <a:schemeClr val="accent6"/>
                </a:solidFill>
                <a:latin typeface="Arial" panose="020B0604020202020204" pitchFamily="34" charset="0"/>
                <a:cs typeface="Arial" panose="020B0604020202020204" pitchFamily="34" charset="0"/>
              </a:rPr>
              <a:t>nel caso in cui</a:t>
            </a:r>
          </a:p>
          <a:p>
            <a:pPr algn="ctr"/>
            <a:r>
              <a:rPr lang="it-IT" sz="1800" kern="0" dirty="0">
                <a:solidFill>
                  <a:schemeClr val="accent6"/>
                </a:solidFill>
                <a:latin typeface="Arial" panose="020B0604020202020204" pitchFamily="34" charset="0"/>
                <a:cs typeface="Arial" panose="020B0604020202020204" pitchFamily="34" charset="0"/>
              </a:rPr>
              <a:t>il legale rappresentante incarichi un terzo soggetto </a:t>
            </a:r>
            <a:r>
              <a:rPr lang="it-IT" sz="1800" kern="0" dirty="0" smtClean="0">
                <a:solidFill>
                  <a:schemeClr val="accent6"/>
                </a:solidFill>
                <a:latin typeface="Arial" panose="020B0604020202020204" pitchFamily="34" charset="0"/>
                <a:cs typeface="Arial" panose="020B0604020202020204" pitchFamily="34" charset="0"/>
              </a:rPr>
              <a:t>alla compilazione, sottoscrizione o presentazione </a:t>
            </a:r>
            <a:r>
              <a:rPr lang="it-IT" sz="1800" kern="0" dirty="0">
                <a:solidFill>
                  <a:schemeClr val="accent6"/>
                </a:solidFill>
                <a:latin typeface="Arial" panose="020B0604020202020204" pitchFamily="34" charset="0"/>
                <a:cs typeface="Arial" panose="020B0604020202020204" pitchFamily="34" charset="0"/>
              </a:rPr>
              <a:t>la domanda</a:t>
            </a:r>
            <a:r>
              <a:rPr lang="it-IT" sz="1800" kern="0" dirty="0" smtClean="0">
                <a:solidFill>
                  <a:schemeClr val="accent6"/>
                </a:solidFill>
                <a:latin typeface="Arial" panose="020B0604020202020204" pitchFamily="34" charset="0"/>
                <a:cs typeface="Arial" panose="020B0604020202020204" pitchFamily="34" charset="0"/>
              </a:rPr>
              <a:t>;</a:t>
            </a:r>
          </a:p>
          <a:p>
            <a:pPr algn="ctr"/>
            <a:endParaRPr lang="it-IT" sz="1800" kern="0" dirty="0">
              <a:solidFill>
                <a:schemeClr val="accent6"/>
              </a:solidFill>
              <a:latin typeface="Arial" panose="020B0604020202020204" pitchFamily="34" charset="0"/>
              <a:cs typeface="Arial" panose="020B0604020202020204" pitchFamily="34" charset="0"/>
            </a:endParaRPr>
          </a:p>
          <a:p>
            <a:pPr algn="ctr"/>
            <a:r>
              <a:rPr lang="it-IT" sz="1800" kern="0" dirty="0" smtClean="0">
                <a:solidFill>
                  <a:schemeClr val="accent6"/>
                </a:solidFill>
                <a:latin typeface="Arial" panose="020B0604020202020204" pitchFamily="34" charset="0"/>
                <a:cs typeface="Arial" panose="020B0604020202020204" pitchFamily="34" charset="0"/>
              </a:rPr>
              <a:t>+ documento d’identità del legale rappresentante</a:t>
            </a:r>
            <a:endParaRPr lang="it-IT" sz="1800" kern="0" dirty="0">
              <a:solidFill>
                <a:schemeClr val="accent2"/>
              </a:solidFill>
              <a:latin typeface="Arial" panose="020B0604020202020204" pitchFamily="34" charset="0"/>
              <a:cs typeface="Arial" panose="020B0604020202020204" pitchFamily="34" charset="0"/>
            </a:endParaRPr>
          </a:p>
        </p:txBody>
      </p:sp>
      <p:pic>
        <p:nvPicPr>
          <p:cNvPr id="7" name="Immagine 6" descr="https://upload.wikimedia.org/wikipedia/it/b/b8/Carta_identita_fronte.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4365104"/>
            <a:ext cx="1152128" cy="1656184"/>
          </a:xfrm>
          <a:prstGeom prst="rect">
            <a:avLst/>
          </a:prstGeom>
          <a:noFill/>
          <a:ln>
            <a:noFill/>
          </a:ln>
        </p:spPr>
      </p:pic>
      <p:pic>
        <p:nvPicPr>
          <p:cNvPr id="9" name="Immagine 8"/>
          <p:cNvPicPr/>
          <p:nvPr/>
        </p:nvPicPr>
        <p:blipFill rotWithShape="1">
          <a:blip r:embed="rId3"/>
          <a:srcRect l="26131" t="24861" r="26240" b="9087"/>
          <a:stretch/>
        </p:blipFill>
        <p:spPr bwMode="auto">
          <a:xfrm>
            <a:off x="3491880" y="1268760"/>
            <a:ext cx="5544616" cy="4392488"/>
          </a:xfrm>
          <a:prstGeom prst="rect">
            <a:avLst/>
          </a:prstGeom>
          <a:ln>
            <a:noFill/>
          </a:ln>
          <a:extLst>
            <a:ext uri="{53640926-AAD7-44D8-BBD7-CCE9431645EC}">
              <a14:shadowObscured xmlns:a14="http://schemas.microsoft.com/office/drawing/2010/main"/>
            </a:ext>
          </a:extLst>
        </p:spPr>
      </p:pic>
      <p:sp>
        <p:nvSpPr>
          <p:cNvPr id="2" name="Ovale 1"/>
          <p:cNvSpPr/>
          <p:nvPr/>
        </p:nvSpPr>
        <p:spPr bwMode="auto">
          <a:xfrm>
            <a:off x="3995936" y="1484784"/>
            <a:ext cx="4392488" cy="1008112"/>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pic>
        <p:nvPicPr>
          <p:cNvPr id="3" name="Immagine 2"/>
          <p:cNvPicPr>
            <a:picLocks noChangeAspect="1"/>
          </p:cNvPicPr>
          <p:nvPr/>
        </p:nvPicPr>
        <p:blipFill>
          <a:blip r:embed="rId4"/>
          <a:stretch>
            <a:fillRect/>
          </a:stretch>
        </p:blipFill>
        <p:spPr>
          <a:xfrm>
            <a:off x="3947507" y="0"/>
            <a:ext cx="4633362" cy="1121761"/>
          </a:xfrm>
          <a:prstGeom prst="rect">
            <a:avLst/>
          </a:prstGeom>
        </p:spPr>
      </p:pic>
    </p:spTree>
    <p:extLst>
      <p:ext uri="{BB962C8B-B14F-4D97-AF65-F5344CB8AC3E}">
        <p14:creationId xmlns:p14="http://schemas.microsoft.com/office/powerpoint/2010/main" val="270185006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179512" y="1484784"/>
            <a:ext cx="3312368" cy="1728192"/>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itchFamily="2" charset="0"/>
              </a:defRPr>
            </a:lvl2pPr>
            <a:lvl3pPr algn="l" rtl="0" eaLnBrk="0" fontAlgn="base" hangingPunct="0">
              <a:spcBef>
                <a:spcPct val="0"/>
              </a:spcBef>
              <a:spcAft>
                <a:spcPct val="0"/>
              </a:spcAft>
              <a:defRPr sz="3600" b="1">
                <a:solidFill>
                  <a:schemeClr val="tx2"/>
                </a:solidFill>
                <a:latin typeface="DecimaWE Rg" pitchFamily="2" charset="0"/>
              </a:defRPr>
            </a:lvl3pPr>
            <a:lvl4pPr algn="l" rtl="0" eaLnBrk="0" fontAlgn="base" hangingPunct="0">
              <a:spcBef>
                <a:spcPct val="0"/>
              </a:spcBef>
              <a:spcAft>
                <a:spcPct val="0"/>
              </a:spcAft>
              <a:defRPr sz="3600" b="1">
                <a:solidFill>
                  <a:schemeClr val="tx2"/>
                </a:solidFill>
                <a:latin typeface="DecimaWE Rg" pitchFamily="2" charset="0"/>
              </a:defRPr>
            </a:lvl4pPr>
            <a:lvl5pPr algn="l" rtl="0" eaLnBrk="0" fontAlgn="base" hangingPunct="0">
              <a:spcBef>
                <a:spcPct val="0"/>
              </a:spcBef>
              <a:spcAft>
                <a:spcPct val="0"/>
              </a:spcAft>
              <a:defRPr sz="3600" b="1">
                <a:solidFill>
                  <a:schemeClr val="tx2"/>
                </a:solidFill>
                <a:latin typeface="DecimaWE Rg" pitchFamily="2"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a:lstStyle>
          <a:p>
            <a:pPr algn="ctr"/>
            <a:r>
              <a:rPr lang="it-IT" sz="2400" kern="0" dirty="0" smtClean="0">
                <a:solidFill>
                  <a:schemeClr val="accent6"/>
                </a:solidFill>
                <a:latin typeface="Arial" panose="020B0604020202020204" pitchFamily="34" charset="0"/>
                <a:cs typeface="Arial" panose="020B0604020202020204" pitchFamily="34" charset="0"/>
              </a:rPr>
              <a:t>5. PROCURA </a:t>
            </a:r>
          </a:p>
          <a:p>
            <a:pPr algn="ctr"/>
            <a:r>
              <a:rPr lang="it-IT" sz="1800" kern="0" dirty="0">
                <a:solidFill>
                  <a:schemeClr val="accent6"/>
                </a:solidFill>
                <a:latin typeface="Arial" panose="020B0604020202020204" pitchFamily="34" charset="0"/>
                <a:cs typeface="Arial" panose="020B0604020202020204" pitchFamily="34" charset="0"/>
              </a:rPr>
              <a:t>p</a:t>
            </a:r>
            <a:r>
              <a:rPr lang="it-IT" sz="1800" kern="0" dirty="0" smtClean="0">
                <a:solidFill>
                  <a:schemeClr val="accent6"/>
                </a:solidFill>
                <a:latin typeface="Arial" panose="020B0604020202020204" pitchFamily="34" charset="0"/>
                <a:cs typeface="Arial" panose="020B0604020202020204" pitchFamily="34" charset="0"/>
              </a:rPr>
              <a:t>er il partner privo di firma digitale</a:t>
            </a:r>
          </a:p>
          <a:p>
            <a:pPr algn="ctr"/>
            <a:r>
              <a:rPr lang="it-IT" sz="1800" kern="0" dirty="0">
                <a:solidFill>
                  <a:schemeClr val="accent6"/>
                </a:solidFill>
                <a:latin typeface="Arial" panose="020B0604020202020204" pitchFamily="34" charset="0"/>
                <a:cs typeface="Arial" panose="020B0604020202020204" pitchFamily="34" charset="0"/>
              </a:rPr>
              <a:t>+ documento d’identità del partner</a:t>
            </a:r>
            <a:endParaRPr lang="it-IT" sz="1800" kern="0" dirty="0">
              <a:solidFill>
                <a:schemeClr val="accent2"/>
              </a:solidFill>
              <a:latin typeface="Arial" panose="020B0604020202020204" pitchFamily="34" charset="0"/>
              <a:cs typeface="Arial" panose="020B0604020202020204" pitchFamily="34" charset="0"/>
            </a:endParaRPr>
          </a:p>
          <a:p>
            <a:pPr algn="ctr"/>
            <a:endParaRPr lang="it-IT" sz="1800" kern="0" dirty="0" smtClean="0">
              <a:solidFill>
                <a:schemeClr val="accent6"/>
              </a:solidFill>
              <a:latin typeface="Arial" panose="020B0604020202020204" pitchFamily="34" charset="0"/>
              <a:cs typeface="Arial" panose="020B0604020202020204" pitchFamily="34" charset="0"/>
            </a:endParaRPr>
          </a:p>
          <a:p>
            <a:pPr algn="ctr"/>
            <a:endParaRPr lang="it-IT" sz="2400" kern="0" dirty="0" smtClean="0">
              <a:solidFill>
                <a:schemeClr val="accent6"/>
              </a:solidFill>
              <a:latin typeface="Arial" panose="020B0604020202020204" pitchFamily="34" charset="0"/>
              <a:cs typeface="Arial" panose="020B0604020202020204" pitchFamily="34" charset="0"/>
            </a:endParaRPr>
          </a:p>
        </p:txBody>
      </p:sp>
      <p:pic>
        <p:nvPicPr>
          <p:cNvPr id="8" name="Immagine 7" descr="https://www.ilprimatonazionale.it/wp-content/uploads/2017/03/patenteevi.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752756">
            <a:off x="444922" y="3973400"/>
            <a:ext cx="1720242" cy="1208229"/>
          </a:xfrm>
          <a:prstGeom prst="rect">
            <a:avLst/>
          </a:prstGeom>
          <a:noFill/>
          <a:ln>
            <a:noFill/>
          </a:ln>
        </p:spPr>
      </p:pic>
      <p:pic>
        <p:nvPicPr>
          <p:cNvPr id="7" name="Immagine 6" descr="https://upload.wikimedia.org/wikipedia/it/b/b8/Carta_identita_front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3429000"/>
            <a:ext cx="1224136" cy="1800200"/>
          </a:xfrm>
          <a:prstGeom prst="rect">
            <a:avLst/>
          </a:prstGeom>
          <a:noFill/>
          <a:ln>
            <a:noFill/>
          </a:ln>
        </p:spPr>
      </p:pic>
      <p:pic>
        <p:nvPicPr>
          <p:cNvPr id="9" name="Immagine 8"/>
          <p:cNvPicPr/>
          <p:nvPr/>
        </p:nvPicPr>
        <p:blipFill rotWithShape="1">
          <a:blip r:embed="rId4"/>
          <a:srcRect l="26211" t="25151" r="25925" b="10650"/>
          <a:stretch/>
        </p:blipFill>
        <p:spPr bwMode="auto">
          <a:xfrm>
            <a:off x="3491880" y="1124744"/>
            <a:ext cx="5400600" cy="4320479"/>
          </a:xfrm>
          <a:prstGeom prst="rect">
            <a:avLst/>
          </a:prstGeom>
          <a:ln>
            <a:noFill/>
          </a:ln>
          <a:extLst>
            <a:ext uri="{53640926-AAD7-44D8-BBD7-CCE9431645EC}">
              <a14:shadowObscured xmlns:a14="http://schemas.microsoft.com/office/drawing/2010/main"/>
            </a:ext>
          </a:extLst>
        </p:spPr>
      </p:pic>
      <p:sp>
        <p:nvSpPr>
          <p:cNvPr id="2" name="Ovale 1"/>
          <p:cNvSpPr/>
          <p:nvPr/>
        </p:nvSpPr>
        <p:spPr bwMode="auto">
          <a:xfrm>
            <a:off x="4572000" y="1340768"/>
            <a:ext cx="3096344" cy="792088"/>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pic>
        <p:nvPicPr>
          <p:cNvPr id="3" name="Immagine 2"/>
          <p:cNvPicPr>
            <a:picLocks noChangeAspect="1"/>
          </p:cNvPicPr>
          <p:nvPr/>
        </p:nvPicPr>
        <p:blipFill>
          <a:blip r:embed="rId5"/>
          <a:stretch>
            <a:fillRect/>
          </a:stretch>
        </p:blipFill>
        <p:spPr>
          <a:xfrm>
            <a:off x="4211960" y="2983"/>
            <a:ext cx="4633362" cy="1121761"/>
          </a:xfrm>
          <a:prstGeom prst="rect">
            <a:avLst/>
          </a:prstGeom>
        </p:spPr>
      </p:pic>
      <p:pic>
        <p:nvPicPr>
          <p:cNvPr id="11" name="Immagine 10"/>
          <p:cNvPicPr>
            <a:picLocks noChangeAspect="1"/>
          </p:cNvPicPr>
          <p:nvPr/>
        </p:nvPicPr>
        <p:blipFill>
          <a:blip r:embed="rId5"/>
          <a:stretch>
            <a:fillRect/>
          </a:stretch>
        </p:blipFill>
        <p:spPr>
          <a:xfrm>
            <a:off x="4142660" y="2983"/>
            <a:ext cx="4633362" cy="1121761"/>
          </a:xfrm>
          <a:prstGeom prst="rect">
            <a:avLst/>
          </a:prstGeom>
        </p:spPr>
      </p:pic>
      <p:pic>
        <p:nvPicPr>
          <p:cNvPr id="12" name="Immagine 11"/>
          <p:cNvPicPr>
            <a:picLocks noChangeAspect="1"/>
          </p:cNvPicPr>
          <p:nvPr/>
        </p:nvPicPr>
        <p:blipFill>
          <a:blip r:embed="rId5"/>
          <a:stretch>
            <a:fillRect/>
          </a:stretch>
        </p:blipFill>
        <p:spPr>
          <a:xfrm>
            <a:off x="4151206" y="2983"/>
            <a:ext cx="4633362" cy="1121761"/>
          </a:xfrm>
          <a:prstGeom prst="rect">
            <a:avLst/>
          </a:prstGeom>
        </p:spPr>
      </p:pic>
      <p:pic>
        <p:nvPicPr>
          <p:cNvPr id="13" name="Immagine 12"/>
          <p:cNvPicPr>
            <a:picLocks noChangeAspect="1"/>
          </p:cNvPicPr>
          <p:nvPr/>
        </p:nvPicPr>
        <p:blipFill>
          <a:blip r:embed="rId5"/>
          <a:stretch>
            <a:fillRect/>
          </a:stretch>
        </p:blipFill>
        <p:spPr>
          <a:xfrm>
            <a:off x="4142660" y="2983"/>
            <a:ext cx="4633362" cy="1121761"/>
          </a:xfrm>
          <a:prstGeom prst="rect">
            <a:avLst/>
          </a:prstGeom>
        </p:spPr>
      </p:pic>
    </p:spTree>
    <p:extLst>
      <p:ext uri="{BB962C8B-B14F-4D97-AF65-F5344CB8AC3E}">
        <p14:creationId xmlns:p14="http://schemas.microsoft.com/office/powerpoint/2010/main" val="126388365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1268760"/>
            <a:ext cx="8064896" cy="769441"/>
          </a:xfrm>
          <a:prstGeom prst="rect">
            <a:avLst/>
          </a:prstGeom>
        </p:spPr>
        <p:txBody>
          <a:bodyPr wrap="square">
            <a:spAutoFit/>
          </a:bodyPr>
          <a:lstStyle/>
          <a:p>
            <a:r>
              <a:rPr lang="it-IT" dirty="0" smtClean="0">
                <a:solidFill>
                  <a:schemeClr val="accent6"/>
                </a:solidFill>
              </a:rPr>
              <a:t> </a:t>
            </a:r>
            <a:endParaRPr lang="it-IT" dirty="0"/>
          </a:p>
        </p:txBody>
      </p:sp>
      <p:sp>
        <p:nvSpPr>
          <p:cNvPr id="6" name="Titolo 1"/>
          <p:cNvSpPr txBox="1">
            <a:spLocks/>
          </p:cNvSpPr>
          <p:nvPr/>
        </p:nvSpPr>
        <p:spPr bwMode="auto">
          <a:xfrm>
            <a:off x="107503" y="1305668"/>
            <a:ext cx="4170689" cy="449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itchFamily="2" charset="0"/>
              </a:defRPr>
            </a:lvl2pPr>
            <a:lvl3pPr algn="l" rtl="0" eaLnBrk="0" fontAlgn="base" hangingPunct="0">
              <a:spcBef>
                <a:spcPct val="0"/>
              </a:spcBef>
              <a:spcAft>
                <a:spcPct val="0"/>
              </a:spcAft>
              <a:defRPr sz="3600" b="1">
                <a:solidFill>
                  <a:schemeClr val="tx2"/>
                </a:solidFill>
                <a:latin typeface="DecimaWE Rg" pitchFamily="2" charset="0"/>
              </a:defRPr>
            </a:lvl3pPr>
            <a:lvl4pPr algn="l" rtl="0" eaLnBrk="0" fontAlgn="base" hangingPunct="0">
              <a:spcBef>
                <a:spcPct val="0"/>
              </a:spcBef>
              <a:spcAft>
                <a:spcPct val="0"/>
              </a:spcAft>
              <a:defRPr sz="3600" b="1">
                <a:solidFill>
                  <a:schemeClr val="tx2"/>
                </a:solidFill>
                <a:latin typeface="DecimaWE Rg" pitchFamily="2" charset="0"/>
              </a:defRPr>
            </a:lvl4pPr>
            <a:lvl5pPr algn="l" rtl="0" eaLnBrk="0" fontAlgn="base" hangingPunct="0">
              <a:spcBef>
                <a:spcPct val="0"/>
              </a:spcBef>
              <a:spcAft>
                <a:spcPct val="0"/>
              </a:spcAft>
              <a:defRPr sz="3600" b="1">
                <a:solidFill>
                  <a:schemeClr val="tx2"/>
                </a:solidFill>
                <a:latin typeface="DecimaWE Rg" pitchFamily="2"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a:lstStyle>
          <a:p>
            <a:pPr algn="ctr"/>
            <a:r>
              <a:rPr lang="it-IT" sz="2400" kern="0" dirty="0" smtClean="0">
                <a:solidFill>
                  <a:schemeClr val="accent6"/>
                </a:solidFill>
                <a:latin typeface="Arial" panose="020B0604020202020204" pitchFamily="34" charset="0"/>
                <a:cs typeface="Arial" panose="020B0604020202020204" pitchFamily="34" charset="0"/>
              </a:rPr>
              <a:t>6. MODELLO F23 / F24 </a:t>
            </a:r>
          </a:p>
          <a:p>
            <a:pPr algn="ctr"/>
            <a:r>
              <a:rPr lang="it-IT" sz="2000" kern="0" dirty="0" smtClean="0">
                <a:solidFill>
                  <a:schemeClr val="accent6"/>
                </a:solidFill>
                <a:latin typeface="Arial" panose="020B0604020202020204" pitchFamily="34" charset="0"/>
                <a:cs typeface="Arial" panose="020B0604020202020204" pitchFamily="34" charset="0"/>
              </a:rPr>
              <a:t>attestante il pagamento della marca da bollo di euro 16,00</a:t>
            </a:r>
          </a:p>
          <a:p>
            <a:pPr algn="ctr"/>
            <a:endParaRPr lang="it-IT" sz="800" kern="0" dirty="0" smtClean="0">
              <a:solidFill>
                <a:schemeClr val="accent6"/>
              </a:solidFill>
              <a:latin typeface="Arial" panose="020B0604020202020204" pitchFamily="34" charset="0"/>
              <a:cs typeface="Arial" panose="020B0604020202020204" pitchFamily="34" charset="0"/>
            </a:endParaRPr>
          </a:p>
          <a:p>
            <a:pPr algn="ctr"/>
            <a:endParaRPr lang="it-IT" sz="1000" kern="0" dirty="0" smtClean="0">
              <a:solidFill>
                <a:schemeClr val="accent6"/>
              </a:solidFill>
              <a:latin typeface="Arial" panose="020B0604020202020204" pitchFamily="34" charset="0"/>
              <a:cs typeface="Arial" panose="020B0604020202020204" pitchFamily="34" charset="0"/>
            </a:endParaRPr>
          </a:p>
          <a:p>
            <a:pPr algn="ctr"/>
            <a:r>
              <a:rPr lang="it-IT" sz="1400" u="sng" dirty="0" smtClean="0">
                <a:latin typeface="Arial" panose="020B0604020202020204" pitchFamily="34" charset="0"/>
                <a:cs typeface="Arial" panose="020B0604020202020204" pitchFamily="34" charset="0"/>
              </a:rPr>
              <a:t>Indicazioni </a:t>
            </a:r>
            <a:r>
              <a:rPr lang="it-IT" sz="1400" u="sng" dirty="0">
                <a:latin typeface="Arial" panose="020B0604020202020204" pitchFamily="34" charset="0"/>
                <a:cs typeface="Arial" panose="020B0604020202020204" pitchFamily="34" charset="0"/>
              </a:rPr>
              <a:t>per la </a:t>
            </a:r>
            <a:r>
              <a:rPr lang="it-IT" sz="1400" u="sng" dirty="0" smtClean="0">
                <a:latin typeface="Arial" panose="020B0604020202020204" pitchFamily="34" charset="0"/>
                <a:cs typeface="Arial" panose="020B0604020202020204" pitchFamily="34" charset="0"/>
              </a:rPr>
              <a:t>compilazione dell’F23:</a:t>
            </a:r>
          </a:p>
          <a:p>
            <a:pPr algn="ctr"/>
            <a:endParaRPr lang="it-IT" sz="800" u="sng" dirty="0">
              <a:latin typeface="Arial" panose="020B0604020202020204" pitchFamily="34" charset="0"/>
              <a:cs typeface="Arial" panose="020B0604020202020204" pitchFamily="34" charset="0"/>
            </a:endParaRPr>
          </a:p>
          <a:p>
            <a:r>
              <a:rPr lang="it-IT" sz="1400" dirty="0" smtClean="0">
                <a:latin typeface="Arial" panose="020B0604020202020204" pitchFamily="34" charset="0"/>
                <a:cs typeface="Arial" panose="020B0604020202020204" pitchFamily="34" charset="0"/>
              </a:rPr>
              <a:t>CAMPO 4: dati </a:t>
            </a:r>
            <a:r>
              <a:rPr lang="it-IT" sz="1400" dirty="0">
                <a:latin typeface="Arial" panose="020B0604020202020204" pitchFamily="34" charset="0"/>
                <a:cs typeface="Arial" panose="020B0604020202020204" pitchFamily="34" charset="0"/>
              </a:rPr>
              <a:t>del soggetto richiedente</a:t>
            </a:r>
          </a:p>
          <a:p>
            <a:r>
              <a:rPr lang="it-IT" sz="1400" dirty="0" smtClean="0">
                <a:latin typeface="Arial" panose="020B0604020202020204" pitchFamily="34" charset="0"/>
                <a:cs typeface="Arial" panose="020B0604020202020204" pitchFamily="34" charset="0"/>
              </a:rPr>
              <a:t>CAMPO 6: codice </a:t>
            </a:r>
            <a:r>
              <a:rPr lang="it-IT" sz="1400" dirty="0">
                <a:latin typeface="Arial" panose="020B0604020202020204" pitchFamily="34" charset="0"/>
                <a:cs typeface="Arial" panose="020B0604020202020204" pitchFamily="34" charset="0"/>
              </a:rPr>
              <a:t>della Direzione </a:t>
            </a:r>
            <a:r>
              <a:rPr lang="it-IT" sz="1400" dirty="0" err="1" smtClean="0">
                <a:latin typeface="Arial" panose="020B0604020202020204" pitchFamily="34" charset="0"/>
                <a:cs typeface="Arial" panose="020B0604020202020204" pitchFamily="34" charset="0"/>
              </a:rPr>
              <a:t>prov</a:t>
            </a:r>
            <a:r>
              <a:rPr lang="it-IT" sz="1400" dirty="0" smtClean="0">
                <a:latin typeface="Arial" panose="020B0604020202020204" pitchFamily="34" charset="0"/>
                <a:cs typeface="Arial" panose="020B0604020202020204" pitchFamily="34" charset="0"/>
              </a:rPr>
              <a:t>.      	 	dell’Agenzia </a:t>
            </a:r>
            <a:r>
              <a:rPr lang="it-IT" sz="1400" dirty="0">
                <a:latin typeface="Arial" panose="020B0604020202020204" pitchFamily="34" charset="0"/>
                <a:cs typeface="Arial" panose="020B0604020202020204" pitchFamily="34" charset="0"/>
              </a:rPr>
              <a:t>delle Entrate </a:t>
            </a:r>
            <a:endParaRPr lang="it-IT" sz="1400" dirty="0" smtClean="0">
              <a:latin typeface="Arial" panose="020B0604020202020204" pitchFamily="34" charset="0"/>
              <a:cs typeface="Arial" panose="020B0604020202020204" pitchFamily="34" charset="0"/>
            </a:endParaRPr>
          </a:p>
          <a:p>
            <a:r>
              <a:rPr lang="it-IT" sz="1400" dirty="0">
                <a:latin typeface="Arial" panose="020B0604020202020204" pitchFamily="34" charset="0"/>
                <a:cs typeface="Arial" panose="020B0604020202020204" pitchFamily="34" charset="0"/>
              </a:rPr>
              <a:t>	</a:t>
            </a:r>
            <a:r>
              <a:rPr lang="it-IT" sz="1400" dirty="0" smtClean="0">
                <a:latin typeface="Arial" panose="020B0604020202020204" pitchFamily="34" charset="0"/>
                <a:cs typeface="Arial" panose="020B0604020202020204" pitchFamily="34" charset="0"/>
              </a:rPr>
              <a:t>attinente alla </a:t>
            </a:r>
            <a:r>
              <a:rPr lang="it-IT" sz="1400" dirty="0">
                <a:latin typeface="Arial" panose="020B0604020202020204" pitchFamily="34" charset="0"/>
                <a:cs typeface="Arial" panose="020B0604020202020204" pitchFamily="34" charset="0"/>
              </a:rPr>
              <a:t>sede del </a:t>
            </a:r>
            <a:r>
              <a:rPr lang="it-IT" sz="1400" dirty="0" smtClean="0">
                <a:latin typeface="Arial" panose="020B0604020202020204" pitchFamily="34" charset="0"/>
                <a:cs typeface="Arial" panose="020B0604020202020204" pitchFamily="34" charset="0"/>
              </a:rPr>
              <a:t>richiedente </a:t>
            </a:r>
            <a:endParaRPr lang="it-IT" sz="1400" dirty="0">
              <a:latin typeface="Arial" panose="020B0604020202020204" pitchFamily="34" charset="0"/>
              <a:cs typeface="Arial" panose="020B0604020202020204" pitchFamily="34" charset="0"/>
            </a:endParaRPr>
          </a:p>
          <a:p>
            <a:r>
              <a:rPr lang="it-IT" sz="1400" dirty="0" smtClean="0">
                <a:latin typeface="Arial" panose="020B0604020202020204" pitchFamily="34" charset="0"/>
                <a:cs typeface="Arial" panose="020B0604020202020204" pitchFamily="34" charset="0"/>
              </a:rPr>
              <a:t>CAMPO 10: Anno “2024” N. “DGR </a:t>
            </a:r>
            <a:r>
              <a:rPr lang="it-IT" sz="1400" dirty="0" smtClean="0">
                <a:solidFill>
                  <a:schemeClr val="tx1"/>
                </a:solidFill>
                <a:latin typeface="Arial" panose="020B0604020202020204" pitchFamily="34" charset="0"/>
                <a:cs typeface="Arial" panose="020B0604020202020204" pitchFamily="34" charset="0"/>
              </a:rPr>
              <a:t>346/2024</a:t>
            </a:r>
            <a:r>
              <a:rPr lang="it-IT" sz="1400" dirty="0" smtClean="0">
                <a:latin typeface="Arial" panose="020B0604020202020204" pitchFamily="34" charset="0"/>
                <a:cs typeface="Arial" panose="020B0604020202020204" pitchFamily="34" charset="0"/>
              </a:rPr>
              <a:t>” </a:t>
            </a:r>
            <a:endParaRPr lang="it-IT" sz="1400" dirty="0">
              <a:latin typeface="Arial" panose="020B0604020202020204" pitchFamily="34" charset="0"/>
              <a:cs typeface="Arial" panose="020B0604020202020204" pitchFamily="34" charset="0"/>
            </a:endParaRPr>
          </a:p>
          <a:p>
            <a:r>
              <a:rPr lang="it-IT" sz="1400" dirty="0" smtClean="0">
                <a:latin typeface="Arial" panose="020B0604020202020204" pitchFamily="34" charset="0"/>
                <a:cs typeface="Arial" panose="020B0604020202020204" pitchFamily="34" charset="0"/>
              </a:rPr>
              <a:t>CAMPO 11: codice </a:t>
            </a:r>
            <a:r>
              <a:rPr lang="it-IT" sz="1400" dirty="0">
                <a:latin typeface="Arial" panose="020B0604020202020204" pitchFamily="34" charset="0"/>
                <a:cs typeface="Arial" panose="020B0604020202020204" pitchFamily="34" charset="0"/>
              </a:rPr>
              <a:t>tributo “456 T” </a:t>
            </a:r>
          </a:p>
          <a:p>
            <a:r>
              <a:rPr lang="it-IT" sz="1400" dirty="0" smtClean="0">
                <a:latin typeface="Arial" panose="020B0604020202020204" pitchFamily="34" charset="0"/>
                <a:cs typeface="Arial" panose="020B0604020202020204" pitchFamily="34" charset="0"/>
              </a:rPr>
              <a:t>CAMPO 12: descrizione «imposta </a:t>
            </a:r>
            <a:r>
              <a:rPr lang="it-IT" sz="1400" dirty="0">
                <a:latin typeface="Arial" panose="020B0604020202020204" pitchFamily="34" charset="0"/>
                <a:cs typeface="Arial" panose="020B0604020202020204" pitchFamily="34" charset="0"/>
              </a:rPr>
              <a:t>di bollo </a:t>
            </a:r>
            <a:endParaRPr lang="it-IT" sz="1400" dirty="0" smtClean="0">
              <a:latin typeface="Arial" panose="020B0604020202020204" pitchFamily="34" charset="0"/>
              <a:cs typeface="Arial" panose="020B0604020202020204" pitchFamily="34" charset="0"/>
            </a:endParaRPr>
          </a:p>
          <a:p>
            <a:r>
              <a:rPr lang="it-IT" sz="1400" dirty="0">
                <a:latin typeface="Arial" panose="020B0604020202020204" pitchFamily="34" charset="0"/>
                <a:cs typeface="Arial" panose="020B0604020202020204" pitchFamily="34" charset="0"/>
              </a:rPr>
              <a:t>	</a:t>
            </a:r>
            <a:r>
              <a:rPr lang="it-IT" sz="1400" dirty="0" smtClean="0">
                <a:latin typeface="Arial" panose="020B0604020202020204" pitchFamily="34" charset="0"/>
                <a:cs typeface="Arial" panose="020B0604020202020204" pitchFamily="34" charset="0"/>
              </a:rPr>
              <a:t>per </a:t>
            </a:r>
            <a:r>
              <a:rPr lang="it-IT" sz="1400" dirty="0">
                <a:latin typeface="Arial" panose="020B0604020202020204" pitchFamily="34" charset="0"/>
                <a:cs typeface="Arial" panose="020B0604020202020204" pitchFamily="34" charset="0"/>
              </a:rPr>
              <a:t>Avviso </a:t>
            </a:r>
            <a:r>
              <a:rPr lang="it-IT" sz="1400" dirty="0" smtClean="0">
                <a:latin typeface="Arial" panose="020B0604020202020204" pitchFamily="34" charset="0"/>
                <a:cs typeface="Arial" panose="020B0604020202020204" pitchFamily="34" charset="0"/>
              </a:rPr>
              <a:t>studi e ricerche» </a:t>
            </a:r>
          </a:p>
          <a:p>
            <a:r>
              <a:rPr lang="it-IT" sz="1400" dirty="0" smtClean="0">
                <a:latin typeface="Arial" panose="020B0604020202020204" pitchFamily="34" charset="0"/>
                <a:cs typeface="Arial" panose="020B0604020202020204" pitchFamily="34" charset="0"/>
              </a:rPr>
              <a:t>CAMPO 13: </a:t>
            </a:r>
            <a:r>
              <a:rPr lang="it-IT" sz="1400" dirty="0">
                <a:latin typeface="Arial" panose="020B0604020202020204" pitchFamily="34" charset="0"/>
                <a:cs typeface="Arial" panose="020B0604020202020204" pitchFamily="34" charset="0"/>
              </a:rPr>
              <a:t>importo 16,00 euro</a:t>
            </a:r>
            <a:endParaRPr lang="it-IT" sz="1400" kern="0" dirty="0">
              <a:solidFill>
                <a:schemeClr val="accent2"/>
              </a:solidFill>
              <a:latin typeface="Arial" panose="020B0604020202020204" pitchFamily="34" charset="0"/>
              <a:cs typeface="Arial" panose="020B0604020202020204" pitchFamily="34" charset="0"/>
            </a:endParaRPr>
          </a:p>
        </p:txBody>
      </p:sp>
      <p:pic>
        <p:nvPicPr>
          <p:cNvPr id="8" name="Immagine 7" descr="Modello F23 compilabile"/>
          <p:cNvPicPr/>
          <p:nvPr/>
        </p:nvPicPr>
        <p:blipFill>
          <a:blip r:embed="rId2">
            <a:extLst>
              <a:ext uri="{28A0092B-C50C-407E-A947-70E740481C1C}">
                <a14:useLocalDpi xmlns:a14="http://schemas.microsoft.com/office/drawing/2010/main" val="0"/>
              </a:ext>
            </a:extLst>
          </a:blip>
          <a:srcRect/>
          <a:stretch>
            <a:fillRect/>
          </a:stretch>
        </p:blipFill>
        <p:spPr bwMode="auto">
          <a:xfrm>
            <a:off x="5084028" y="1124744"/>
            <a:ext cx="3816424" cy="3131443"/>
          </a:xfrm>
          <a:prstGeom prst="rect">
            <a:avLst/>
          </a:prstGeom>
          <a:noFill/>
          <a:ln>
            <a:noFill/>
          </a:ln>
        </p:spPr>
      </p:pic>
      <p:pic>
        <p:nvPicPr>
          <p:cNvPr id="9" name="Immagine 8" descr="modello f24">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rot="516443">
            <a:off x="4350201" y="2708920"/>
            <a:ext cx="4326255" cy="2919730"/>
          </a:xfrm>
          <a:prstGeom prst="rect">
            <a:avLst/>
          </a:prstGeom>
          <a:noFill/>
          <a:ln>
            <a:noFill/>
          </a:ln>
        </p:spPr>
      </p:pic>
      <p:pic>
        <p:nvPicPr>
          <p:cNvPr id="4" name="Immagine 3"/>
          <p:cNvPicPr>
            <a:picLocks noChangeAspect="1"/>
          </p:cNvPicPr>
          <p:nvPr/>
        </p:nvPicPr>
        <p:blipFill>
          <a:blip r:embed="rId5"/>
          <a:stretch>
            <a:fillRect/>
          </a:stretch>
        </p:blipFill>
        <p:spPr>
          <a:xfrm>
            <a:off x="4196647" y="0"/>
            <a:ext cx="4633362" cy="1121761"/>
          </a:xfrm>
          <a:prstGeom prst="rect">
            <a:avLst/>
          </a:prstGeom>
        </p:spPr>
      </p:pic>
      <p:pic>
        <p:nvPicPr>
          <p:cNvPr id="3" name="Immagine 2"/>
          <p:cNvPicPr>
            <a:picLocks noChangeAspect="1"/>
          </p:cNvPicPr>
          <p:nvPr/>
        </p:nvPicPr>
        <p:blipFill>
          <a:blip r:embed="rId6"/>
          <a:stretch>
            <a:fillRect/>
          </a:stretch>
        </p:blipFill>
        <p:spPr>
          <a:xfrm>
            <a:off x="3477260" y="955427"/>
            <a:ext cx="1536325" cy="1396105"/>
          </a:xfrm>
          <a:prstGeom prst="rect">
            <a:avLst/>
          </a:prstGeom>
        </p:spPr>
      </p:pic>
    </p:spTree>
    <p:extLst>
      <p:ext uri="{BB962C8B-B14F-4D97-AF65-F5344CB8AC3E}">
        <p14:creationId xmlns:p14="http://schemas.microsoft.com/office/powerpoint/2010/main" val="244137895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2800" dirty="0">
                <a:solidFill>
                  <a:schemeClr val="accent6"/>
                </a:solidFill>
                <a:latin typeface="Arial" panose="020B0604020202020204" pitchFamily="34" charset="0"/>
                <a:cs typeface="Arial" panose="020B0604020202020204" pitchFamily="34" charset="0"/>
              </a:rPr>
              <a:t>Accesso a Istanze On Line -  I.O.L.</a:t>
            </a:r>
          </a:p>
        </p:txBody>
      </p:sp>
      <p:pic>
        <p:nvPicPr>
          <p:cNvPr id="4" name="Segnaposto contenuto 3"/>
          <p:cNvPicPr>
            <a:picLocks noGrp="1"/>
          </p:cNvPicPr>
          <p:nvPr>
            <p:ph idx="1"/>
          </p:nvPr>
        </p:nvPicPr>
        <p:blipFill rotWithShape="1">
          <a:blip r:embed="rId2"/>
          <a:srcRect l="20425" t="13118" r="19808" b="7851"/>
          <a:stretch/>
        </p:blipFill>
        <p:spPr bwMode="auto">
          <a:xfrm>
            <a:off x="1907704" y="1844824"/>
            <a:ext cx="5184575" cy="3888432"/>
          </a:xfrm>
          <a:prstGeom prst="rect">
            <a:avLst/>
          </a:prstGeom>
          <a:ln>
            <a:noFill/>
          </a:ln>
          <a:extLst>
            <a:ext uri="{53640926-AAD7-44D8-BBD7-CCE9431645EC}">
              <a14:shadowObscured xmlns:a14="http://schemas.microsoft.com/office/drawing/2010/main"/>
            </a:ext>
          </a:extLst>
        </p:spPr>
      </p:pic>
      <p:sp>
        <p:nvSpPr>
          <p:cNvPr id="5" name="Rettangolo 4"/>
          <p:cNvSpPr/>
          <p:nvPr/>
        </p:nvSpPr>
        <p:spPr bwMode="auto">
          <a:xfrm>
            <a:off x="2843808" y="4653136"/>
            <a:ext cx="2808312" cy="432048"/>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pic>
        <p:nvPicPr>
          <p:cNvPr id="6" name="Immagine 5" descr="http://www.ilsitodimassacarrara.it/sites/default/files/immagini_articoli/accesso-internet.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627864">
            <a:off x="7236296" y="2204864"/>
            <a:ext cx="1008112" cy="991432"/>
          </a:xfrm>
          <a:prstGeom prst="rect">
            <a:avLst/>
          </a:prstGeom>
          <a:noFill/>
          <a:ln>
            <a:noFill/>
          </a:ln>
        </p:spPr>
      </p:pic>
    </p:spTree>
    <p:extLst>
      <p:ext uri="{BB962C8B-B14F-4D97-AF65-F5344CB8AC3E}">
        <p14:creationId xmlns:p14="http://schemas.microsoft.com/office/powerpoint/2010/main" val="211200400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00050" y="1340768"/>
            <a:ext cx="8348414" cy="4145632"/>
          </a:xfrm>
        </p:spPr>
        <p:txBody>
          <a:bodyPr/>
          <a:lstStyle/>
          <a:p>
            <a:pPr marL="0" indent="0" algn="just" eaLnBrk="1" hangingPunct="1">
              <a:buNone/>
              <a:defRPr/>
            </a:pPr>
            <a:r>
              <a:rPr lang="it-IT" sz="1800" dirty="0" smtClean="0"/>
              <a:t>Per </a:t>
            </a:r>
            <a:r>
              <a:rPr lang="it-IT" sz="1800" dirty="0"/>
              <a:t>accedere </a:t>
            </a:r>
            <a:r>
              <a:rPr lang="it-IT" sz="1800" dirty="0" smtClean="0"/>
              <a:t>a IOL sarà </a:t>
            </a:r>
            <a:r>
              <a:rPr lang="it-IT" sz="1800" dirty="0"/>
              <a:t>necessario utilizzare le credenziali </a:t>
            </a:r>
            <a:r>
              <a:rPr lang="it-IT" sz="1800" b="1" i="1" dirty="0"/>
              <a:t>SPID</a:t>
            </a:r>
            <a:r>
              <a:rPr lang="it-IT" sz="1800" dirty="0"/>
              <a:t> (Sistema Pubblico di Identità Digitale) ovvero la modalità di accesso con CIE (Carta identità Elettronica) e CRS/CNS, attraverso l’identificazione della persona fisica sulla base </a:t>
            </a:r>
            <a:r>
              <a:rPr lang="it-IT" sz="1800" i="1" dirty="0"/>
              <a:t>dell’identità digitale </a:t>
            </a:r>
            <a:r>
              <a:rPr lang="it-IT" sz="1800" dirty="0"/>
              <a:t>associata al codice SPID o dichiarata nei supporti dotati di certificato di autenticazione, quali appunto la CIE, la CNS e la maggior parte delle firme digitali.</a:t>
            </a:r>
          </a:p>
          <a:p>
            <a:pPr marL="0" indent="0" algn="just" eaLnBrk="1" hangingPunct="1">
              <a:buNone/>
              <a:defRPr/>
            </a:pPr>
            <a:endParaRPr lang="it-IT" sz="1800" dirty="0"/>
          </a:p>
          <a:p>
            <a:pPr marL="0" indent="0" algn="just" eaLnBrk="1" hangingPunct="1">
              <a:buFontTx/>
              <a:buNone/>
              <a:defRPr/>
            </a:pPr>
            <a:r>
              <a:rPr lang="it-IT" sz="1800" b="1" dirty="0"/>
              <a:t>Non è possibile accedere al sistema in forma anonima</a:t>
            </a:r>
            <a:r>
              <a:rPr lang="it-IT" sz="1800" dirty="0"/>
              <a:t>.</a:t>
            </a:r>
          </a:p>
          <a:p>
            <a:pPr marL="0" indent="0" algn="just" eaLnBrk="1" hangingPunct="1">
              <a:buFontTx/>
              <a:buNone/>
              <a:defRPr/>
            </a:pPr>
            <a:endParaRPr lang="it-IT" sz="1800" dirty="0"/>
          </a:p>
          <a:p>
            <a:pPr marL="0" indent="0" algn="just" eaLnBrk="1" hangingPunct="1">
              <a:buFontTx/>
              <a:buNone/>
              <a:defRPr/>
            </a:pPr>
            <a:r>
              <a:rPr lang="it-IT" sz="1800" b="1" dirty="0">
                <a:solidFill>
                  <a:srgbClr val="FF0000"/>
                </a:solidFill>
              </a:rPr>
              <a:t>L’identificazione del soggetto in fase di accesso al sistema, consente di adottare quale forma di </a:t>
            </a:r>
            <a:r>
              <a:rPr lang="it-IT" sz="1800" b="1" u="sng" dirty="0">
                <a:solidFill>
                  <a:srgbClr val="FF0000"/>
                </a:solidFill>
              </a:rPr>
              <a:t>sottoscrizione della domanda</a:t>
            </a:r>
            <a:r>
              <a:rPr lang="it-IT" sz="1800" b="1" dirty="0">
                <a:solidFill>
                  <a:srgbClr val="FF0000"/>
                </a:solidFill>
              </a:rPr>
              <a:t> la mera convalida finale a valle della compilazione, ai sensi dell’articolo 65 del CAD (Codice dell’Amministrazione Digitale).</a:t>
            </a:r>
          </a:p>
          <a:p>
            <a:endParaRPr lang="it-IT" dirty="0"/>
          </a:p>
        </p:txBody>
      </p:sp>
    </p:spTree>
    <p:extLst>
      <p:ext uri="{BB962C8B-B14F-4D97-AF65-F5344CB8AC3E}">
        <p14:creationId xmlns:p14="http://schemas.microsoft.com/office/powerpoint/2010/main" val="411080192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9268" y="1052736"/>
            <a:ext cx="3688676" cy="762000"/>
          </a:xfrm>
        </p:spPr>
        <p:txBody>
          <a:bodyPr/>
          <a:lstStyle/>
          <a:p>
            <a:pPr algn="ctr"/>
            <a:r>
              <a:rPr lang="it-IT" sz="2400" dirty="0">
                <a:solidFill>
                  <a:srgbClr val="FF0000"/>
                </a:solidFill>
                <a:latin typeface="Calibri" panose="020F0502020204030204" pitchFamily="34" charset="0"/>
                <a:cs typeface="Calibri" panose="020F0502020204030204" pitchFamily="34" charset="0"/>
              </a:rPr>
              <a:t>SPID: cos’è e come si ottengono le credenziali?</a:t>
            </a:r>
            <a:endParaRPr lang="it-IT" sz="2400" dirty="0"/>
          </a:p>
        </p:txBody>
      </p:sp>
      <p:sp>
        <p:nvSpPr>
          <p:cNvPr id="3" name="Segnaposto contenuto 2"/>
          <p:cNvSpPr>
            <a:spLocks noGrp="1"/>
          </p:cNvSpPr>
          <p:nvPr>
            <p:ph idx="1"/>
          </p:nvPr>
        </p:nvSpPr>
        <p:spPr>
          <a:xfrm>
            <a:off x="400050" y="2204864"/>
            <a:ext cx="3667894" cy="3600400"/>
          </a:xfrm>
        </p:spPr>
        <p:txBody>
          <a:bodyPr/>
          <a:lstStyle/>
          <a:p>
            <a:pPr marL="0" indent="0">
              <a:buNone/>
            </a:pPr>
            <a:r>
              <a:rPr lang="it-IT" sz="1400" b="1" dirty="0"/>
              <a:t>SPID</a:t>
            </a:r>
            <a:r>
              <a:rPr lang="it-IT" sz="1400" dirty="0"/>
              <a:t> è il </a:t>
            </a:r>
            <a:r>
              <a:rPr lang="it-IT" sz="1400" i="1" dirty="0"/>
              <a:t>Sistema Pubblico di Identità Digitale</a:t>
            </a:r>
            <a:r>
              <a:rPr lang="it-IT" sz="1400" dirty="0"/>
              <a:t>, </a:t>
            </a:r>
            <a:r>
              <a:rPr lang="it-IT" sz="1400" dirty="0" smtClean="0"/>
              <a:t>ti </a:t>
            </a:r>
            <a:r>
              <a:rPr lang="it-IT" sz="1400" dirty="0"/>
              <a:t>permette di accedere a tutti i servizi online della </a:t>
            </a:r>
            <a:r>
              <a:rPr lang="it-IT" sz="1400" dirty="0" smtClean="0"/>
              <a:t>P.A. </a:t>
            </a:r>
            <a:r>
              <a:rPr lang="it-IT" sz="1400" dirty="0"/>
              <a:t>e dei soggetti privati aderenti con un'unica Identità Digitale (username e password) utilizzabile da computer, </a:t>
            </a:r>
            <a:r>
              <a:rPr lang="it-IT" sz="1400" dirty="0" err="1"/>
              <a:t>tablet</a:t>
            </a:r>
            <a:r>
              <a:rPr lang="it-IT" sz="1400" dirty="0"/>
              <a:t> e </a:t>
            </a:r>
            <a:r>
              <a:rPr lang="it-IT" sz="1400" dirty="0" err="1"/>
              <a:t>smartphone</a:t>
            </a:r>
            <a:r>
              <a:rPr lang="it-IT" sz="1400" dirty="0"/>
              <a:t>.</a:t>
            </a:r>
          </a:p>
          <a:p>
            <a:pPr algn="just"/>
            <a:endParaRPr lang="it-IT" sz="1400" dirty="0"/>
          </a:p>
          <a:p>
            <a:pPr marL="0" indent="0">
              <a:buNone/>
            </a:pPr>
            <a:r>
              <a:rPr lang="it-IT" sz="1400" dirty="0"/>
              <a:t>Per ottenere le tue credenziali SPID devi rivolgerti a </a:t>
            </a:r>
            <a:r>
              <a:rPr lang="it-IT" sz="1400" i="1" dirty="0"/>
              <a:t>Aruba, </a:t>
            </a:r>
            <a:r>
              <a:rPr lang="it-IT" sz="1400" i="1" dirty="0" err="1"/>
              <a:t>Infocert</a:t>
            </a:r>
            <a:r>
              <a:rPr lang="it-IT" sz="1400" i="1" dirty="0"/>
              <a:t>, Intesa, </a:t>
            </a:r>
            <a:r>
              <a:rPr lang="it-IT" sz="1400" i="1" dirty="0" err="1"/>
              <a:t>Namirial</a:t>
            </a:r>
            <a:r>
              <a:rPr lang="it-IT" sz="1400" i="1" dirty="0"/>
              <a:t>, Poste, </a:t>
            </a:r>
            <a:r>
              <a:rPr lang="it-IT" sz="1400" i="1" dirty="0" err="1"/>
              <a:t>Register</a:t>
            </a:r>
            <a:r>
              <a:rPr lang="it-IT" sz="1400" i="1" dirty="0"/>
              <a:t>, </a:t>
            </a:r>
            <a:r>
              <a:rPr lang="it-IT" sz="1400" i="1" dirty="0" err="1"/>
              <a:t>Sielte</a:t>
            </a:r>
            <a:r>
              <a:rPr lang="it-IT" sz="1400" i="1" dirty="0"/>
              <a:t>, Tim o Lepida</a:t>
            </a:r>
            <a:r>
              <a:rPr lang="it-IT" sz="1400" dirty="0"/>
              <a:t>. Questi soggetti (detti </a:t>
            </a:r>
            <a:r>
              <a:rPr lang="it-IT" sz="1400" i="1" dirty="0" err="1"/>
              <a:t>identity</a:t>
            </a:r>
            <a:r>
              <a:rPr lang="it-IT" sz="1400" i="1" dirty="0"/>
              <a:t> provider</a:t>
            </a:r>
            <a:r>
              <a:rPr lang="it-IT" sz="1400" dirty="0"/>
              <a:t>) ti offrono diverse modalità per richiedere e ottenere SPID, puoi scegliere quella più adatta alle tue esigenze. Tutte le informazioni su dove e come chiedere le tue credenziali SPID sul sito </a:t>
            </a:r>
            <a:r>
              <a:rPr lang="it-IT" sz="1400" b="1" i="1" dirty="0"/>
              <a:t>spid.gov.it/richiedi-</a:t>
            </a:r>
            <a:r>
              <a:rPr lang="it-IT" sz="1400" b="1" i="1" dirty="0" err="1"/>
              <a:t>spid</a:t>
            </a:r>
            <a:endParaRPr lang="it-IT" sz="1400" dirty="0"/>
          </a:p>
        </p:txBody>
      </p:sp>
      <p:sp>
        <p:nvSpPr>
          <p:cNvPr id="4" name="Titolo 1"/>
          <p:cNvSpPr txBox="1">
            <a:spLocks/>
          </p:cNvSpPr>
          <p:nvPr/>
        </p:nvSpPr>
        <p:spPr bwMode="auto">
          <a:xfrm>
            <a:off x="4716016" y="1206624"/>
            <a:ext cx="3960440" cy="49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itchFamily="2" charset="0"/>
              </a:defRPr>
            </a:lvl2pPr>
            <a:lvl3pPr algn="l" rtl="0" eaLnBrk="0" fontAlgn="base" hangingPunct="0">
              <a:spcBef>
                <a:spcPct val="0"/>
              </a:spcBef>
              <a:spcAft>
                <a:spcPct val="0"/>
              </a:spcAft>
              <a:defRPr sz="3600" b="1">
                <a:solidFill>
                  <a:schemeClr val="tx2"/>
                </a:solidFill>
                <a:latin typeface="DecimaWE Rg" pitchFamily="2" charset="0"/>
              </a:defRPr>
            </a:lvl3pPr>
            <a:lvl4pPr algn="l" rtl="0" eaLnBrk="0" fontAlgn="base" hangingPunct="0">
              <a:spcBef>
                <a:spcPct val="0"/>
              </a:spcBef>
              <a:spcAft>
                <a:spcPct val="0"/>
              </a:spcAft>
              <a:defRPr sz="3600" b="1">
                <a:solidFill>
                  <a:schemeClr val="tx2"/>
                </a:solidFill>
                <a:latin typeface="DecimaWE Rg" pitchFamily="2" charset="0"/>
              </a:defRPr>
            </a:lvl4pPr>
            <a:lvl5pPr algn="l" rtl="0" eaLnBrk="0" fontAlgn="base" hangingPunct="0">
              <a:spcBef>
                <a:spcPct val="0"/>
              </a:spcBef>
              <a:spcAft>
                <a:spcPct val="0"/>
              </a:spcAft>
              <a:defRPr sz="3600" b="1">
                <a:solidFill>
                  <a:schemeClr val="tx2"/>
                </a:solidFill>
                <a:latin typeface="DecimaWE Rg" pitchFamily="2"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a:lstStyle>
          <a:p>
            <a:pPr algn="ctr"/>
            <a:r>
              <a:rPr lang="it-IT" sz="2000" kern="0" smtClean="0">
                <a:solidFill>
                  <a:srgbClr val="FF0000"/>
                </a:solidFill>
                <a:latin typeface="Calibri" panose="020F0502020204030204" pitchFamily="34" charset="0"/>
                <a:cs typeface="Calibri" panose="020F0502020204030204" pitchFamily="34" charset="0"/>
              </a:rPr>
              <a:t>Come attivare la CRS</a:t>
            </a:r>
            <a:endParaRPr lang="it-IT" kern="0" dirty="0">
              <a:latin typeface="Calibri" panose="020F0502020204030204" pitchFamily="34" charset="0"/>
              <a:cs typeface="Calibri" panose="020F0502020204030204" pitchFamily="34" charset="0"/>
            </a:endParaRPr>
          </a:p>
        </p:txBody>
      </p:sp>
      <p:sp>
        <p:nvSpPr>
          <p:cNvPr id="5" name="Rettangolo 4"/>
          <p:cNvSpPr/>
          <p:nvPr/>
        </p:nvSpPr>
        <p:spPr>
          <a:xfrm>
            <a:off x="4860032" y="1835527"/>
            <a:ext cx="4032448" cy="3970318"/>
          </a:xfrm>
          <a:prstGeom prst="rect">
            <a:avLst/>
          </a:prstGeom>
        </p:spPr>
        <p:txBody>
          <a:bodyPr wrap="square">
            <a:spAutoFit/>
          </a:bodyPr>
          <a:lstStyle/>
          <a:p>
            <a:pPr algn="l"/>
            <a:r>
              <a:rPr lang="it-IT" sz="1400" dirty="0"/>
              <a:t>Le </a:t>
            </a:r>
            <a:r>
              <a:rPr lang="it-IT" sz="1400" b="1" dirty="0"/>
              <a:t>persone fisiche</a:t>
            </a:r>
            <a:r>
              <a:rPr lang="it-IT" sz="1400" dirty="0"/>
              <a:t>, legali rappresentanti di enti pubblici, associazioni, fondazioni, cooperative ed istituti scolastici, in possesso della Carta Regionale dei Servizi (</a:t>
            </a:r>
            <a:r>
              <a:rPr lang="it-IT" sz="1400" b="1" dirty="0"/>
              <a:t>CRS</a:t>
            </a:r>
            <a:r>
              <a:rPr lang="it-IT" sz="1400" dirty="0"/>
              <a:t>), devono attivare la CRS e ottenere il codice personale (PIN) che, in associazione con un lettore di </a:t>
            </a:r>
            <a:r>
              <a:rPr lang="it-IT" sz="1400" i="1" dirty="0" err="1"/>
              <a:t>smart</a:t>
            </a:r>
            <a:r>
              <a:rPr lang="it-IT" sz="1400" i="1" dirty="0"/>
              <a:t> card</a:t>
            </a:r>
            <a:r>
              <a:rPr lang="it-IT" sz="1400" dirty="0"/>
              <a:t>, permette l’accesso ai servizi e alle applicazioni online come meglio specificato al seguente link: </a:t>
            </a:r>
            <a:r>
              <a:rPr lang="it-IT" sz="1400" b="1" i="1" dirty="0"/>
              <a:t>http://www.regione.fvg.it/rafvg/cms/RAFVG/GEN/carta-regionale-servizi/FOGLIA4/</a:t>
            </a:r>
            <a:r>
              <a:rPr lang="it-IT" sz="1400" dirty="0"/>
              <a:t> </a:t>
            </a:r>
            <a:endParaRPr lang="it-IT" sz="1400" dirty="0" smtClean="0"/>
          </a:p>
          <a:p>
            <a:pPr algn="just"/>
            <a:endParaRPr lang="it-IT" sz="1400" dirty="0"/>
          </a:p>
          <a:p>
            <a:pPr algn="l"/>
            <a:r>
              <a:rPr lang="it-IT" sz="1400" dirty="0" smtClean="0"/>
              <a:t>Per </a:t>
            </a:r>
            <a:r>
              <a:rPr lang="it-IT" sz="1400" dirty="0"/>
              <a:t>fare ciò basta rivolgersi alle diverse sedi </a:t>
            </a:r>
            <a:r>
              <a:rPr lang="it-IT" sz="1400" b="1" dirty="0"/>
              <a:t>degli Uffici relazioni con il pubblico (URP) della Regione </a:t>
            </a:r>
            <a:r>
              <a:rPr lang="it-IT" sz="1400" b="1" dirty="0" smtClean="0"/>
              <a:t>F.V.G.</a:t>
            </a:r>
            <a:r>
              <a:rPr lang="it-IT" sz="1400" dirty="0" smtClean="0"/>
              <a:t>, </a:t>
            </a:r>
            <a:r>
              <a:rPr lang="it-IT" sz="1400" dirty="0"/>
              <a:t>esibendo un documento valido di identità e il codice fiscale, oltre alla CRS. </a:t>
            </a:r>
          </a:p>
          <a:p>
            <a:pPr algn="just"/>
            <a:r>
              <a:rPr lang="it-IT" sz="1400" dirty="0" smtClean="0"/>
              <a:t>Consulta </a:t>
            </a:r>
            <a:r>
              <a:rPr lang="it-IT" sz="1400" dirty="0"/>
              <a:t>indirizzi e orari degli URP al link</a:t>
            </a:r>
            <a:r>
              <a:rPr lang="it-IT" sz="1400" dirty="0" smtClean="0"/>
              <a:t>: </a:t>
            </a:r>
          </a:p>
          <a:p>
            <a:pPr algn="just"/>
            <a:r>
              <a:rPr lang="it-IT" sz="1400" b="1" i="1" dirty="0" smtClean="0"/>
              <a:t>http</a:t>
            </a:r>
            <a:r>
              <a:rPr lang="it-IT" sz="1400" b="1" i="1" dirty="0"/>
              <a:t>://filodiretto.regione.fvg.it/filodiretto2011/filodiretto/urp.aspx</a:t>
            </a:r>
          </a:p>
        </p:txBody>
      </p:sp>
      <p:sp>
        <p:nvSpPr>
          <p:cNvPr id="7" name="Freccia bidirezionale orizzontale 6"/>
          <p:cNvSpPr/>
          <p:nvPr/>
        </p:nvSpPr>
        <p:spPr bwMode="auto">
          <a:xfrm>
            <a:off x="4067944" y="1340768"/>
            <a:ext cx="648072" cy="288032"/>
          </a:xfrm>
          <a:prstGeom prst="leftRightArrow">
            <a:avLst/>
          </a:prstGeom>
          <a:solidFill>
            <a:srgbClr val="21449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spTree>
    <p:extLst>
      <p:ext uri="{BB962C8B-B14F-4D97-AF65-F5344CB8AC3E}">
        <p14:creationId xmlns:p14="http://schemas.microsoft.com/office/powerpoint/2010/main" val="74209234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2800" dirty="0">
                <a:solidFill>
                  <a:srgbClr val="FF0000"/>
                </a:solidFill>
                <a:latin typeface="Calibri" panose="020F0502020204030204" pitchFamily="34" charset="0"/>
                <a:cs typeface="Calibri" panose="020F0502020204030204" pitchFamily="34" charset="0"/>
              </a:rPr>
              <a:t>Login al sistema per la presentazione delle domanda </a:t>
            </a:r>
            <a:endParaRPr lang="it-IT" sz="2800" dirty="0"/>
          </a:p>
        </p:txBody>
      </p:sp>
      <p:pic>
        <p:nvPicPr>
          <p:cNvPr id="4" name="Segnaposto contenuto 3"/>
          <p:cNvPicPr>
            <a:picLocks noGrp="1" noChangeAspect="1"/>
          </p:cNvPicPr>
          <p:nvPr>
            <p:ph idx="1"/>
          </p:nvPr>
        </p:nvPicPr>
        <p:blipFill>
          <a:blip r:embed="rId2"/>
          <a:stretch>
            <a:fillRect/>
          </a:stretch>
        </p:blipFill>
        <p:spPr>
          <a:xfrm>
            <a:off x="899592" y="1988840"/>
            <a:ext cx="6912069" cy="3505200"/>
          </a:xfrm>
          <a:prstGeom prst="rect">
            <a:avLst/>
          </a:prstGeom>
        </p:spPr>
      </p:pic>
      <p:pic>
        <p:nvPicPr>
          <p:cNvPr id="5" name="Immagine 4"/>
          <p:cNvPicPr>
            <a:picLocks noChangeAspect="1"/>
          </p:cNvPicPr>
          <p:nvPr/>
        </p:nvPicPr>
        <p:blipFill>
          <a:blip r:embed="rId3"/>
          <a:stretch>
            <a:fillRect/>
          </a:stretch>
        </p:blipFill>
        <p:spPr>
          <a:xfrm>
            <a:off x="6660232" y="3635569"/>
            <a:ext cx="1941718" cy="2241703"/>
          </a:xfrm>
          <a:prstGeom prst="rect">
            <a:avLst/>
          </a:prstGeom>
        </p:spPr>
      </p:pic>
    </p:spTree>
    <p:extLst>
      <p:ext uri="{BB962C8B-B14F-4D97-AF65-F5344CB8AC3E}">
        <p14:creationId xmlns:p14="http://schemas.microsoft.com/office/powerpoint/2010/main" val="244642243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p:txBody>
          <a:bodyPr/>
          <a:lstStyle/>
          <a:p>
            <a:pPr algn="ctr"/>
            <a:r>
              <a:rPr lang="it-IT" sz="2000" dirty="0" smtClean="0">
                <a:solidFill>
                  <a:srgbClr val="FF0000"/>
                </a:solidFill>
                <a:latin typeface="Calibri" panose="020F0502020204030204" pitchFamily="34" charset="0"/>
                <a:cs typeface="Calibri" panose="020F0502020204030204" pitchFamily="34" charset="0"/>
              </a:rPr>
              <a:t>Compilazione della domanda (ISTRUZIONI)</a:t>
            </a:r>
            <a:endParaRPr lang="it-IT" dirty="0">
              <a:latin typeface="Calibri" panose="020F0502020204030204" pitchFamily="34" charset="0"/>
              <a:cs typeface="Calibri" panose="020F0502020204030204" pitchFamily="34" charset="0"/>
            </a:endParaRPr>
          </a:p>
        </p:txBody>
      </p:sp>
      <p:pic>
        <p:nvPicPr>
          <p:cNvPr id="5" name="Segnaposto contenuto 4"/>
          <p:cNvPicPr>
            <a:picLocks noGrp="1" noChangeAspect="1"/>
          </p:cNvPicPr>
          <p:nvPr>
            <p:ph idx="1"/>
          </p:nvPr>
        </p:nvPicPr>
        <p:blipFill>
          <a:blip r:embed="rId2"/>
          <a:stretch>
            <a:fillRect/>
          </a:stretch>
        </p:blipFill>
        <p:spPr>
          <a:xfrm>
            <a:off x="787063" y="1981200"/>
            <a:ext cx="7284124" cy="3505200"/>
          </a:xfrm>
          <a:prstGeom prst="rect">
            <a:avLst/>
          </a:prstGeom>
        </p:spPr>
      </p:pic>
    </p:spTree>
    <p:extLst>
      <p:ext uri="{BB962C8B-B14F-4D97-AF65-F5344CB8AC3E}">
        <p14:creationId xmlns:p14="http://schemas.microsoft.com/office/powerpoint/2010/main" val="131975638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C000"/>
          </a:solidFill>
        </p:spPr>
        <p:txBody>
          <a:bodyPr/>
          <a:lstStyle/>
          <a:p>
            <a:pPr algn="ctr"/>
            <a:r>
              <a:rPr lang="it-IT" dirty="0" smtClean="0"/>
              <a:t>Indicare il tipo di soggetto</a:t>
            </a:r>
            <a:endParaRPr lang="it-IT" dirty="0"/>
          </a:p>
        </p:txBody>
      </p:sp>
      <p:sp>
        <p:nvSpPr>
          <p:cNvPr id="3" name="Segnaposto contenuto 2"/>
          <p:cNvSpPr>
            <a:spLocks noGrp="1"/>
          </p:cNvSpPr>
          <p:nvPr>
            <p:ph idx="1"/>
          </p:nvPr>
        </p:nvSpPr>
        <p:spPr/>
        <p:txBody>
          <a:bodyPr/>
          <a:lstStyle/>
          <a:p>
            <a:endParaRPr lang="it-IT"/>
          </a:p>
        </p:txBody>
      </p:sp>
      <p:pic>
        <p:nvPicPr>
          <p:cNvPr id="4" name="Immagine 3"/>
          <p:cNvPicPr>
            <a:picLocks noChangeAspect="1"/>
          </p:cNvPicPr>
          <p:nvPr/>
        </p:nvPicPr>
        <p:blipFill>
          <a:blip r:embed="rId2"/>
          <a:stretch>
            <a:fillRect/>
          </a:stretch>
        </p:blipFill>
        <p:spPr>
          <a:xfrm>
            <a:off x="400050" y="1981200"/>
            <a:ext cx="8031220" cy="4040088"/>
          </a:xfrm>
          <a:prstGeom prst="rect">
            <a:avLst/>
          </a:prstGeom>
        </p:spPr>
      </p:pic>
      <p:sp>
        <p:nvSpPr>
          <p:cNvPr id="5" name="Rettangolo arrotondato 4"/>
          <p:cNvSpPr/>
          <p:nvPr/>
        </p:nvSpPr>
        <p:spPr bwMode="auto">
          <a:xfrm>
            <a:off x="4499992" y="188640"/>
            <a:ext cx="4104456" cy="504056"/>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rgbClr val="FF0000"/>
                </a:solidFill>
                <a:effectLst/>
                <a:latin typeface="DecimaWE Rg" pitchFamily="2" charset="0"/>
              </a:rPr>
              <a:t>LA COMPILAZIONE</a:t>
            </a:r>
          </a:p>
        </p:txBody>
      </p:sp>
    </p:spTree>
    <p:extLst>
      <p:ext uri="{BB962C8B-B14F-4D97-AF65-F5344CB8AC3E}">
        <p14:creationId xmlns:p14="http://schemas.microsoft.com/office/powerpoint/2010/main" val="45340547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0050" y="1226840"/>
            <a:ext cx="8058150" cy="762000"/>
          </a:xfrm>
        </p:spPr>
        <p:txBody>
          <a:bodyPr/>
          <a:lstStyle/>
          <a:p>
            <a:pPr algn="ctr"/>
            <a:r>
              <a:rPr lang="it-IT" sz="2600" dirty="0" smtClean="0">
                <a:solidFill>
                  <a:schemeClr val="accent2"/>
                </a:solidFill>
                <a:latin typeface="Arial" panose="020B0604020202020204" pitchFamily="34" charset="0"/>
                <a:cs typeface="Arial" panose="020B0604020202020204" pitchFamily="34" charset="0"/>
              </a:rPr>
              <a:t>LINK DI ACCESSO ALLA DOMANDA DI CONTRIBUTO E MODULISTICA</a:t>
            </a:r>
            <a:endParaRPr lang="it-IT" sz="2600" dirty="0">
              <a:latin typeface="Arial" panose="020B0604020202020204" pitchFamily="34" charset="0"/>
              <a:cs typeface="Arial" panose="020B0604020202020204" pitchFamily="34" charset="0"/>
            </a:endParaRPr>
          </a:p>
        </p:txBody>
      </p:sp>
      <p:sp>
        <p:nvSpPr>
          <p:cNvPr id="3" name="Segnaposto contenuto 2"/>
          <p:cNvSpPr>
            <a:spLocks noGrp="1"/>
          </p:cNvSpPr>
          <p:nvPr>
            <p:ph idx="1"/>
          </p:nvPr>
        </p:nvSpPr>
        <p:spPr>
          <a:xfrm>
            <a:off x="400050" y="2156048"/>
            <a:ext cx="8058150" cy="3505200"/>
          </a:xfrm>
        </p:spPr>
        <p:txBody>
          <a:bodyPr/>
          <a:lstStyle/>
          <a:p>
            <a:pPr marL="0" indent="0" algn="just">
              <a:buNone/>
            </a:pPr>
            <a:r>
              <a:rPr lang="it-IT" sz="2000" b="1" dirty="0" smtClean="0">
                <a:latin typeface="Arial" panose="020B0604020202020204" pitchFamily="34" charset="0"/>
                <a:cs typeface="Arial" panose="020B0604020202020204" pitchFamily="34" charset="0"/>
              </a:rPr>
              <a:t>Sito </a:t>
            </a:r>
            <a:r>
              <a:rPr lang="it-IT" sz="2000" b="1" dirty="0">
                <a:solidFill>
                  <a:schemeClr val="accent2"/>
                </a:solidFill>
                <a:latin typeface="Arial" panose="020B0604020202020204" pitchFamily="34" charset="0"/>
                <a:ea typeface="+mj-ea"/>
                <a:cs typeface="Arial" panose="020B0604020202020204" pitchFamily="34" charset="0"/>
              </a:rPr>
              <a:t>www.regione.fvg.it</a:t>
            </a:r>
            <a:r>
              <a:rPr lang="it-IT" sz="2000" b="1" dirty="0" smtClean="0">
                <a:latin typeface="Arial" panose="020B0604020202020204" pitchFamily="34" charset="0"/>
                <a:cs typeface="Arial" panose="020B0604020202020204" pitchFamily="34" charset="0"/>
              </a:rPr>
              <a:t>          aree tematiche        cultura, sport, comunità linguistiche          attività culturali         cultura storico etnografica – studi e ricerche  </a:t>
            </a:r>
          </a:p>
          <a:p>
            <a:pPr marL="0" indent="0" algn="ctr">
              <a:buNone/>
            </a:pPr>
            <a:endParaRPr lang="it-IT" sz="2000" b="1" u="sng" dirty="0" smtClean="0"/>
          </a:p>
        </p:txBody>
      </p:sp>
      <p:pic>
        <p:nvPicPr>
          <p:cNvPr id="6" name="Immagine 5"/>
          <p:cNvPicPr/>
          <p:nvPr/>
        </p:nvPicPr>
        <p:blipFill rotWithShape="1">
          <a:blip r:embed="rId2"/>
          <a:srcRect l="69196" t="53758" r="13250" b="34107"/>
          <a:stretch/>
        </p:blipFill>
        <p:spPr bwMode="auto">
          <a:xfrm>
            <a:off x="5292080" y="4549587"/>
            <a:ext cx="3456384" cy="1327685"/>
          </a:xfrm>
          <a:prstGeom prst="rect">
            <a:avLst/>
          </a:prstGeom>
          <a:ln>
            <a:noFill/>
          </a:ln>
          <a:extLst>
            <a:ext uri="{53640926-AAD7-44D8-BBD7-CCE9431645EC}">
              <a14:shadowObscured xmlns:a14="http://schemas.microsoft.com/office/drawing/2010/main"/>
            </a:ext>
          </a:extLst>
        </p:spPr>
      </p:pic>
      <p:sp>
        <p:nvSpPr>
          <p:cNvPr id="7" name="CasellaDiTesto 6"/>
          <p:cNvSpPr txBox="1"/>
          <p:nvPr/>
        </p:nvSpPr>
        <p:spPr>
          <a:xfrm>
            <a:off x="381469" y="3882709"/>
            <a:ext cx="4462214" cy="1292662"/>
          </a:xfrm>
          <a:prstGeom prst="rect">
            <a:avLst/>
          </a:prstGeom>
          <a:noFill/>
        </p:spPr>
        <p:txBody>
          <a:bodyPr wrap="square" rtlCol="0">
            <a:spAutoFit/>
          </a:bodyPr>
          <a:lstStyle/>
          <a:p>
            <a:pPr marL="0" indent="0">
              <a:buNone/>
            </a:pPr>
            <a:r>
              <a:rPr lang="it-IT" sz="1800" b="1" dirty="0">
                <a:latin typeface="Arial" panose="020B0604020202020204" pitchFamily="34" charset="0"/>
                <a:cs typeface="Arial" panose="020B0604020202020204" pitchFamily="34" charset="0"/>
              </a:rPr>
              <a:t>nella pagina dedicata </a:t>
            </a:r>
            <a:r>
              <a:rPr lang="it-IT" sz="1800" b="1" dirty="0" smtClean="0">
                <a:latin typeface="Arial" panose="020B0604020202020204" pitchFamily="34" charset="0"/>
                <a:cs typeface="Arial" panose="020B0604020202020204" pitchFamily="34" charset="0"/>
              </a:rPr>
              <a:t>trovate: </a:t>
            </a:r>
          </a:p>
          <a:p>
            <a:pPr marL="0" indent="0">
              <a:buNone/>
            </a:pPr>
            <a:endParaRPr lang="it-IT" sz="800" b="1" dirty="0" smtClean="0">
              <a:latin typeface="Arial" panose="020B0604020202020204" pitchFamily="34" charset="0"/>
              <a:cs typeface="Arial" panose="020B0604020202020204" pitchFamily="34" charset="0"/>
            </a:endParaRPr>
          </a:p>
          <a:p>
            <a:pPr marL="0" indent="0">
              <a:buNone/>
            </a:pPr>
            <a:r>
              <a:rPr lang="it-IT" sz="1800" b="1" u="sng" dirty="0" smtClean="0">
                <a:latin typeface="Arial" panose="020B0604020202020204" pitchFamily="34" charset="0"/>
                <a:cs typeface="Arial" panose="020B0604020202020204" pitchFamily="34" charset="0"/>
              </a:rPr>
              <a:t>link di accesso</a:t>
            </a:r>
            <a:r>
              <a:rPr lang="it-IT" sz="1800" b="1" dirty="0" smtClean="0">
                <a:latin typeface="Arial" panose="020B0604020202020204" pitchFamily="34" charset="0"/>
                <a:cs typeface="Arial" panose="020B0604020202020204" pitchFamily="34" charset="0"/>
              </a:rPr>
              <a:t> al portale</a:t>
            </a:r>
          </a:p>
          <a:p>
            <a:pPr marL="0" indent="0">
              <a:buNone/>
            </a:pPr>
            <a:endParaRPr lang="it-IT" sz="800" b="1" dirty="0" smtClean="0">
              <a:latin typeface="Arial" panose="020B0604020202020204" pitchFamily="34" charset="0"/>
              <a:cs typeface="Arial" panose="020B0604020202020204" pitchFamily="34" charset="0"/>
            </a:endParaRPr>
          </a:p>
          <a:p>
            <a:pPr marL="0" indent="0">
              <a:buNone/>
            </a:pPr>
            <a:r>
              <a:rPr lang="it-IT" sz="1800" b="1" u="sng" dirty="0" smtClean="0">
                <a:latin typeface="Arial" panose="020B0604020202020204" pitchFamily="34" charset="0"/>
                <a:cs typeface="Arial" panose="020B0604020202020204" pitchFamily="34" charset="0"/>
              </a:rPr>
              <a:t>box </a:t>
            </a:r>
            <a:r>
              <a:rPr lang="it-IT" sz="1800" b="1" u="sng" dirty="0">
                <a:latin typeface="Arial" panose="020B0604020202020204" pitchFamily="34" charset="0"/>
                <a:cs typeface="Arial" panose="020B0604020202020204" pitchFamily="34" charset="0"/>
              </a:rPr>
              <a:t>modulistica </a:t>
            </a:r>
            <a:endParaRPr lang="it-IT" sz="1800" b="1" u="sng" dirty="0" smtClean="0">
              <a:latin typeface="Arial" panose="020B0604020202020204" pitchFamily="34" charset="0"/>
              <a:cs typeface="Arial" panose="020B0604020202020204" pitchFamily="34" charset="0"/>
            </a:endParaRPr>
          </a:p>
          <a:p>
            <a:pPr marL="0" indent="0">
              <a:buNone/>
            </a:pPr>
            <a:endParaRPr lang="it-IT" sz="800" b="1" u="sng" dirty="0">
              <a:latin typeface="Arial" panose="020B0604020202020204" pitchFamily="34" charset="0"/>
              <a:cs typeface="Arial" panose="020B0604020202020204" pitchFamily="34" charset="0"/>
            </a:endParaRPr>
          </a:p>
        </p:txBody>
      </p:sp>
      <p:sp>
        <p:nvSpPr>
          <p:cNvPr id="8" name="Freccia a destra 7"/>
          <p:cNvSpPr/>
          <p:nvPr/>
        </p:nvSpPr>
        <p:spPr bwMode="auto">
          <a:xfrm>
            <a:off x="3635896" y="2303161"/>
            <a:ext cx="360040" cy="117727"/>
          </a:xfrm>
          <a:prstGeom prst="rightArrow">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sp>
        <p:nvSpPr>
          <p:cNvPr id="9" name="Freccia a destra 8"/>
          <p:cNvSpPr/>
          <p:nvPr/>
        </p:nvSpPr>
        <p:spPr bwMode="auto">
          <a:xfrm>
            <a:off x="6156176" y="2303161"/>
            <a:ext cx="360040" cy="117727"/>
          </a:xfrm>
          <a:prstGeom prst="rightArrow">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sp>
        <p:nvSpPr>
          <p:cNvPr id="10" name="Freccia a destra 9"/>
          <p:cNvSpPr/>
          <p:nvPr/>
        </p:nvSpPr>
        <p:spPr bwMode="auto">
          <a:xfrm>
            <a:off x="3347864" y="2663201"/>
            <a:ext cx="360040" cy="117727"/>
          </a:xfrm>
          <a:prstGeom prst="rightArrow">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sp>
        <p:nvSpPr>
          <p:cNvPr id="11" name="Freccia a destra 10"/>
          <p:cNvSpPr/>
          <p:nvPr/>
        </p:nvSpPr>
        <p:spPr bwMode="auto">
          <a:xfrm>
            <a:off x="5940152" y="2636912"/>
            <a:ext cx="360040" cy="117727"/>
          </a:xfrm>
          <a:prstGeom prst="rightArrow">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sp>
        <p:nvSpPr>
          <p:cNvPr id="12" name="Freccia a destra 11"/>
          <p:cNvSpPr/>
          <p:nvPr/>
        </p:nvSpPr>
        <p:spPr bwMode="auto">
          <a:xfrm>
            <a:off x="2051720" y="3527297"/>
            <a:ext cx="360040" cy="117727"/>
          </a:xfrm>
          <a:prstGeom prst="rightArrow">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pic>
        <p:nvPicPr>
          <p:cNvPr id="13" name="Immagine 12" descr="http://www.ilsitodimassacarrara.it/sites/default/files/immagini_articoli/accesso-internet.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1984" y="3693831"/>
            <a:ext cx="1008112" cy="991432"/>
          </a:xfrm>
          <a:prstGeom prst="rect">
            <a:avLst/>
          </a:prstGeom>
          <a:noFill/>
          <a:ln>
            <a:noFill/>
          </a:ln>
        </p:spPr>
      </p:pic>
      <p:cxnSp>
        <p:nvCxnSpPr>
          <p:cNvPr id="5" name="Connettore 2 4"/>
          <p:cNvCxnSpPr/>
          <p:nvPr/>
        </p:nvCxnSpPr>
        <p:spPr bwMode="auto">
          <a:xfrm flipV="1">
            <a:off x="3635896" y="4293097"/>
            <a:ext cx="2664296" cy="50405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Connettore 2 14"/>
          <p:cNvCxnSpPr/>
          <p:nvPr/>
        </p:nvCxnSpPr>
        <p:spPr bwMode="auto">
          <a:xfrm>
            <a:off x="3635896" y="5229200"/>
            <a:ext cx="1440160" cy="11247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7958708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egnaposto contenuto 2"/>
          <p:cNvPicPr>
            <a:picLocks noGrp="1" noChangeAspect="1"/>
          </p:cNvPicPr>
          <p:nvPr>
            <p:ph idx="1"/>
          </p:nvPr>
        </p:nvPicPr>
        <p:blipFill>
          <a:blip r:embed="rId2"/>
          <a:stretch>
            <a:fillRect/>
          </a:stretch>
        </p:blipFill>
        <p:spPr>
          <a:xfrm>
            <a:off x="400050" y="2454341"/>
            <a:ext cx="8058150" cy="2558917"/>
          </a:xfrm>
          <a:prstGeom prst="rect">
            <a:avLst/>
          </a:prstGeom>
        </p:spPr>
      </p:pic>
      <p:sp>
        <p:nvSpPr>
          <p:cNvPr id="7" name="Rettangolo 6"/>
          <p:cNvSpPr/>
          <p:nvPr/>
        </p:nvSpPr>
        <p:spPr bwMode="auto">
          <a:xfrm>
            <a:off x="2843808" y="3645024"/>
            <a:ext cx="4608512" cy="1296144"/>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DecimaWE Rg" pitchFamily="2" charset="0"/>
              </a:rPr>
              <a:t>Il sistema</a:t>
            </a:r>
            <a:r>
              <a:rPr kumimoji="0" lang="it-IT" sz="1200" b="0" i="0" u="none" strike="noStrike" cap="none" normalizeH="0" dirty="0" smtClean="0">
                <a:ln>
                  <a:noFill/>
                </a:ln>
                <a:solidFill>
                  <a:schemeClr val="tx1"/>
                </a:solidFill>
                <a:effectLst/>
                <a:latin typeface="DecimaWE Rg" pitchFamily="2" charset="0"/>
              </a:rPr>
              <a:t> poi o:</a:t>
            </a:r>
          </a:p>
          <a:p>
            <a:pPr marL="0" marR="0" indent="0" algn="ctr"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dirty="0" smtClean="0">
              <a:ln>
                <a:noFill/>
              </a:ln>
              <a:solidFill>
                <a:schemeClr val="tx1"/>
              </a:solidFill>
              <a:effectLst/>
              <a:latin typeface="DecimaWE Rg" pitchFamily="2" charset="0"/>
            </a:endParaRPr>
          </a:p>
          <a:p>
            <a:pPr marL="228600" indent="-228600">
              <a:buFontTx/>
              <a:buAutoNum type="alphaLcParenR"/>
            </a:pPr>
            <a:r>
              <a:rPr lang="it-IT" sz="1200" dirty="0"/>
              <a:t>riconosce </a:t>
            </a:r>
            <a:r>
              <a:rPr lang="it-IT" sz="1200" b="1" dirty="0"/>
              <a:t>automaticamente</a:t>
            </a:r>
            <a:r>
              <a:rPr lang="it-IT" sz="1200" dirty="0"/>
              <a:t> il </a:t>
            </a:r>
            <a:r>
              <a:rPr lang="it-IT" sz="1200" b="1" dirty="0"/>
              <a:t>codice fiscale e precompila in automatico i </a:t>
            </a:r>
            <a:r>
              <a:rPr lang="it-IT" sz="1200" b="1" dirty="0" smtClean="0"/>
              <a:t>dati</a:t>
            </a:r>
          </a:p>
          <a:p>
            <a:endParaRPr lang="it-IT" sz="1200" b="1" dirty="0"/>
          </a:p>
          <a:p>
            <a:pPr marL="228600" indent="-228600">
              <a:buFontTx/>
              <a:buAutoNum type="alphaLcParenR"/>
            </a:pPr>
            <a:r>
              <a:rPr lang="it-IT" sz="1200" dirty="0" smtClean="0"/>
              <a:t> </a:t>
            </a:r>
            <a:r>
              <a:rPr lang="it-IT" sz="1200" dirty="0"/>
              <a:t>chiede di </a:t>
            </a:r>
            <a:r>
              <a:rPr lang="it-IT" sz="1200" b="1" dirty="0"/>
              <a:t>inserire manualmente</a:t>
            </a:r>
            <a:r>
              <a:rPr lang="it-IT" sz="1200" dirty="0"/>
              <a:t> i </a:t>
            </a:r>
            <a:r>
              <a:rPr lang="it-IT" sz="1200" dirty="0" smtClean="0"/>
              <a:t>dati</a:t>
            </a:r>
          </a:p>
          <a:p>
            <a:endParaRPr lang="it-IT" sz="1200" dirty="0"/>
          </a:p>
        </p:txBody>
      </p:sp>
      <p:sp>
        <p:nvSpPr>
          <p:cNvPr id="8" name="Rettangolo 7"/>
          <p:cNvSpPr/>
          <p:nvPr/>
        </p:nvSpPr>
        <p:spPr bwMode="auto">
          <a:xfrm>
            <a:off x="576696" y="1153718"/>
            <a:ext cx="7955743" cy="655813"/>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3200" b="1" i="0" u="none" strike="noStrike" cap="none" normalizeH="0" baseline="0" dirty="0" smtClean="0">
                <a:ln>
                  <a:noFill/>
                </a:ln>
                <a:solidFill>
                  <a:schemeClr val="tx1"/>
                </a:solidFill>
                <a:effectLst/>
                <a:latin typeface="DecimaWE Rg" pitchFamily="2" charset="0"/>
              </a:rPr>
              <a:t>Inserire</a:t>
            </a:r>
            <a:r>
              <a:rPr kumimoji="0" lang="it-IT" sz="3200" b="1" i="0" u="none" strike="noStrike" cap="none" normalizeH="0" dirty="0" smtClean="0">
                <a:ln>
                  <a:noFill/>
                </a:ln>
                <a:solidFill>
                  <a:schemeClr val="tx1"/>
                </a:solidFill>
                <a:effectLst/>
                <a:latin typeface="DecimaWE Rg" pitchFamily="2" charset="0"/>
              </a:rPr>
              <a:t> il codice fiscale dell’ente</a:t>
            </a:r>
            <a:endParaRPr kumimoji="0" lang="it-IT" sz="3200" b="1" i="0" u="none" strike="noStrike" cap="none" normalizeH="0" baseline="0" dirty="0" smtClean="0">
              <a:ln>
                <a:noFill/>
              </a:ln>
              <a:solidFill>
                <a:schemeClr val="tx1"/>
              </a:solidFill>
              <a:effectLst/>
              <a:latin typeface="DecimaWE Rg" pitchFamily="2" charset="0"/>
            </a:endParaRPr>
          </a:p>
        </p:txBody>
      </p:sp>
      <p:pic>
        <p:nvPicPr>
          <p:cNvPr id="10" name="Immagine 9"/>
          <p:cNvPicPr>
            <a:picLocks noChangeAspect="1"/>
          </p:cNvPicPr>
          <p:nvPr/>
        </p:nvPicPr>
        <p:blipFill>
          <a:blip r:embed="rId3"/>
          <a:stretch>
            <a:fillRect/>
          </a:stretch>
        </p:blipFill>
        <p:spPr>
          <a:xfrm>
            <a:off x="4429125" y="116632"/>
            <a:ext cx="4115157" cy="646232"/>
          </a:xfrm>
          <a:prstGeom prst="rect">
            <a:avLst/>
          </a:prstGeom>
        </p:spPr>
      </p:pic>
    </p:spTree>
    <p:extLst>
      <p:ext uri="{BB962C8B-B14F-4D97-AF65-F5344CB8AC3E}">
        <p14:creationId xmlns:p14="http://schemas.microsoft.com/office/powerpoint/2010/main" val="106724578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0050" y="990600"/>
            <a:ext cx="8058150" cy="1070248"/>
          </a:xfrm>
          <a:solidFill>
            <a:srgbClr val="FFC000"/>
          </a:solidFill>
        </p:spPr>
        <p:txBody>
          <a:bodyPr/>
          <a:lstStyle/>
          <a:p>
            <a:r>
              <a:rPr lang="it-IT" sz="2400" dirty="0" smtClean="0"/>
              <a:t>A) Se riconosce in automatico il codice fiscale, compare la scritta «prosegui verificando i dati</a:t>
            </a:r>
            <a:r>
              <a:rPr lang="it-IT" dirty="0" smtClean="0"/>
              <a:t>» - </a:t>
            </a:r>
            <a:r>
              <a:rPr lang="it-IT" sz="2400" dirty="0" smtClean="0"/>
              <a:t>salva e continua</a:t>
            </a:r>
            <a:endParaRPr lang="it-IT" sz="2400" dirty="0"/>
          </a:p>
        </p:txBody>
      </p:sp>
      <p:pic>
        <p:nvPicPr>
          <p:cNvPr id="4" name="Segnaposto contenuto 3"/>
          <p:cNvPicPr>
            <a:picLocks noGrp="1" noChangeAspect="1"/>
          </p:cNvPicPr>
          <p:nvPr>
            <p:ph idx="1"/>
          </p:nvPr>
        </p:nvPicPr>
        <p:blipFill>
          <a:blip r:embed="rId2"/>
          <a:stretch>
            <a:fillRect/>
          </a:stretch>
        </p:blipFill>
        <p:spPr>
          <a:xfrm>
            <a:off x="400050" y="2387779"/>
            <a:ext cx="8058150" cy="2692042"/>
          </a:xfrm>
          <a:prstGeom prst="rect">
            <a:avLst/>
          </a:prstGeom>
        </p:spPr>
      </p:pic>
      <p:sp>
        <p:nvSpPr>
          <p:cNvPr id="9" name="Freccia a destra rientrata 8"/>
          <p:cNvSpPr/>
          <p:nvPr/>
        </p:nvSpPr>
        <p:spPr bwMode="auto">
          <a:xfrm>
            <a:off x="6300192" y="2276872"/>
            <a:ext cx="978408" cy="484632"/>
          </a:xfrm>
          <a:prstGeom prst="notch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sp>
        <p:nvSpPr>
          <p:cNvPr id="11" name="Rettangolo arrotondato 10"/>
          <p:cNvSpPr/>
          <p:nvPr/>
        </p:nvSpPr>
        <p:spPr bwMode="auto">
          <a:xfrm>
            <a:off x="2195736" y="2996952"/>
            <a:ext cx="864096" cy="144016"/>
          </a:xfrm>
          <a:prstGeom prst="round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pic>
        <p:nvPicPr>
          <p:cNvPr id="12" name="Immagine 11"/>
          <p:cNvPicPr>
            <a:picLocks noChangeAspect="1"/>
          </p:cNvPicPr>
          <p:nvPr/>
        </p:nvPicPr>
        <p:blipFill>
          <a:blip r:embed="rId3"/>
          <a:stretch>
            <a:fillRect/>
          </a:stretch>
        </p:blipFill>
        <p:spPr>
          <a:xfrm>
            <a:off x="4453354" y="156118"/>
            <a:ext cx="4115157" cy="646232"/>
          </a:xfrm>
          <a:prstGeom prst="rect">
            <a:avLst/>
          </a:prstGeom>
        </p:spPr>
      </p:pic>
    </p:spTree>
    <p:extLst>
      <p:ext uri="{BB962C8B-B14F-4D97-AF65-F5344CB8AC3E}">
        <p14:creationId xmlns:p14="http://schemas.microsoft.com/office/powerpoint/2010/main" val="211590438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1800" dirty="0" smtClean="0"/>
              <a:t>A) Compare questa schermata </a:t>
            </a:r>
            <a:r>
              <a:rPr lang="it-IT" sz="1800" u="sng" dirty="0" smtClean="0">
                <a:solidFill>
                  <a:srgbClr val="FF0000"/>
                </a:solidFill>
                <a:effectLst>
                  <a:outerShdw blurRad="38100" dist="38100" dir="2700000" algn="tl">
                    <a:srgbClr val="000000">
                      <a:alpha val="43137"/>
                    </a:srgbClr>
                  </a:outerShdw>
                </a:effectLst>
              </a:rPr>
              <a:t>CHE TROVERETE in parte PRECOMPILATA </a:t>
            </a:r>
            <a:r>
              <a:rPr lang="it-IT" sz="1800" dirty="0" smtClean="0">
                <a:solidFill>
                  <a:schemeClr val="tx1"/>
                </a:solidFill>
              </a:rPr>
              <a:t>dovete integrare i dati mancanti</a:t>
            </a:r>
            <a:endParaRPr lang="it-IT" sz="1800" dirty="0">
              <a:solidFill>
                <a:schemeClr val="tx1"/>
              </a:solidFill>
            </a:endParaRPr>
          </a:p>
        </p:txBody>
      </p:sp>
      <p:pic>
        <p:nvPicPr>
          <p:cNvPr id="4" name="Segnaposto contenuto 3"/>
          <p:cNvPicPr>
            <a:picLocks noGrp="1" noChangeAspect="1"/>
          </p:cNvPicPr>
          <p:nvPr>
            <p:ph idx="1"/>
          </p:nvPr>
        </p:nvPicPr>
        <p:blipFill>
          <a:blip r:embed="rId2"/>
          <a:stretch>
            <a:fillRect/>
          </a:stretch>
        </p:blipFill>
        <p:spPr>
          <a:xfrm>
            <a:off x="161688" y="2060848"/>
            <a:ext cx="8296512" cy="3162066"/>
          </a:xfrm>
          <a:prstGeom prst="rect">
            <a:avLst/>
          </a:prstGeom>
        </p:spPr>
      </p:pic>
      <p:pic>
        <p:nvPicPr>
          <p:cNvPr id="3" name="Immagine 2"/>
          <p:cNvPicPr>
            <a:picLocks noChangeAspect="1"/>
          </p:cNvPicPr>
          <p:nvPr/>
        </p:nvPicPr>
        <p:blipFill>
          <a:blip r:embed="rId3"/>
          <a:stretch>
            <a:fillRect/>
          </a:stretch>
        </p:blipFill>
        <p:spPr>
          <a:xfrm>
            <a:off x="4455879" y="190244"/>
            <a:ext cx="4115157" cy="646232"/>
          </a:xfrm>
          <a:prstGeom prst="rect">
            <a:avLst/>
          </a:prstGeom>
        </p:spPr>
      </p:pic>
    </p:spTree>
    <p:extLst>
      <p:ext uri="{BB962C8B-B14F-4D97-AF65-F5344CB8AC3E}">
        <p14:creationId xmlns:p14="http://schemas.microsoft.com/office/powerpoint/2010/main" val="128538224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idx="1"/>
          </p:nvPr>
        </p:nvPicPr>
        <p:blipFill>
          <a:blip r:embed="rId2"/>
          <a:stretch>
            <a:fillRect/>
          </a:stretch>
        </p:blipFill>
        <p:spPr>
          <a:xfrm>
            <a:off x="332607" y="2060848"/>
            <a:ext cx="8856984" cy="3246132"/>
          </a:xfrm>
          <a:prstGeom prst="rect">
            <a:avLst/>
          </a:prstGeom>
        </p:spPr>
      </p:pic>
      <p:sp>
        <p:nvSpPr>
          <p:cNvPr id="7" name="Rettangolo 6"/>
          <p:cNvSpPr/>
          <p:nvPr/>
        </p:nvSpPr>
        <p:spPr bwMode="auto">
          <a:xfrm>
            <a:off x="323528" y="980728"/>
            <a:ext cx="8640960" cy="864095"/>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it-IT" sz="2400" b="1" dirty="0" smtClean="0"/>
              <a:t>B) Se non viene riconosciuto il Codice Fiscale compare la dicitura INSERIMENTO MANUALE da barrare. Poi salva e continua</a:t>
            </a:r>
            <a:endParaRPr kumimoji="0" lang="it-IT" sz="2400" b="1" i="0" u="none" strike="noStrike" cap="none" normalizeH="0" baseline="0" dirty="0" smtClean="0">
              <a:ln>
                <a:noFill/>
              </a:ln>
              <a:solidFill>
                <a:schemeClr val="tx1"/>
              </a:solidFill>
              <a:effectLst/>
            </a:endParaRPr>
          </a:p>
        </p:txBody>
      </p:sp>
      <p:sp>
        <p:nvSpPr>
          <p:cNvPr id="8" name="Freccia a destra 7"/>
          <p:cNvSpPr/>
          <p:nvPr/>
        </p:nvSpPr>
        <p:spPr bwMode="auto">
          <a:xfrm>
            <a:off x="1763688" y="3789040"/>
            <a:ext cx="504056" cy="216024"/>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sp>
        <p:nvSpPr>
          <p:cNvPr id="9" name="Freccia a sinistra 8"/>
          <p:cNvSpPr/>
          <p:nvPr/>
        </p:nvSpPr>
        <p:spPr bwMode="auto">
          <a:xfrm>
            <a:off x="3419872" y="3789040"/>
            <a:ext cx="792088" cy="216024"/>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pic>
        <p:nvPicPr>
          <p:cNvPr id="10" name="Immagine 9"/>
          <p:cNvPicPr>
            <a:picLocks noChangeAspect="1"/>
          </p:cNvPicPr>
          <p:nvPr/>
        </p:nvPicPr>
        <p:blipFill>
          <a:blip r:embed="rId3"/>
          <a:stretch>
            <a:fillRect/>
          </a:stretch>
        </p:blipFill>
        <p:spPr>
          <a:xfrm>
            <a:off x="4499992" y="118471"/>
            <a:ext cx="4115157" cy="646232"/>
          </a:xfrm>
          <a:prstGeom prst="rect">
            <a:avLst/>
          </a:prstGeom>
        </p:spPr>
      </p:pic>
    </p:spTree>
    <p:extLst>
      <p:ext uri="{BB962C8B-B14F-4D97-AF65-F5344CB8AC3E}">
        <p14:creationId xmlns:p14="http://schemas.microsoft.com/office/powerpoint/2010/main" val="207925222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1800" dirty="0" smtClean="0"/>
              <a:t>B) Compare questa schermata in cui dovete compilare i dati richiesti – poi salva e continua</a:t>
            </a:r>
            <a:endParaRPr lang="it-IT" sz="1800" dirty="0"/>
          </a:p>
        </p:txBody>
      </p:sp>
      <p:pic>
        <p:nvPicPr>
          <p:cNvPr id="4" name="Segnaposto contenuto 3"/>
          <p:cNvPicPr>
            <a:picLocks noGrp="1" noChangeAspect="1"/>
          </p:cNvPicPr>
          <p:nvPr>
            <p:ph idx="1"/>
          </p:nvPr>
        </p:nvPicPr>
        <p:blipFill>
          <a:blip r:embed="rId2"/>
          <a:stretch>
            <a:fillRect/>
          </a:stretch>
        </p:blipFill>
        <p:spPr>
          <a:xfrm>
            <a:off x="161688" y="2060848"/>
            <a:ext cx="8296512" cy="3162066"/>
          </a:xfrm>
          <a:prstGeom prst="rect">
            <a:avLst/>
          </a:prstGeom>
        </p:spPr>
      </p:pic>
      <p:pic>
        <p:nvPicPr>
          <p:cNvPr id="3" name="Immagine 2"/>
          <p:cNvPicPr>
            <a:picLocks noChangeAspect="1"/>
          </p:cNvPicPr>
          <p:nvPr/>
        </p:nvPicPr>
        <p:blipFill>
          <a:blip r:embed="rId3"/>
          <a:stretch>
            <a:fillRect/>
          </a:stretch>
        </p:blipFill>
        <p:spPr>
          <a:xfrm>
            <a:off x="4429125" y="190244"/>
            <a:ext cx="4115157" cy="646232"/>
          </a:xfrm>
          <a:prstGeom prst="rect">
            <a:avLst/>
          </a:prstGeom>
        </p:spPr>
      </p:pic>
    </p:spTree>
    <p:extLst>
      <p:ext uri="{BB962C8B-B14F-4D97-AF65-F5344CB8AC3E}">
        <p14:creationId xmlns:p14="http://schemas.microsoft.com/office/powerpoint/2010/main" val="291319564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980728"/>
            <a:ext cx="8229600" cy="864096"/>
          </a:xfrm>
        </p:spPr>
        <p:txBody>
          <a:bodyPr/>
          <a:lstStyle/>
          <a:p>
            <a:pPr algn="ctr"/>
            <a:r>
              <a:rPr lang="it-IT" sz="1600" dirty="0" smtClean="0">
                <a:solidFill>
                  <a:srgbClr val="FF0000"/>
                </a:solidFill>
                <a:effectLst>
                  <a:outerShdw blurRad="38100" dist="38100" dir="2700000" algn="tl">
                    <a:srgbClr val="000000">
                      <a:alpha val="43137"/>
                    </a:srgbClr>
                  </a:outerShdw>
                </a:effectLst>
              </a:rPr>
              <a:t>LEGALE RAPPRESENTANTE</a:t>
            </a:r>
            <a:r>
              <a:rPr lang="it-IT" sz="1200" dirty="0" smtClean="0"/>
              <a:t/>
            </a:r>
            <a:br>
              <a:rPr lang="it-IT" sz="1200" dirty="0" smtClean="0"/>
            </a:br>
            <a:r>
              <a:rPr lang="it-IT" sz="1200" dirty="0" smtClean="0"/>
              <a:t/>
            </a:r>
            <a:br>
              <a:rPr lang="it-IT" sz="1200" dirty="0" smtClean="0"/>
            </a:br>
            <a:r>
              <a:rPr lang="it-IT" sz="1100" dirty="0" smtClean="0"/>
              <a:t>SE CHI COMPILA </a:t>
            </a:r>
            <a:r>
              <a:rPr lang="it-IT" sz="1100" dirty="0" smtClean="0">
                <a:solidFill>
                  <a:srgbClr val="FF0000"/>
                </a:solidFill>
                <a:effectLst>
                  <a:outerShdw blurRad="38100" dist="38100" dir="2700000" algn="tl">
                    <a:srgbClr val="000000">
                      <a:alpha val="43137"/>
                    </a:srgbClr>
                  </a:outerShdw>
                </a:effectLst>
              </a:rPr>
              <a:t>E’ IL LEGALE RAPPRESENTANTE </a:t>
            </a:r>
            <a:r>
              <a:rPr lang="it-IT" sz="1100" dirty="0" smtClean="0"/>
              <a:t>ALLORA LA SCHERMATA E’ PRECOMPILATA CON I SUOI DATI.</a:t>
            </a:r>
            <a:br>
              <a:rPr lang="it-IT" sz="1100" dirty="0" smtClean="0"/>
            </a:br>
            <a:r>
              <a:rPr lang="it-IT" sz="1100" dirty="0" smtClean="0"/>
              <a:t>VA SOLO INDICATO L’INCARICO DEL LEGALE RAPPRESENTANTE (Direttore, PO, Sindaco </a:t>
            </a:r>
            <a:r>
              <a:rPr lang="it-IT" sz="1100" dirty="0" err="1" smtClean="0"/>
              <a:t>etc</a:t>
            </a:r>
            <a:r>
              <a:rPr lang="it-IT" sz="1100" dirty="0" smtClean="0"/>
              <a:t>) DAL </a:t>
            </a:r>
            <a:r>
              <a:rPr lang="it-IT" sz="1100" dirty="0"/>
              <a:t>MENU A TENDINA </a:t>
            </a:r>
          </a:p>
        </p:txBody>
      </p:sp>
      <p:pic>
        <p:nvPicPr>
          <p:cNvPr id="10" name="Segnaposto contenuto 9"/>
          <p:cNvPicPr>
            <a:picLocks noGrp="1" noChangeAspect="1"/>
          </p:cNvPicPr>
          <p:nvPr>
            <p:ph sz="quarter" idx="4"/>
          </p:nvPr>
        </p:nvPicPr>
        <p:blipFill>
          <a:blip r:embed="rId2"/>
          <a:stretch>
            <a:fillRect/>
          </a:stretch>
        </p:blipFill>
        <p:spPr>
          <a:xfrm>
            <a:off x="381799" y="2143248"/>
            <a:ext cx="8424936" cy="3229968"/>
          </a:xfrm>
          <a:prstGeom prst="rect">
            <a:avLst/>
          </a:prstGeom>
        </p:spPr>
      </p:pic>
      <p:sp>
        <p:nvSpPr>
          <p:cNvPr id="11" name="Rettangolo arrotondato 10"/>
          <p:cNvSpPr/>
          <p:nvPr/>
        </p:nvSpPr>
        <p:spPr bwMode="auto">
          <a:xfrm>
            <a:off x="2339752" y="3501008"/>
            <a:ext cx="1440160" cy="144016"/>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pic>
        <p:nvPicPr>
          <p:cNvPr id="12" name="Immagine 11"/>
          <p:cNvPicPr>
            <a:picLocks noChangeAspect="1"/>
          </p:cNvPicPr>
          <p:nvPr/>
        </p:nvPicPr>
        <p:blipFill>
          <a:blip r:embed="rId3"/>
          <a:stretch>
            <a:fillRect/>
          </a:stretch>
        </p:blipFill>
        <p:spPr>
          <a:xfrm>
            <a:off x="4355976" y="116632"/>
            <a:ext cx="4115157" cy="646232"/>
          </a:xfrm>
          <a:prstGeom prst="rect">
            <a:avLst/>
          </a:prstGeom>
        </p:spPr>
      </p:pic>
    </p:spTree>
    <p:extLst>
      <p:ext uri="{BB962C8B-B14F-4D97-AF65-F5344CB8AC3E}">
        <p14:creationId xmlns:p14="http://schemas.microsoft.com/office/powerpoint/2010/main" val="368744834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400050" y="908720"/>
            <a:ext cx="8058150" cy="936104"/>
          </a:xfrm>
        </p:spPr>
        <p:txBody>
          <a:bodyPr/>
          <a:lstStyle/>
          <a:p>
            <a:pPr algn="ctr"/>
            <a:r>
              <a:rPr lang="it-IT" sz="1200" dirty="0">
                <a:solidFill>
                  <a:srgbClr val="FF0000"/>
                </a:solidFill>
                <a:effectLst>
                  <a:outerShdw blurRad="38100" dist="38100" dir="2700000" algn="tl">
                    <a:srgbClr val="000000">
                      <a:alpha val="43137"/>
                    </a:srgbClr>
                  </a:outerShdw>
                </a:effectLst>
              </a:rPr>
              <a:t>LEGALE RAPPRESENTANTE </a:t>
            </a:r>
            <a:r>
              <a:rPr lang="it-IT" sz="1200" dirty="0" smtClean="0">
                <a:solidFill>
                  <a:srgbClr val="FF0000"/>
                </a:solidFill>
                <a:effectLst>
                  <a:outerShdw blurRad="38100" dist="38100" dir="2700000" algn="tl">
                    <a:srgbClr val="000000">
                      <a:alpha val="43137"/>
                    </a:srgbClr>
                  </a:outerShdw>
                </a:effectLst>
              </a:rPr>
              <a:t/>
            </a:r>
            <a:br>
              <a:rPr lang="it-IT" sz="1200" dirty="0" smtClean="0">
                <a:solidFill>
                  <a:srgbClr val="FF0000"/>
                </a:solidFill>
                <a:effectLst>
                  <a:outerShdw blurRad="38100" dist="38100" dir="2700000" algn="tl">
                    <a:srgbClr val="000000">
                      <a:alpha val="43137"/>
                    </a:srgbClr>
                  </a:outerShdw>
                </a:effectLst>
              </a:rPr>
            </a:br>
            <a:r>
              <a:rPr lang="it-IT" sz="1200" dirty="0" smtClean="0">
                <a:solidFill>
                  <a:schemeClr val="tx1"/>
                </a:solidFill>
                <a:effectLst>
                  <a:outerShdw blurRad="38100" dist="38100" dir="2700000" algn="tl">
                    <a:srgbClr val="000000">
                      <a:alpha val="43137"/>
                    </a:srgbClr>
                  </a:outerShdw>
                </a:effectLst>
              </a:rPr>
              <a:t>SE CHI COMPILA </a:t>
            </a:r>
            <a:r>
              <a:rPr lang="it-IT" sz="1200" dirty="0" smtClean="0">
                <a:solidFill>
                  <a:srgbClr val="FF0000"/>
                </a:solidFill>
                <a:effectLst>
                  <a:outerShdw blurRad="38100" dist="38100" dir="2700000" algn="tl">
                    <a:srgbClr val="000000">
                      <a:alpha val="43137"/>
                    </a:srgbClr>
                  </a:outerShdw>
                </a:effectLst>
              </a:rPr>
              <a:t>NON </a:t>
            </a:r>
            <a:r>
              <a:rPr lang="it-IT" sz="1200" dirty="0">
                <a:solidFill>
                  <a:srgbClr val="FF0000"/>
                </a:solidFill>
                <a:effectLst>
                  <a:outerShdw blurRad="38100" dist="38100" dir="2700000" algn="tl">
                    <a:srgbClr val="000000">
                      <a:alpha val="43137"/>
                    </a:srgbClr>
                  </a:outerShdw>
                </a:effectLst>
              </a:rPr>
              <a:t>E’ IL LEGALE RAPPRESENTANTE </a:t>
            </a:r>
            <a:r>
              <a:rPr lang="it-IT" sz="1200" dirty="0"/>
              <a:t>ALLORA COMPARE LA SEGUENTE SCHERMATA CHE ANDRA’ COMPILATA CON GLI ESTREMI DEL LEGALE RAPPRESENTANTE. </a:t>
            </a:r>
            <a:r>
              <a:rPr lang="it-IT" sz="1200" dirty="0" smtClean="0"/>
              <a:t/>
            </a:r>
            <a:br>
              <a:rPr lang="it-IT" sz="1200" dirty="0" smtClean="0"/>
            </a:br>
            <a:r>
              <a:rPr lang="it-IT" sz="1200" dirty="0" smtClean="0"/>
              <a:t>COMPRESO L’INCARICO CHE VA SELEZIONATO </a:t>
            </a:r>
            <a:r>
              <a:rPr lang="it-IT" sz="1200" dirty="0"/>
              <a:t>DAL MENU A TENDINA</a:t>
            </a:r>
          </a:p>
        </p:txBody>
      </p:sp>
      <p:pic>
        <p:nvPicPr>
          <p:cNvPr id="9" name="Segnaposto contenuto 8"/>
          <p:cNvPicPr>
            <a:picLocks noGrp="1" noChangeAspect="1"/>
          </p:cNvPicPr>
          <p:nvPr>
            <p:ph idx="1"/>
          </p:nvPr>
        </p:nvPicPr>
        <p:blipFill>
          <a:blip r:embed="rId2"/>
          <a:stretch>
            <a:fillRect/>
          </a:stretch>
        </p:blipFill>
        <p:spPr>
          <a:xfrm>
            <a:off x="400050" y="1988840"/>
            <a:ext cx="8258038" cy="3407442"/>
          </a:xfrm>
          <a:prstGeom prst="rect">
            <a:avLst/>
          </a:prstGeom>
        </p:spPr>
      </p:pic>
      <p:sp>
        <p:nvSpPr>
          <p:cNvPr id="10" name="Rettangolo arrotondato 9"/>
          <p:cNvSpPr/>
          <p:nvPr/>
        </p:nvSpPr>
        <p:spPr bwMode="auto">
          <a:xfrm>
            <a:off x="683568" y="5229200"/>
            <a:ext cx="7632848" cy="792088"/>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it-IT" sz="2400" dirty="0" smtClean="0"/>
              <a:t>Si prosegue poi con la localizzazione del progetto in cui va indicata la sede dell’Associazione (legale e/o operativa)</a:t>
            </a:r>
            <a:endParaRPr kumimoji="0" lang="it-IT" sz="2400" b="0" i="0" u="none" strike="noStrike" cap="none" normalizeH="0" baseline="0" dirty="0" smtClean="0">
              <a:ln>
                <a:noFill/>
              </a:ln>
              <a:solidFill>
                <a:schemeClr val="tx1"/>
              </a:solidFill>
              <a:effectLst/>
            </a:endParaRPr>
          </a:p>
        </p:txBody>
      </p:sp>
      <p:pic>
        <p:nvPicPr>
          <p:cNvPr id="11" name="Immagine 10"/>
          <p:cNvPicPr>
            <a:picLocks noChangeAspect="1"/>
          </p:cNvPicPr>
          <p:nvPr/>
        </p:nvPicPr>
        <p:blipFill>
          <a:blip r:embed="rId3"/>
          <a:stretch>
            <a:fillRect/>
          </a:stretch>
        </p:blipFill>
        <p:spPr>
          <a:xfrm>
            <a:off x="4499992" y="124250"/>
            <a:ext cx="4115157" cy="646232"/>
          </a:xfrm>
          <a:prstGeom prst="rect">
            <a:avLst/>
          </a:prstGeom>
        </p:spPr>
      </p:pic>
    </p:spTree>
    <p:extLst>
      <p:ext uri="{BB962C8B-B14F-4D97-AF65-F5344CB8AC3E}">
        <p14:creationId xmlns:p14="http://schemas.microsoft.com/office/powerpoint/2010/main" val="154152482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990600"/>
            <a:ext cx="8712968" cy="762000"/>
          </a:xfrm>
        </p:spPr>
        <p:txBody>
          <a:bodyPr/>
          <a:lstStyle/>
          <a:p>
            <a:r>
              <a:rPr lang="it-IT" dirty="0" smtClean="0"/>
              <a:t>Descrizione, sintesi del progetto e Partner</a:t>
            </a:r>
            <a:endParaRPr lang="it-IT" dirty="0"/>
          </a:p>
        </p:txBody>
      </p:sp>
      <p:pic>
        <p:nvPicPr>
          <p:cNvPr id="4" name="Segnaposto contenuto 3"/>
          <p:cNvPicPr>
            <a:picLocks noGrp="1" noChangeAspect="1"/>
          </p:cNvPicPr>
          <p:nvPr>
            <p:ph idx="1"/>
          </p:nvPr>
        </p:nvPicPr>
        <p:blipFill>
          <a:blip r:embed="rId2"/>
          <a:stretch>
            <a:fillRect/>
          </a:stretch>
        </p:blipFill>
        <p:spPr>
          <a:xfrm>
            <a:off x="630771" y="1981200"/>
            <a:ext cx="7596708" cy="3505200"/>
          </a:xfrm>
          <a:prstGeom prst="rect">
            <a:avLst/>
          </a:prstGeom>
        </p:spPr>
      </p:pic>
      <p:sp>
        <p:nvSpPr>
          <p:cNvPr id="5" name="Freccia a destra rientrata 4"/>
          <p:cNvSpPr/>
          <p:nvPr/>
        </p:nvSpPr>
        <p:spPr bwMode="auto">
          <a:xfrm>
            <a:off x="467544" y="5282952"/>
            <a:ext cx="1080120" cy="432048"/>
          </a:xfrm>
          <a:prstGeom prst="notch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sp>
        <p:nvSpPr>
          <p:cNvPr id="6" name="Rettangolo arrotondato 5"/>
          <p:cNvSpPr/>
          <p:nvPr/>
        </p:nvSpPr>
        <p:spPr bwMode="auto">
          <a:xfrm>
            <a:off x="2126010" y="5402784"/>
            <a:ext cx="6264696" cy="546495"/>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2800" b="0" i="0" u="none" strike="noStrike" cap="none" normalizeH="0" baseline="0" dirty="0" smtClean="0">
                <a:ln>
                  <a:noFill/>
                </a:ln>
                <a:solidFill>
                  <a:schemeClr val="tx1"/>
                </a:solidFill>
                <a:effectLst/>
                <a:latin typeface="DecimaWE Rg" pitchFamily="2" charset="0"/>
              </a:rPr>
              <a:t>Si possono inserire</a:t>
            </a:r>
            <a:r>
              <a:rPr kumimoji="0" lang="it-IT" sz="2800" b="0" i="0" u="none" strike="noStrike" cap="none" normalizeH="0" dirty="0" smtClean="0">
                <a:ln>
                  <a:noFill/>
                </a:ln>
                <a:solidFill>
                  <a:schemeClr val="tx1"/>
                </a:solidFill>
                <a:effectLst/>
                <a:latin typeface="DecimaWE Rg" pitchFamily="2" charset="0"/>
              </a:rPr>
              <a:t> al massimo 5 partner</a:t>
            </a:r>
            <a:endParaRPr kumimoji="0" lang="it-IT" sz="2800" b="0" i="0" u="none" strike="noStrike" cap="none" normalizeH="0" baseline="0" dirty="0" smtClean="0">
              <a:ln>
                <a:noFill/>
              </a:ln>
              <a:solidFill>
                <a:schemeClr val="tx1"/>
              </a:solidFill>
              <a:effectLst/>
              <a:latin typeface="DecimaWE Rg" pitchFamily="2" charset="0"/>
            </a:endParaRPr>
          </a:p>
        </p:txBody>
      </p:sp>
      <p:pic>
        <p:nvPicPr>
          <p:cNvPr id="7" name="Immagine 6"/>
          <p:cNvPicPr>
            <a:picLocks noChangeAspect="1"/>
          </p:cNvPicPr>
          <p:nvPr/>
        </p:nvPicPr>
        <p:blipFill>
          <a:blip r:embed="rId3"/>
          <a:stretch>
            <a:fillRect/>
          </a:stretch>
        </p:blipFill>
        <p:spPr>
          <a:xfrm>
            <a:off x="4516234" y="115768"/>
            <a:ext cx="4115157" cy="646232"/>
          </a:xfrm>
          <a:prstGeom prst="rect">
            <a:avLst/>
          </a:prstGeom>
        </p:spPr>
      </p:pic>
    </p:spTree>
    <p:extLst>
      <p:ext uri="{BB962C8B-B14F-4D97-AF65-F5344CB8AC3E}">
        <p14:creationId xmlns:p14="http://schemas.microsoft.com/office/powerpoint/2010/main" val="39885827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0050" y="990600"/>
            <a:ext cx="8058150" cy="1049946"/>
          </a:xfrm>
        </p:spPr>
        <p:txBody>
          <a:bodyPr/>
          <a:lstStyle/>
          <a:p>
            <a:r>
              <a:rPr lang="it-IT" sz="2400" dirty="0" smtClean="0"/>
              <a:t>DATI FINANZIARI: COMPILARE CON ATTENZIONE RISPETTANDO I LIMITI PREVISTI E SPECIFICANDO NEL CAMPO NOTE LE VOCI ULTERIORI</a:t>
            </a:r>
            <a:endParaRPr lang="it-IT" sz="2400" dirty="0"/>
          </a:p>
        </p:txBody>
      </p:sp>
      <p:pic>
        <p:nvPicPr>
          <p:cNvPr id="4" name="Segnaposto contenuto 3"/>
          <p:cNvPicPr>
            <a:picLocks noGrp="1" noChangeAspect="1"/>
          </p:cNvPicPr>
          <p:nvPr>
            <p:ph idx="1"/>
          </p:nvPr>
        </p:nvPicPr>
        <p:blipFill>
          <a:blip r:embed="rId2"/>
          <a:stretch>
            <a:fillRect/>
          </a:stretch>
        </p:blipFill>
        <p:spPr>
          <a:xfrm>
            <a:off x="400050" y="2040546"/>
            <a:ext cx="8058150" cy="3386507"/>
          </a:xfrm>
          <a:prstGeom prst="rect">
            <a:avLst/>
          </a:prstGeom>
        </p:spPr>
      </p:pic>
      <p:pic>
        <p:nvPicPr>
          <p:cNvPr id="5" name="Immagine 4"/>
          <p:cNvPicPr>
            <a:picLocks noChangeAspect="1"/>
          </p:cNvPicPr>
          <p:nvPr/>
        </p:nvPicPr>
        <p:blipFill>
          <a:blip r:embed="rId3"/>
          <a:stretch>
            <a:fillRect/>
          </a:stretch>
        </p:blipFill>
        <p:spPr>
          <a:xfrm>
            <a:off x="4283968" y="142511"/>
            <a:ext cx="4115157" cy="646232"/>
          </a:xfrm>
          <a:prstGeom prst="rect">
            <a:avLst/>
          </a:prstGeom>
        </p:spPr>
      </p:pic>
    </p:spTree>
    <p:extLst>
      <p:ext uri="{BB962C8B-B14F-4D97-AF65-F5344CB8AC3E}">
        <p14:creationId xmlns:p14="http://schemas.microsoft.com/office/powerpoint/2010/main" val="38576777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138439" y="2153011"/>
            <a:ext cx="8996714" cy="3796269"/>
          </a:xfrm>
          <a:prstGeom prst="rect">
            <a:avLst/>
          </a:prstGeom>
        </p:spPr>
      </p:pic>
      <p:sp>
        <p:nvSpPr>
          <p:cNvPr id="18434" name="Titolo 1"/>
          <p:cNvSpPr>
            <a:spLocks noGrp="1"/>
          </p:cNvSpPr>
          <p:nvPr>
            <p:ph type="title"/>
          </p:nvPr>
        </p:nvSpPr>
        <p:spPr>
          <a:xfrm>
            <a:off x="27602" y="980728"/>
            <a:ext cx="9144000" cy="1135881"/>
          </a:xfrm>
        </p:spPr>
        <p:txBody>
          <a:bodyPr/>
          <a:lstStyle/>
          <a:p>
            <a:pPr algn="ctr"/>
            <a:r>
              <a:rPr lang="it-IT" altLang="it-IT" sz="2000" dirty="0" smtClean="0">
                <a:solidFill>
                  <a:srgbClr val="000000"/>
                </a:solidFill>
              </a:rPr>
              <a:t/>
            </a:r>
            <a:br>
              <a:rPr lang="it-IT" altLang="it-IT" sz="2000" dirty="0" smtClean="0">
                <a:solidFill>
                  <a:srgbClr val="000000"/>
                </a:solidFill>
              </a:rPr>
            </a:br>
            <a:r>
              <a:rPr lang="it-IT" sz="3200" dirty="0"/>
              <a:t>DATI </a:t>
            </a:r>
            <a:r>
              <a:rPr lang="it-IT" sz="3200" dirty="0" smtClean="0"/>
              <a:t>FINANZIARI </a:t>
            </a:r>
            <a:r>
              <a:rPr lang="it-IT" altLang="it-IT" sz="3200" dirty="0" smtClean="0">
                <a:solidFill>
                  <a:srgbClr val="FF0000"/>
                </a:solidFill>
              </a:rPr>
              <a:t>ATTENZIONE</a:t>
            </a:r>
            <a:br>
              <a:rPr lang="it-IT" altLang="it-IT" sz="3200" dirty="0" smtClean="0">
                <a:solidFill>
                  <a:srgbClr val="FF0000"/>
                </a:solidFill>
              </a:rPr>
            </a:br>
            <a:r>
              <a:rPr lang="it-IT" altLang="it-IT" sz="2000" dirty="0" smtClean="0">
                <a:solidFill>
                  <a:schemeClr val="tx1"/>
                </a:solidFill>
              </a:rPr>
              <a:t>Il contributo richiesto deve corrispondere alla voce </a:t>
            </a:r>
            <a:r>
              <a:rPr lang="it-IT" altLang="it-IT" sz="2000" dirty="0" smtClean="0">
                <a:solidFill>
                  <a:srgbClr val="000000"/>
                </a:solidFill>
              </a:rPr>
              <a:t> «</a:t>
            </a:r>
            <a:r>
              <a:rPr lang="it-IT" altLang="it-IT" sz="2000" dirty="0">
                <a:solidFill>
                  <a:srgbClr val="000000"/>
                </a:solidFill>
              </a:rPr>
              <a:t>Totali </a:t>
            </a:r>
            <a:r>
              <a:rPr lang="it-IT" altLang="it-IT" sz="2000" dirty="0" smtClean="0">
                <a:solidFill>
                  <a:srgbClr val="000000"/>
                </a:solidFill>
              </a:rPr>
              <a:t>complessivi» e deve rispettare i limiti minimi e massimi previsti dall’Avviso</a:t>
            </a:r>
            <a:br>
              <a:rPr lang="it-IT" altLang="it-IT" sz="2000" dirty="0" smtClean="0">
                <a:solidFill>
                  <a:srgbClr val="000000"/>
                </a:solidFill>
              </a:rPr>
            </a:br>
            <a:endParaRPr lang="it-IT" altLang="it-IT" dirty="0" smtClean="0"/>
          </a:p>
        </p:txBody>
      </p:sp>
      <p:cxnSp>
        <p:nvCxnSpPr>
          <p:cNvPr id="18436" name="Connettore 2 10"/>
          <p:cNvCxnSpPr>
            <a:cxnSpLocks noChangeShapeType="1"/>
            <a:stCxn id="18437" idx="2"/>
          </p:cNvCxnSpPr>
          <p:nvPr/>
        </p:nvCxnSpPr>
        <p:spPr bwMode="auto">
          <a:xfrm flipH="1">
            <a:off x="2051719" y="4185469"/>
            <a:ext cx="4608576" cy="1547800"/>
          </a:xfrm>
          <a:prstGeom prst="straightConnector1">
            <a:avLst/>
          </a:prstGeom>
          <a:noFill/>
          <a:ln w="2857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37" name="Ovale 15"/>
          <p:cNvSpPr>
            <a:spLocks noChangeArrowheads="1"/>
          </p:cNvSpPr>
          <p:nvPr/>
        </p:nvSpPr>
        <p:spPr bwMode="auto">
          <a:xfrm>
            <a:off x="6660295" y="3933056"/>
            <a:ext cx="2645585" cy="504825"/>
          </a:xfrm>
          <a:prstGeom prst="ellipse">
            <a:avLst/>
          </a:prstGeom>
          <a:noFill/>
          <a:ln w="349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4400" b="0" i="0" u="none" strike="noStrike" kern="1200" cap="none" spc="0" normalizeH="0" baseline="0" noProof="0">
              <a:ln>
                <a:noFill/>
              </a:ln>
              <a:solidFill>
                <a:srgbClr val="000000"/>
              </a:solidFill>
              <a:effectLst/>
              <a:uLnTx/>
              <a:uFillTx/>
              <a:latin typeface="DecimaWE Rg" panose="02000000000000000000" pitchFamily="2" charset="0"/>
              <a:ea typeface="+mn-ea"/>
              <a:cs typeface="+mn-cs"/>
            </a:endParaRPr>
          </a:p>
        </p:txBody>
      </p:sp>
      <p:sp>
        <p:nvSpPr>
          <p:cNvPr id="18438" name="Ovale 16"/>
          <p:cNvSpPr>
            <a:spLocks noChangeArrowheads="1"/>
          </p:cNvSpPr>
          <p:nvPr/>
        </p:nvSpPr>
        <p:spPr bwMode="auto">
          <a:xfrm>
            <a:off x="467544" y="5482445"/>
            <a:ext cx="1584175" cy="503237"/>
          </a:xfrm>
          <a:prstGeom prst="ellipse">
            <a:avLst/>
          </a:prstGeom>
          <a:noFill/>
          <a:ln w="412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4400" b="0" i="0" u="none" strike="noStrike" kern="1200" cap="none" spc="0" normalizeH="0" baseline="0" noProof="0">
              <a:ln>
                <a:noFill/>
              </a:ln>
              <a:solidFill>
                <a:srgbClr val="000000"/>
              </a:solidFill>
              <a:effectLst/>
              <a:uLnTx/>
              <a:uFillTx/>
              <a:latin typeface="DecimaWE Rg" panose="02000000000000000000" pitchFamily="2" charset="0"/>
              <a:ea typeface="+mn-ea"/>
              <a:cs typeface="+mn-cs"/>
            </a:endParaRPr>
          </a:p>
        </p:txBody>
      </p:sp>
      <p:pic>
        <p:nvPicPr>
          <p:cNvPr id="2" name="Immagine 1"/>
          <p:cNvPicPr>
            <a:picLocks noChangeAspect="1"/>
          </p:cNvPicPr>
          <p:nvPr/>
        </p:nvPicPr>
        <p:blipFill>
          <a:blip r:embed="rId3"/>
          <a:stretch>
            <a:fillRect/>
          </a:stretch>
        </p:blipFill>
        <p:spPr>
          <a:xfrm>
            <a:off x="4283968" y="178116"/>
            <a:ext cx="4115157" cy="646232"/>
          </a:xfrm>
          <a:prstGeom prst="rect">
            <a:avLst/>
          </a:prstGeom>
        </p:spPr>
      </p:pic>
    </p:spTree>
    <p:extLst>
      <p:ext uri="{BB962C8B-B14F-4D97-AF65-F5344CB8AC3E}">
        <p14:creationId xmlns:p14="http://schemas.microsoft.com/office/powerpoint/2010/main" val="1742349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p:nvPr/>
        </p:nvPicPr>
        <p:blipFill rotWithShape="1">
          <a:blip r:embed="rId2"/>
          <a:srcRect l="17258" t="5257" r="22494" b="9640"/>
          <a:stretch/>
        </p:blipFill>
        <p:spPr bwMode="auto">
          <a:xfrm>
            <a:off x="1187624" y="980728"/>
            <a:ext cx="6408712" cy="4968552"/>
          </a:xfrm>
          <a:prstGeom prst="rect">
            <a:avLst/>
          </a:prstGeom>
          <a:ln>
            <a:noFill/>
          </a:ln>
          <a:extLst>
            <a:ext uri="{53640926-AAD7-44D8-BBD7-CCE9431645EC}">
              <a14:shadowObscured xmlns:a14="http://schemas.microsoft.com/office/drawing/2010/main"/>
            </a:ext>
          </a:extLst>
        </p:spPr>
      </p:pic>
      <p:sp>
        <p:nvSpPr>
          <p:cNvPr id="2" name="Ovale 1"/>
          <p:cNvSpPr/>
          <p:nvPr/>
        </p:nvSpPr>
        <p:spPr bwMode="auto">
          <a:xfrm>
            <a:off x="2411760" y="4005064"/>
            <a:ext cx="2808312" cy="432048"/>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sp>
        <p:nvSpPr>
          <p:cNvPr id="11" name="Ovale 10"/>
          <p:cNvSpPr/>
          <p:nvPr/>
        </p:nvSpPr>
        <p:spPr bwMode="auto">
          <a:xfrm>
            <a:off x="5724128" y="5373216"/>
            <a:ext cx="2232248" cy="648072"/>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spTree>
    <p:extLst>
      <p:ext uri="{BB962C8B-B14F-4D97-AF65-F5344CB8AC3E}">
        <p14:creationId xmlns:p14="http://schemas.microsoft.com/office/powerpoint/2010/main" val="70120344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CRITERI OGGETTIVI (ATTENZIONE!!!)</a:t>
            </a:r>
            <a:endParaRPr lang="it-IT" dirty="0"/>
          </a:p>
        </p:txBody>
      </p:sp>
      <p:pic>
        <p:nvPicPr>
          <p:cNvPr id="4" name="Segnaposto contenuto 3"/>
          <p:cNvPicPr>
            <a:picLocks noGrp="1" noChangeAspect="1"/>
          </p:cNvPicPr>
          <p:nvPr>
            <p:ph idx="1"/>
          </p:nvPr>
        </p:nvPicPr>
        <p:blipFill>
          <a:blip r:embed="rId2"/>
          <a:stretch>
            <a:fillRect/>
          </a:stretch>
        </p:blipFill>
        <p:spPr>
          <a:xfrm>
            <a:off x="400050" y="2177011"/>
            <a:ext cx="8058150" cy="3113577"/>
          </a:xfrm>
          <a:prstGeom prst="rect">
            <a:avLst/>
          </a:prstGeom>
        </p:spPr>
      </p:pic>
      <p:pic>
        <p:nvPicPr>
          <p:cNvPr id="5" name="Immagine 4"/>
          <p:cNvPicPr>
            <a:picLocks noChangeAspect="1"/>
          </p:cNvPicPr>
          <p:nvPr/>
        </p:nvPicPr>
        <p:blipFill>
          <a:blip r:embed="rId3"/>
          <a:stretch>
            <a:fillRect/>
          </a:stretch>
        </p:blipFill>
        <p:spPr>
          <a:xfrm>
            <a:off x="4211960" y="132163"/>
            <a:ext cx="4115157" cy="646232"/>
          </a:xfrm>
          <a:prstGeom prst="rect">
            <a:avLst/>
          </a:prstGeom>
        </p:spPr>
      </p:pic>
    </p:spTree>
    <p:extLst>
      <p:ext uri="{BB962C8B-B14F-4D97-AF65-F5344CB8AC3E}">
        <p14:creationId xmlns:p14="http://schemas.microsoft.com/office/powerpoint/2010/main" val="225551308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CRITERI OGGETTIVI ATTENZIONE</a:t>
            </a:r>
            <a:endParaRPr lang="it-IT" dirty="0"/>
          </a:p>
        </p:txBody>
      </p:sp>
      <p:pic>
        <p:nvPicPr>
          <p:cNvPr id="6" name="Segnaposto contenuto 5"/>
          <p:cNvPicPr>
            <a:picLocks noGrp="1" noChangeAspect="1"/>
          </p:cNvPicPr>
          <p:nvPr>
            <p:ph idx="1"/>
          </p:nvPr>
        </p:nvPicPr>
        <p:blipFill>
          <a:blip r:embed="rId2"/>
          <a:stretch>
            <a:fillRect/>
          </a:stretch>
        </p:blipFill>
        <p:spPr>
          <a:xfrm>
            <a:off x="400050" y="1556792"/>
            <a:ext cx="8058150" cy="3332584"/>
          </a:xfrm>
          <a:prstGeom prst="rect">
            <a:avLst/>
          </a:prstGeom>
        </p:spPr>
      </p:pic>
      <p:sp>
        <p:nvSpPr>
          <p:cNvPr id="7" name="Rettangolo 6"/>
          <p:cNvSpPr/>
          <p:nvPr/>
        </p:nvSpPr>
        <p:spPr bwMode="auto">
          <a:xfrm>
            <a:off x="0" y="4889376"/>
            <a:ext cx="9144000" cy="113191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it-IT" sz="1200" b="1" dirty="0" smtClean="0"/>
              <a:t>PUNTO 1) INDICARE OBBLIGATORIAMENTE SOGGETTO FINANZIATORE – ANNO DI RIFERIMENTO E ATTIVITA’ CULTURALE FINANZIATA </a:t>
            </a:r>
          </a:p>
          <a:p>
            <a:pPr marL="0" marR="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smtClean="0">
                <a:ln>
                  <a:noFill/>
                </a:ln>
                <a:solidFill>
                  <a:schemeClr val="tx1"/>
                </a:solidFill>
                <a:effectLst/>
              </a:rPr>
              <a:t>PUNTO 2) INDICARE</a:t>
            </a:r>
            <a:r>
              <a:rPr kumimoji="0" lang="it-IT" sz="1200" b="1" i="0" u="none" strike="noStrike" cap="none" normalizeH="0" dirty="0" smtClean="0">
                <a:ln>
                  <a:noFill/>
                </a:ln>
                <a:solidFill>
                  <a:schemeClr val="tx1"/>
                </a:solidFill>
                <a:effectLst/>
              </a:rPr>
              <a:t> OBBLIGATORIAMENTE ISTITUTI E MUSEI COINVOLTI </a:t>
            </a:r>
            <a:r>
              <a:rPr lang="it-IT" sz="1200" b="1" baseline="0" dirty="0" smtClean="0"/>
              <a:t>SE</a:t>
            </a:r>
            <a:r>
              <a:rPr lang="it-IT" sz="1200" b="1" dirty="0" smtClean="0"/>
              <a:t> MANCANO LE SPECIFICHE NON VIENE ASSEGNATO IL PUNTEGGIO</a:t>
            </a:r>
          </a:p>
          <a:p>
            <a:pPr marL="0" marR="0" indent="0" algn="ctr" defTabSz="914400" rtl="0" eaLnBrk="1" fontAlgn="base" latinLnBrk="0" hangingPunct="1">
              <a:lnSpc>
                <a:spcPct val="100000"/>
              </a:lnSpc>
              <a:spcBef>
                <a:spcPct val="0"/>
              </a:spcBef>
              <a:spcAft>
                <a:spcPct val="0"/>
              </a:spcAft>
              <a:buClrTx/>
              <a:buSzTx/>
              <a:buFontTx/>
              <a:buNone/>
              <a:tabLst/>
            </a:pPr>
            <a:endParaRPr kumimoji="0" lang="it-IT" sz="1400" b="1"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rPr>
              <a:t>L’APPORTO DI FONDI (3°CRITERIO</a:t>
            </a:r>
            <a:r>
              <a:rPr kumimoji="0" lang="it-IT" sz="1400" b="1" i="0" u="none" strike="noStrike" cap="none" normalizeH="0" dirty="0" smtClean="0">
                <a:ln>
                  <a:noFill/>
                </a:ln>
                <a:solidFill>
                  <a:schemeClr val="tx1"/>
                </a:solidFill>
                <a:effectLst/>
              </a:rPr>
              <a:t> OGGETTIVO)</a:t>
            </a:r>
            <a:r>
              <a:rPr kumimoji="0" lang="it-IT" sz="1400" b="1" i="0" u="none" strike="noStrike" cap="none" normalizeH="0" baseline="0" dirty="0" smtClean="0">
                <a:ln>
                  <a:noFill/>
                </a:ln>
                <a:solidFill>
                  <a:schemeClr val="tx1"/>
                </a:solidFill>
                <a:effectLst/>
              </a:rPr>
              <a:t> VIENE DESUNTO DALL’UFFICIO DAL QUADRO FINANZIARIO</a:t>
            </a:r>
          </a:p>
        </p:txBody>
      </p:sp>
      <p:pic>
        <p:nvPicPr>
          <p:cNvPr id="8" name="Immagine 7"/>
          <p:cNvPicPr>
            <a:picLocks noChangeAspect="1"/>
          </p:cNvPicPr>
          <p:nvPr/>
        </p:nvPicPr>
        <p:blipFill>
          <a:blip r:embed="rId3"/>
          <a:stretch>
            <a:fillRect/>
          </a:stretch>
        </p:blipFill>
        <p:spPr>
          <a:xfrm>
            <a:off x="4547333" y="101763"/>
            <a:ext cx="4115157" cy="646232"/>
          </a:xfrm>
          <a:prstGeom prst="rect">
            <a:avLst/>
          </a:prstGeom>
        </p:spPr>
      </p:pic>
    </p:spTree>
    <p:extLst>
      <p:ext uri="{BB962C8B-B14F-4D97-AF65-F5344CB8AC3E}">
        <p14:creationId xmlns:p14="http://schemas.microsoft.com/office/powerpoint/2010/main" val="350517915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0050" y="990600"/>
            <a:ext cx="8058150" cy="1358280"/>
          </a:xfrm>
        </p:spPr>
        <p:txBody>
          <a:bodyPr/>
          <a:lstStyle/>
          <a:p>
            <a:r>
              <a:rPr lang="it-IT" sz="2400" dirty="0" smtClean="0"/>
              <a:t>Compilare le dichiarazioni e proseguire con le altre schermate fino alla chiusura della compilazione </a:t>
            </a:r>
            <a:endParaRPr lang="it-IT" sz="2400" dirty="0"/>
          </a:p>
        </p:txBody>
      </p:sp>
      <p:pic>
        <p:nvPicPr>
          <p:cNvPr id="4" name="Segnaposto contenuto 3"/>
          <p:cNvPicPr>
            <a:picLocks noGrp="1" noChangeAspect="1"/>
          </p:cNvPicPr>
          <p:nvPr>
            <p:ph idx="1"/>
          </p:nvPr>
        </p:nvPicPr>
        <p:blipFill>
          <a:blip r:embed="rId2"/>
          <a:stretch>
            <a:fillRect/>
          </a:stretch>
        </p:blipFill>
        <p:spPr>
          <a:xfrm>
            <a:off x="701207" y="2348880"/>
            <a:ext cx="7455835" cy="3137520"/>
          </a:xfrm>
          <a:prstGeom prst="rect">
            <a:avLst/>
          </a:prstGeom>
        </p:spPr>
      </p:pic>
      <p:pic>
        <p:nvPicPr>
          <p:cNvPr id="3" name="Immagine 2"/>
          <p:cNvPicPr>
            <a:picLocks noChangeAspect="1"/>
          </p:cNvPicPr>
          <p:nvPr/>
        </p:nvPicPr>
        <p:blipFill>
          <a:blip r:embed="rId3"/>
          <a:stretch>
            <a:fillRect/>
          </a:stretch>
        </p:blipFill>
        <p:spPr>
          <a:xfrm>
            <a:off x="4339110" y="116632"/>
            <a:ext cx="4115157" cy="646232"/>
          </a:xfrm>
          <a:prstGeom prst="rect">
            <a:avLst/>
          </a:prstGeom>
        </p:spPr>
      </p:pic>
    </p:spTree>
    <p:extLst>
      <p:ext uri="{BB962C8B-B14F-4D97-AF65-F5344CB8AC3E}">
        <p14:creationId xmlns:p14="http://schemas.microsoft.com/office/powerpoint/2010/main" val="244638059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2678" y="889103"/>
            <a:ext cx="8492430" cy="647175"/>
          </a:xfrm>
        </p:spPr>
        <p:txBody>
          <a:bodyPr/>
          <a:lstStyle/>
          <a:p>
            <a:r>
              <a:rPr lang="it-IT" sz="1200" dirty="0" smtClean="0"/>
              <a:t>AL termine – «</a:t>
            </a:r>
            <a:r>
              <a:rPr lang="it-IT" sz="1200" u="sng" dirty="0" smtClean="0">
                <a:solidFill>
                  <a:srgbClr val="FF0000"/>
                </a:solidFill>
                <a:effectLst>
                  <a:outerShdw blurRad="38100" dist="38100" dir="2700000" algn="tl">
                    <a:srgbClr val="000000">
                      <a:alpha val="43137"/>
                    </a:srgbClr>
                  </a:outerShdw>
                </a:effectLst>
              </a:rPr>
              <a:t>CONFERMA DATI</a:t>
            </a:r>
            <a:r>
              <a:rPr lang="it-IT" sz="1200" dirty="0" smtClean="0"/>
              <a:t>» Una volta confermati i dati col tasto «</a:t>
            </a:r>
            <a:r>
              <a:rPr lang="it-IT" sz="1200" dirty="0" smtClean="0">
                <a:solidFill>
                  <a:srgbClr val="FF0000"/>
                </a:solidFill>
                <a:effectLst>
                  <a:outerShdw blurRad="38100" dist="38100" dir="2700000" algn="tl">
                    <a:srgbClr val="000000">
                      <a:alpha val="43137"/>
                    </a:srgbClr>
                  </a:outerShdw>
                </a:effectLst>
              </a:rPr>
              <a:t>MODIFICA</a:t>
            </a:r>
            <a:r>
              <a:rPr lang="it-IT" sz="1200" dirty="0" smtClean="0"/>
              <a:t>» si possono cambiare i dati inseriti </a:t>
            </a:r>
            <a:br>
              <a:rPr lang="it-IT" sz="1200" dirty="0" smtClean="0"/>
            </a:br>
            <a:r>
              <a:rPr lang="it-IT" sz="1200" dirty="0" smtClean="0"/>
              <a:t>altrimenti – «</a:t>
            </a:r>
            <a:r>
              <a:rPr lang="it-IT" sz="1200" dirty="0" smtClean="0">
                <a:solidFill>
                  <a:srgbClr val="FF0000"/>
                </a:solidFill>
                <a:effectLst>
                  <a:outerShdw blurRad="38100" dist="38100" dir="2700000" algn="tl">
                    <a:srgbClr val="000000">
                      <a:alpha val="43137"/>
                    </a:srgbClr>
                  </a:outerShdw>
                </a:effectLst>
              </a:rPr>
              <a:t>PROCEDI»</a:t>
            </a:r>
            <a:endParaRPr lang="it-IT" dirty="0">
              <a:solidFill>
                <a:srgbClr val="FF0000"/>
              </a:solidFill>
              <a:effectLst>
                <a:outerShdw blurRad="38100" dist="38100" dir="2700000" algn="tl">
                  <a:srgbClr val="000000">
                    <a:alpha val="43137"/>
                  </a:srgbClr>
                </a:outerShdw>
              </a:effectLst>
            </a:endParaRPr>
          </a:p>
        </p:txBody>
      </p:sp>
      <p:pic>
        <p:nvPicPr>
          <p:cNvPr id="4" name="Segnaposto contenuto 3"/>
          <p:cNvPicPr>
            <a:picLocks noGrp="1" noChangeAspect="1"/>
          </p:cNvPicPr>
          <p:nvPr>
            <p:ph idx="1"/>
          </p:nvPr>
        </p:nvPicPr>
        <p:blipFill>
          <a:blip r:embed="rId2"/>
          <a:stretch>
            <a:fillRect/>
          </a:stretch>
        </p:blipFill>
        <p:spPr>
          <a:xfrm>
            <a:off x="251520" y="1412776"/>
            <a:ext cx="4032448" cy="2658008"/>
          </a:xfrm>
          <a:prstGeom prst="rect">
            <a:avLst/>
          </a:prstGeom>
        </p:spPr>
      </p:pic>
      <p:pic>
        <p:nvPicPr>
          <p:cNvPr id="5" name="Immagine 4"/>
          <p:cNvPicPr>
            <a:picLocks noChangeAspect="1"/>
          </p:cNvPicPr>
          <p:nvPr/>
        </p:nvPicPr>
        <p:blipFill>
          <a:blip r:embed="rId3"/>
          <a:stretch>
            <a:fillRect/>
          </a:stretch>
        </p:blipFill>
        <p:spPr>
          <a:xfrm>
            <a:off x="251520" y="3789040"/>
            <a:ext cx="6368987" cy="2230905"/>
          </a:xfrm>
          <a:prstGeom prst="rect">
            <a:avLst/>
          </a:prstGeom>
        </p:spPr>
      </p:pic>
      <p:pic>
        <p:nvPicPr>
          <p:cNvPr id="3" name="Immagine 2"/>
          <p:cNvPicPr>
            <a:picLocks noChangeAspect="1"/>
          </p:cNvPicPr>
          <p:nvPr/>
        </p:nvPicPr>
        <p:blipFill>
          <a:blip r:embed="rId4"/>
          <a:stretch>
            <a:fillRect/>
          </a:stretch>
        </p:blipFill>
        <p:spPr>
          <a:xfrm>
            <a:off x="4499992" y="212087"/>
            <a:ext cx="4115157" cy="646232"/>
          </a:xfrm>
          <a:prstGeom prst="rect">
            <a:avLst/>
          </a:prstGeom>
        </p:spPr>
      </p:pic>
    </p:spTree>
    <p:extLst>
      <p:ext uri="{BB962C8B-B14F-4D97-AF65-F5344CB8AC3E}">
        <p14:creationId xmlns:p14="http://schemas.microsoft.com/office/powerpoint/2010/main" val="385517701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p:txBody>
          <a:bodyPr/>
          <a:lstStyle/>
          <a:p>
            <a:pPr algn="ctr"/>
            <a:r>
              <a:rPr lang="it-IT" sz="2000" dirty="0" smtClean="0">
                <a:solidFill>
                  <a:srgbClr val="FF0000"/>
                </a:solidFill>
                <a:latin typeface="Calibri" panose="020F0502020204030204" pitchFamily="34" charset="0"/>
                <a:cs typeface="Calibri" panose="020F0502020204030204" pitchFamily="34" charset="0"/>
              </a:rPr>
              <a:t>Caricamento allegati</a:t>
            </a:r>
            <a:endParaRPr lang="it-IT" dirty="0">
              <a:latin typeface="Calibri" panose="020F0502020204030204" pitchFamily="34" charset="0"/>
              <a:cs typeface="Calibri" panose="020F0502020204030204" pitchFamily="34" charset="0"/>
            </a:endParaRPr>
          </a:p>
        </p:txBody>
      </p:sp>
      <p:pic>
        <p:nvPicPr>
          <p:cNvPr id="5" name="Segnaposto contenuto 4"/>
          <p:cNvPicPr>
            <a:picLocks noGrp="1" noChangeAspect="1"/>
          </p:cNvPicPr>
          <p:nvPr>
            <p:ph idx="1"/>
          </p:nvPr>
        </p:nvPicPr>
        <p:blipFill>
          <a:blip r:embed="rId2"/>
          <a:stretch>
            <a:fillRect/>
          </a:stretch>
        </p:blipFill>
        <p:spPr>
          <a:xfrm>
            <a:off x="400050" y="2306033"/>
            <a:ext cx="8348414" cy="3139191"/>
          </a:xfrm>
          <a:prstGeom prst="rect">
            <a:avLst/>
          </a:prstGeom>
        </p:spPr>
      </p:pic>
      <p:pic>
        <p:nvPicPr>
          <p:cNvPr id="2" name="Immagine 1"/>
          <p:cNvPicPr>
            <a:picLocks noChangeAspect="1"/>
          </p:cNvPicPr>
          <p:nvPr/>
        </p:nvPicPr>
        <p:blipFill>
          <a:blip r:embed="rId3"/>
          <a:stretch>
            <a:fillRect/>
          </a:stretch>
        </p:blipFill>
        <p:spPr>
          <a:xfrm>
            <a:off x="4343043" y="188640"/>
            <a:ext cx="4115157" cy="646232"/>
          </a:xfrm>
          <a:prstGeom prst="rect">
            <a:avLst/>
          </a:prstGeom>
        </p:spPr>
      </p:pic>
    </p:spTree>
    <p:extLst>
      <p:ext uri="{BB962C8B-B14F-4D97-AF65-F5344CB8AC3E}">
        <p14:creationId xmlns:p14="http://schemas.microsoft.com/office/powerpoint/2010/main" val="322102845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pPr algn="ctr"/>
            <a:r>
              <a:rPr lang="it-IT" dirty="0" smtClean="0"/>
              <a:t>ALLEGATI</a:t>
            </a:r>
            <a:endParaRPr lang="it-IT" dirty="0"/>
          </a:p>
        </p:txBody>
      </p:sp>
      <p:pic>
        <p:nvPicPr>
          <p:cNvPr id="5" name="Segnaposto contenuto 4"/>
          <p:cNvPicPr>
            <a:picLocks noGrp="1" noChangeAspect="1"/>
          </p:cNvPicPr>
          <p:nvPr>
            <p:ph idx="1"/>
          </p:nvPr>
        </p:nvPicPr>
        <p:blipFill>
          <a:blip r:embed="rId2"/>
          <a:stretch>
            <a:fillRect/>
          </a:stretch>
        </p:blipFill>
        <p:spPr>
          <a:xfrm>
            <a:off x="452656" y="1981200"/>
            <a:ext cx="7952938" cy="3505200"/>
          </a:xfrm>
          <a:prstGeom prst="rect">
            <a:avLst/>
          </a:prstGeom>
        </p:spPr>
      </p:pic>
      <p:sp>
        <p:nvSpPr>
          <p:cNvPr id="3" name="Rettangolo arrotondato 2"/>
          <p:cNvSpPr/>
          <p:nvPr/>
        </p:nvSpPr>
        <p:spPr bwMode="auto">
          <a:xfrm>
            <a:off x="4788024" y="188640"/>
            <a:ext cx="3670176" cy="504056"/>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rgbClr val="FF0000"/>
                </a:solidFill>
                <a:effectLst/>
                <a:latin typeface="DecimaWE Rg" pitchFamily="2" charset="0"/>
              </a:rPr>
              <a:t>INSERIMENTO ALLEGATI</a:t>
            </a:r>
          </a:p>
        </p:txBody>
      </p:sp>
    </p:spTree>
    <p:extLst>
      <p:ext uri="{BB962C8B-B14F-4D97-AF65-F5344CB8AC3E}">
        <p14:creationId xmlns:p14="http://schemas.microsoft.com/office/powerpoint/2010/main" val="299387618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p:cNvPicPr>
          <p:nvPr>
            <p:ph idx="1"/>
          </p:nvPr>
        </p:nvPicPr>
        <p:blipFill rotWithShape="1">
          <a:blip r:embed="rId2"/>
          <a:srcRect l="9449" t="13315" r="11108" b="18989"/>
          <a:stretch/>
        </p:blipFill>
        <p:spPr bwMode="auto">
          <a:xfrm>
            <a:off x="539552" y="1556792"/>
            <a:ext cx="8191756" cy="4145632"/>
          </a:xfrm>
          <a:prstGeom prst="rect">
            <a:avLst/>
          </a:prstGeom>
          <a:ln>
            <a:noFill/>
          </a:ln>
          <a:extLst>
            <a:ext uri="{53640926-AAD7-44D8-BBD7-CCE9431645EC}">
              <a14:shadowObscured xmlns:a14="http://schemas.microsoft.com/office/drawing/2010/main"/>
            </a:ext>
          </a:extLst>
        </p:spPr>
      </p:pic>
      <p:sp>
        <p:nvSpPr>
          <p:cNvPr id="5" name="Freccia a sinistra 4"/>
          <p:cNvSpPr/>
          <p:nvPr/>
        </p:nvSpPr>
        <p:spPr bwMode="auto">
          <a:xfrm>
            <a:off x="1979712" y="3789040"/>
            <a:ext cx="864096" cy="216024"/>
          </a:xfrm>
          <a:prstGeom prst="lef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sp>
        <p:nvSpPr>
          <p:cNvPr id="6" name="Freccia a sinistra 5"/>
          <p:cNvSpPr/>
          <p:nvPr/>
        </p:nvSpPr>
        <p:spPr bwMode="auto">
          <a:xfrm>
            <a:off x="2627784" y="4725144"/>
            <a:ext cx="864096" cy="216024"/>
          </a:xfrm>
          <a:prstGeom prst="lef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sp>
        <p:nvSpPr>
          <p:cNvPr id="3" name="Rettangolo arrotondato 2"/>
          <p:cNvSpPr/>
          <p:nvPr/>
        </p:nvSpPr>
        <p:spPr bwMode="auto">
          <a:xfrm>
            <a:off x="4716016" y="188640"/>
            <a:ext cx="3672408" cy="504056"/>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2800" b="1" i="0" u="none" strike="noStrike" cap="none" normalizeH="0" baseline="0" dirty="0" smtClean="0">
                <a:ln>
                  <a:noFill/>
                </a:ln>
                <a:solidFill>
                  <a:srgbClr val="FF0000"/>
                </a:solidFill>
                <a:effectLst>
                  <a:outerShdw blurRad="38100" dist="38100" dir="2700000" algn="tl">
                    <a:srgbClr val="000000">
                      <a:alpha val="43137"/>
                    </a:srgbClr>
                  </a:outerShdw>
                </a:effectLst>
                <a:latin typeface="DecimaWE Rg" pitchFamily="2" charset="0"/>
              </a:rPr>
              <a:t>CONTROLLI</a:t>
            </a:r>
          </a:p>
        </p:txBody>
      </p:sp>
    </p:spTree>
    <p:extLst>
      <p:ext uri="{BB962C8B-B14F-4D97-AF65-F5344CB8AC3E}">
        <p14:creationId xmlns:p14="http://schemas.microsoft.com/office/powerpoint/2010/main" val="401529211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p:txBody>
          <a:bodyPr/>
          <a:lstStyle/>
          <a:p>
            <a:pPr algn="ctr"/>
            <a:r>
              <a:rPr lang="it-IT" sz="2000" dirty="0" smtClean="0">
                <a:solidFill>
                  <a:srgbClr val="FF0000"/>
                </a:solidFill>
                <a:latin typeface="Calibri" panose="020F0502020204030204" pitchFamily="34" charset="0"/>
                <a:cs typeface="Calibri" panose="020F0502020204030204" pitchFamily="34" charset="0"/>
              </a:rPr>
              <a:t>Trasmissione finale</a:t>
            </a:r>
            <a:endParaRPr lang="it-IT" dirty="0">
              <a:latin typeface="Calibri" panose="020F0502020204030204" pitchFamily="34" charset="0"/>
              <a:cs typeface="Calibri" panose="020F0502020204030204" pitchFamily="34" charset="0"/>
            </a:endParaRPr>
          </a:p>
        </p:txBody>
      </p:sp>
      <p:pic>
        <p:nvPicPr>
          <p:cNvPr id="5" name="Segnaposto contenuto 4"/>
          <p:cNvPicPr>
            <a:picLocks noGrp="1" noChangeAspect="1"/>
          </p:cNvPicPr>
          <p:nvPr>
            <p:ph idx="1"/>
          </p:nvPr>
        </p:nvPicPr>
        <p:blipFill>
          <a:blip r:embed="rId2"/>
          <a:stretch>
            <a:fillRect/>
          </a:stretch>
        </p:blipFill>
        <p:spPr>
          <a:xfrm>
            <a:off x="232456" y="1752599"/>
            <a:ext cx="8588016" cy="4239021"/>
          </a:xfrm>
          <a:prstGeom prst="rect">
            <a:avLst/>
          </a:prstGeom>
        </p:spPr>
      </p:pic>
      <p:sp>
        <p:nvSpPr>
          <p:cNvPr id="6" name="Ovale 5"/>
          <p:cNvSpPr/>
          <p:nvPr/>
        </p:nvSpPr>
        <p:spPr bwMode="auto">
          <a:xfrm>
            <a:off x="6228184" y="1752599"/>
            <a:ext cx="1872208" cy="668289"/>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sp>
        <p:nvSpPr>
          <p:cNvPr id="2" name="Rettangolo arrotondato 1"/>
          <p:cNvSpPr/>
          <p:nvPr/>
        </p:nvSpPr>
        <p:spPr bwMode="auto">
          <a:xfrm>
            <a:off x="4644008" y="188640"/>
            <a:ext cx="4176464" cy="504056"/>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2800" b="1" i="0" u="none" strike="noStrike" cap="none" normalizeH="0" baseline="0" dirty="0" smtClean="0">
                <a:ln>
                  <a:noFill/>
                </a:ln>
                <a:solidFill>
                  <a:srgbClr val="FF0000"/>
                </a:solidFill>
                <a:effectLst>
                  <a:outerShdw blurRad="38100" dist="38100" dir="2700000" algn="tl">
                    <a:srgbClr val="000000">
                      <a:alpha val="43137"/>
                    </a:srgbClr>
                  </a:outerShdw>
                </a:effectLst>
                <a:latin typeface="DecimaWE Rg" pitchFamily="2" charset="0"/>
              </a:rPr>
              <a:t>TRASMISSIONE</a:t>
            </a:r>
          </a:p>
        </p:txBody>
      </p:sp>
    </p:spTree>
    <p:extLst>
      <p:ext uri="{BB962C8B-B14F-4D97-AF65-F5344CB8AC3E}">
        <p14:creationId xmlns:p14="http://schemas.microsoft.com/office/powerpoint/2010/main" val="291928322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p:cNvSpPr>
            <a:spLocks noGrp="1"/>
          </p:cNvSpPr>
          <p:nvPr>
            <p:ph idx="1"/>
          </p:nvPr>
        </p:nvSpPr>
        <p:spPr>
          <a:xfrm>
            <a:off x="400050" y="1412776"/>
            <a:ext cx="8348414" cy="3713584"/>
          </a:xfrm>
        </p:spPr>
        <p:txBody>
          <a:bodyPr/>
          <a:lstStyle/>
          <a:p>
            <a:pPr marL="0" indent="0">
              <a:buNone/>
            </a:pPr>
            <a:r>
              <a:rPr lang="it-IT" sz="2000" u="sng" dirty="0">
                <a:solidFill>
                  <a:srgbClr val="FF0000"/>
                </a:solidFill>
                <a:latin typeface="Calibri" panose="020F0502020204030204" pitchFamily="34" charset="0"/>
              </a:rPr>
              <a:t>Assistenza</a:t>
            </a:r>
            <a:r>
              <a:rPr lang="it-IT" sz="2000" u="sng" dirty="0">
                <a:solidFill>
                  <a:srgbClr val="FF0000"/>
                </a:solidFill>
              </a:rPr>
              <a:t> </a:t>
            </a:r>
            <a:r>
              <a:rPr lang="it-IT" sz="2000" u="sng" dirty="0" smtClean="0">
                <a:solidFill>
                  <a:srgbClr val="FF0000"/>
                </a:solidFill>
              </a:rPr>
              <a:t>applicativa Insiel</a:t>
            </a:r>
            <a:r>
              <a:rPr lang="it-IT" sz="2000" dirty="0" smtClean="0">
                <a:solidFill>
                  <a:srgbClr val="FF0000"/>
                </a:solidFill>
              </a:rPr>
              <a:t>:</a:t>
            </a:r>
            <a:endParaRPr lang="it-IT" sz="2000" dirty="0">
              <a:solidFill>
                <a:srgbClr val="FF0000"/>
              </a:solidFill>
            </a:endParaRPr>
          </a:p>
          <a:p>
            <a:pPr marL="0" indent="0">
              <a:buNone/>
            </a:pPr>
            <a:r>
              <a:rPr lang="it-IT" sz="2000" dirty="0" smtClean="0">
                <a:solidFill>
                  <a:srgbClr val="FF0000"/>
                </a:solidFill>
                <a:sym typeface="Wingdings" panose="05000000000000000000" pitchFamily="2" charset="2"/>
              </a:rPr>
              <a:t> </a:t>
            </a:r>
            <a:r>
              <a:rPr lang="it-IT" sz="2000" dirty="0" smtClean="0">
                <a:solidFill>
                  <a:srgbClr val="FF0000"/>
                </a:solidFill>
              </a:rPr>
              <a:t>Numero Verde Gratuito: </a:t>
            </a:r>
            <a:r>
              <a:rPr lang="it-IT" sz="2000" b="1" dirty="0" smtClean="0">
                <a:solidFill>
                  <a:srgbClr val="FF0000"/>
                </a:solidFill>
              </a:rPr>
              <a:t>800 098 788 </a:t>
            </a:r>
            <a:r>
              <a:rPr lang="it-IT" sz="2000" dirty="0">
                <a:solidFill>
                  <a:srgbClr val="FF0000"/>
                </a:solidFill>
              </a:rPr>
              <a:t>(</a:t>
            </a:r>
            <a:r>
              <a:rPr lang="it-IT" sz="2000" dirty="0" err="1">
                <a:solidFill>
                  <a:srgbClr val="FF0000"/>
                </a:solidFill>
              </a:rPr>
              <a:t>lun-ven</a:t>
            </a:r>
            <a:r>
              <a:rPr lang="it-IT" sz="2000" dirty="0">
                <a:solidFill>
                  <a:srgbClr val="FF0000"/>
                </a:solidFill>
              </a:rPr>
              <a:t> 8.00 – 18.00). </a:t>
            </a:r>
            <a:endParaRPr lang="it-IT" sz="2000" dirty="0" smtClean="0">
              <a:solidFill>
                <a:srgbClr val="FF0000"/>
              </a:solidFill>
            </a:endParaRPr>
          </a:p>
          <a:p>
            <a:pPr marL="0" indent="0">
              <a:buNone/>
            </a:pPr>
            <a:r>
              <a:rPr lang="it-IT" sz="2000" dirty="0" smtClean="0">
                <a:solidFill>
                  <a:srgbClr val="FF0000"/>
                </a:solidFill>
              </a:rPr>
              <a:t>Per </a:t>
            </a:r>
            <a:r>
              <a:rPr lang="it-IT" sz="2000" dirty="0">
                <a:solidFill>
                  <a:srgbClr val="FF0000"/>
                </a:solidFill>
              </a:rPr>
              <a:t>chiamate* da telefoni cellulari o dall’estero, il numero da contattare sarà lo 040 06 49 013</a:t>
            </a:r>
            <a:r>
              <a:rPr lang="it-IT" sz="2000" dirty="0" smtClean="0">
                <a:solidFill>
                  <a:srgbClr val="FF0000"/>
                </a:solidFill>
              </a:rPr>
              <a:t>. *</a:t>
            </a:r>
            <a:r>
              <a:rPr lang="it-IT" sz="2000" dirty="0">
                <a:solidFill>
                  <a:srgbClr val="FF0000"/>
                </a:solidFill>
              </a:rPr>
              <a:t>costo della chiamata a carico dell’utente secondo la tariffa del gestore </a:t>
            </a:r>
            <a:r>
              <a:rPr lang="it-IT" sz="2000" dirty="0" smtClean="0">
                <a:solidFill>
                  <a:srgbClr val="FF0000"/>
                </a:solidFill>
              </a:rPr>
              <a:t>telefonico</a:t>
            </a:r>
          </a:p>
          <a:p>
            <a:pPr marL="0" indent="0">
              <a:buNone/>
            </a:pPr>
            <a:endParaRPr lang="it-IT" sz="2000" dirty="0">
              <a:solidFill>
                <a:srgbClr val="FF0000"/>
              </a:solidFill>
            </a:endParaRPr>
          </a:p>
          <a:p>
            <a:pPr>
              <a:buFont typeface="Wingdings" panose="05000000000000000000" pitchFamily="2" charset="2"/>
              <a:buChar char="à"/>
            </a:pPr>
            <a:r>
              <a:rPr lang="it-IT" sz="2000" dirty="0" smtClean="0">
                <a:solidFill>
                  <a:srgbClr val="FF0000"/>
                </a:solidFill>
              </a:rPr>
              <a:t>E-mail </a:t>
            </a:r>
            <a:r>
              <a:rPr lang="it-IT" sz="2000" dirty="0">
                <a:solidFill>
                  <a:srgbClr val="FF0000"/>
                </a:solidFill>
              </a:rPr>
              <a:t>Insiel: </a:t>
            </a:r>
            <a:r>
              <a:rPr lang="it-IT" sz="2000" b="1" u="sng" dirty="0" smtClean="0">
                <a:solidFill>
                  <a:srgbClr val="21449C"/>
                </a:solidFill>
              </a:rPr>
              <a:t>assistenza.gest.doc@insiel.it</a:t>
            </a:r>
          </a:p>
          <a:p>
            <a:pPr marL="0" indent="0">
              <a:buNone/>
            </a:pPr>
            <a:endParaRPr lang="it-IT" sz="2000" b="1" u="sng" dirty="0">
              <a:solidFill>
                <a:schemeClr val="tx2"/>
              </a:solidFill>
            </a:endParaRPr>
          </a:p>
          <a:p>
            <a:pPr marL="0" indent="0">
              <a:buNone/>
            </a:pPr>
            <a:endParaRPr lang="it-IT" sz="2000" b="1" u="sng" dirty="0">
              <a:solidFill>
                <a:schemeClr val="tx2"/>
              </a:solidFill>
            </a:endParaRPr>
          </a:p>
          <a:p>
            <a:pPr marL="0" indent="0" algn="ctr">
              <a:buNone/>
            </a:pPr>
            <a:r>
              <a:rPr lang="it-IT" sz="2000" b="1" dirty="0" smtClean="0">
                <a:solidFill>
                  <a:schemeClr val="tx2"/>
                </a:solidFill>
              </a:rPr>
              <a:t>…ed infine..</a:t>
            </a:r>
            <a:endParaRPr lang="it-IT" sz="2000" b="1" dirty="0">
              <a:solidFill>
                <a:schemeClr val="tx2"/>
              </a:solidFill>
            </a:endParaRPr>
          </a:p>
          <a:p>
            <a:endParaRPr lang="it-IT" dirty="0"/>
          </a:p>
        </p:txBody>
      </p:sp>
    </p:spTree>
    <p:extLst>
      <p:ext uri="{BB962C8B-B14F-4D97-AF65-F5344CB8AC3E}">
        <p14:creationId xmlns:p14="http://schemas.microsoft.com/office/powerpoint/2010/main" val="316323085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p:cNvSpPr>
          <p:nvPr/>
        </p:nvSpPr>
        <p:spPr>
          <a:xfrm>
            <a:off x="400050" y="908051"/>
            <a:ext cx="8564563" cy="43271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itchFamily="2" charset="0"/>
              </a:defRPr>
            </a:lvl2pPr>
            <a:lvl3pPr algn="l" rtl="0" eaLnBrk="0" fontAlgn="base" hangingPunct="0">
              <a:spcBef>
                <a:spcPct val="0"/>
              </a:spcBef>
              <a:spcAft>
                <a:spcPct val="0"/>
              </a:spcAft>
              <a:defRPr sz="3600" b="1">
                <a:solidFill>
                  <a:schemeClr val="tx2"/>
                </a:solidFill>
                <a:latin typeface="DecimaWE Rg" pitchFamily="2" charset="0"/>
              </a:defRPr>
            </a:lvl3pPr>
            <a:lvl4pPr algn="l" rtl="0" eaLnBrk="0" fontAlgn="base" hangingPunct="0">
              <a:spcBef>
                <a:spcPct val="0"/>
              </a:spcBef>
              <a:spcAft>
                <a:spcPct val="0"/>
              </a:spcAft>
              <a:defRPr sz="3600" b="1">
                <a:solidFill>
                  <a:schemeClr val="tx2"/>
                </a:solidFill>
                <a:latin typeface="DecimaWE Rg" pitchFamily="2" charset="0"/>
              </a:defRPr>
            </a:lvl4pPr>
            <a:lvl5pPr algn="l" rtl="0" eaLnBrk="0" fontAlgn="base" hangingPunct="0">
              <a:spcBef>
                <a:spcPct val="0"/>
              </a:spcBef>
              <a:spcAft>
                <a:spcPct val="0"/>
              </a:spcAft>
              <a:defRPr sz="3600" b="1">
                <a:solidFill>
                  <a:schemeClr val="tx2"/>
                </a:solidFill>
                <a:latin typeface="DecimaWE Rg" pitchFamily="2"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a:lstStyle>
          <a:p>
            <a:pPr algn="ctr"/>
            <a:r>
              <a:rPr lang="it-IT" sz="2200" kern="0" dirty="0" smtClean="0">
                <a:solidFill>
                  <a:schemeClr val="tx1"/>
                </a:solidFill>
              </a:rPr>
              <a:t/>
            </a:r>
            <a:br>
              <a:rPr lang="it-IT" sz="2200" kern="0" dirty="0" smtClean="0">
                <a:solidFill>
                  <a:schemeClr val="tx1"/>
                </a:solidFill>
              </a:rPr>
            </a:br>
            <a:endParaRPr lang="it-IT" sz="2200" kern="0" dirty="0" smtClean="0">
              <a:solidFill>
                <a:schemeClr val="tx1"/>
              </a:solidFill>
            </a:endParaRPr>
          </a:p>
        </p:txBody>
      </p:sp>
      <p:sp>
        <p:nvSpPr>
          <p:cNvPr id="7" name="Titolo 1"/>
          <p:cNvSpPr txBox="1">
            <a:spLocks/>
          </p:cNvSpPr>
          <p:nvPr/>
        </p:nvSpPr>
        <p:spPr>
          <a:xfrm>
            <a:off x="107504" y="1340768"/>
            <a:ext cx="9036496" cy="792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itchFamily="2" charset="0"/>
              </a:defRPr>
            </a:lvl2pPr>
            <a:lvl3pPr algn="l" rtl="0" eaLnBrk="0" fontAlgn="base" hangingPunct="0">
              <a:spcBef>
                <a:spcPct val="0"/>
              </a:spcBef>
              <a:spcAft>
                <a:spcPct val="0"/>
              </a:spcAft>
              <a:defRPr sz="3600" b="1">
                <a:solidFill>
                  <a:schemeClr val="tx2"/>
                </a:solidFill>
                <a:latin typeface="DecimaWE Rg" pitchFamily="2" charset="0"/>
              </a:defRPr>
            </a:lvl3pPr>
            <a:lvl4pPr algn="l" rtl="0" eaLnBrk="0" fontAlgn="base" hangingPunct="0">
              <a:spcBef>
                <a:spcPct val="0"/>
              </a:spcBef>
              <a:spcAft>
                <a:spcPct val="0"/>
              </a:spcAft>
              <a:defRPr sz="3600" b="1">
                <a:solidFill>
                  <a:schemeClr val="tx2"/>
                </a:solidFill>
                <a:latin typeface="DecimaWE Rg" pitchFamily="2" charset="0"/>
              </a:defRPr>
            </a:lvl4pPr>
            <a:lvl5pPr algn="l" rtl="0" eaLnBrk="0" fontAlgn="base" hangingPunct="0">
              <a:spcBef>
                <a:spcPct val="0"/>
              </a:spcBef>
              <a:spcAft>
                <a:spcPct val="0"/>
              </a:spcAft>
              <a:defRPr sz="3600" b="1">
                <a:solidFill>
                  <a:schemeClr val="tx2"/>
                </a:solidFill>
                <a:latin typeface="DecimaWE Rg" pitchFamily="2"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a:lstStyle>
          <a:p>
            <a:pPr algn="ctr"/>
            <a:r>
              <a:rPr lang="it-IT" sz="2400" u="sng" kern="0" dirty="0" smtClean="0">
                <a:solidFill>
                  <a:schemeClr val="accent6"/>
                </a:solidFill>
                <a:latin typeface="Arial" panose="020B0604020202020204" pitchFamily="34" charset="0"/>
                <a:cs typeface="Arial" panose="020B0604020202020204" pitchFamily="34" charset="0"/>
              </a:rPr>
              <a:t>GLI ERRORI DA NON COMMETTERE </a:t>
            </a:r>
          </a:p>
          <a:p>
            <a:pPr algn="ctr"/>
            <a:r>
              <a:rPr lang="it-IT" sz="2400" u="sng" kern="0" dirty="0" smtClean="0">
                <a:solidFill>
                  <a:schemeClr val="accent6"/>
                </a:solidFill>
                <a:latin typeface="Arial" panose="020B0604020202020204" pitchFamily="34" charset="0"/>
                <a:cs typeface="Arial" panose="020B0604020202020204" pitchFamily="34" charset="0"/>
              </a:rPr>
              <a:t>DURANTE LA COMPILAZIONE DELLA DOMANDA</a:t>
            </a:r>
            <a:endParaRPr lang="it-IT" sz="2000" u="sng" kern="0" dirty="0">
              <a:solidFill>
                <a:schemeClr val="accent2"/>
              </a:solidFill>
              <a:latin typeface="Arial" panose="020B0604020202020204" pitchFamily="34" charset="0"/>
              <a:cs typeface="Arial" panose="020B0604020202020204" pitchFamily="34" charset="0"/>
            </a:endParaRPr>
          </a:p>
        </p:txBody>
      </p:sp>
      <p:sp>
        <p:nvSpPr>
          <p:cNvPr id="5" name="CasellaDiTesto 4"/>
          <p:cNvSpPr txBox="1"/>
          <p:nvPr/>
        </p:nvSpPr>
        <p:spPr>
          <a:xfrm>
            <a:off x="773324" y="2636912"/>
            <a:ext cx="7704856" cy="1754326"/>
          </a:xfrm>
          <a:prstGeom prst="rect">
            <a:avLst/>
          </a:prstGeom>
          <a:noFill/>
        </p:spPr>
        <p:txBody>
          <a:bodyPr wrap="square" rtlCol="0">
            <a:spAutoFit/>
          </a:bodyPr>
          <a:lstStyle/>
          <a:p>
            <a:r>
              <a:rPr lang="it-IT" sz="2200" b="1" kern="0" dirty="0">
                <a:solidFill>
                  <a:schemeClr val="accent6"/>
                </a:solidFill>
                <a:latin typeface="Arial" panose="020B0604020202020204" pitchFamily="34" charset="0"/>
                <a:ea typeface="+mj-ea"/>
                <a:cs typeface="Arial" panose="020B0604020202020204" pitchFamily="34" charset="0"/>
              </a:rPr>
              <a:t>Contributo richiesto</a:t>
            </a:r>
          </a:p>
          <a:p>
            <a:endParaRPr lang="it-IT" sz="2000" b="1" dirty="0" smtClean="0">
              <a:latin typeface="Arial" panose="020B0604020202020204" pitchFamily="34" charset="0"/>
              <a:cs typeface="Arial" panose="020B0604020202020204" pitchFamily="34" charset="0"/>
            </a:endParaRPr>
          </a:p>
          <a:p>
            <a:r>
              <a:rPr lang="it-IT" sz="2000" b="1" dirty="0" smtClean="0">
                <a:latin typeface="Arial" panose="020B0604020202020204" pitchFamily="34" charset="0"/>
                <a:cs typeface="Arial" panose="020B0604020202020204" pitchFamily="34" charset="0"/>
              </a:rPr>
              <a:t>La </a:t>
            </a:r>
            <a:r>
              <a:rPr lang="it-IT" sz="2000" b="1" dirty="0">
                <a:latin typeface="Arial" panose="020B0604020202020204" pitchFamily="34" charset="0"/>
                <a:cs typeface="Arial" panose="020B0604020202020204" pitchFamily="34" charset="0"/>
              </a:rPr>
              <a:t>domanda è </a:t>
            </a:r>
            <a:r>
              <a:rPr lang="it-IT" sz="2000" b="1" u="sng" dirty="0">
                <a:latin typeface="Arial" panose="020B0604020202020204" pitchFamily="34" charset="0"/>
                <a:cs typeface="Arial" panose="020B0604020202020204" pitchFamily="34" charset="0"/>
              </a:rPr>
              <a:t>inammissibile</a:t>
            </a:r>
            <a:r>
              <a:rPr lang="it-IT" sz="2000" b="1" dirty="0">
                <a:latin typeface="Arial" panose="020B0604020202020204" pitchFamily="34" charset="0"/>
                <a:cs typeface="Arial" panose="020B0604020202020204" pitchFamily="34" charset="0"/>
              </a:rPr>
              <a:t> se il contributo </a:t>
            </a:r>
            <a:r>
              <a:rPr lang="it-IT" sz="2000" b="1" dirty="0" smtClean="0">
                <a:latin typeface="Arial" panose="020B0604020202020204" pitchFamily="34" charset="0"/>
                <a:cs typeface="Arial" panose="020B0604020202020204" pitchFamily="34" charset="0"/>
              </a:rPr>
              <a:t>richiesto </a:t>
            </a:r>
            <a:endParaRPr lang="it-IT" sz="2000" b="1" dirty="0">
              <a:latin typeface="Arial" panose="020B0604020202020204" pitchFamily="34" charset="0"/>
              <a:cs typeface="Arial" panose="020B0604020202020204" pitchFamily="34" charset="0"/>
            </a:endParaRPr>
          </a:p>
          <a:p>
            <a:endParaRPr lang="it-IT" sz="800" b="1" dirty="0" smtClean="0">
              <a:latin typeface="Arial" panose="020B0604020202020204" pitchFamily="34" charset="0"/>
              <a:cs typeface="Arial" panose="020B0604020202020204" pitchFamily="34" charset="0"/>
            </a:endParaRPr>
          </a:p>
          <a:p>
            <a:r>
              <a:rPr lang="it-IT" sz="2000" b="1" dirty="0" smtClean="0">
                <a:latin typeface="Arial" panose="020B0604020202020204" pitchFamily="34" charset="0"/>
                <a:cs typeface="Arial" panose="020B0604020202020204" pitchFamily="34" charset="0"/>
              </a:rPr>
              <a:t>non </a:t>
            </a:r>
            <a:r>
              <a:rPr lang="it-IT" sz="2000" b="1" dirty="0">
                <a:latin typeface="Arial" panose="020B0604020202020204" pitchFamily="34" charset="0"/>
                <a:cs typeface="Arial" panose="020B0604020202020204" pitchFamily="34" charset="0"/>
              </a:rPr>
              <a:t>rispetta i limiti previsti per il singolo </a:t>
            </a:r>
            <a:r>
              <a:rPr lang="it-IT" sz="2000" b="1" dirty="0" smtClean="0">
                <a:latin typeface="Arial" panose="020B0604020202020204" pitchFamily="34" charset="0"/>
                <a:cs typeface="Arial" panose="020B0604020202020204" pitchFamily="34" charset="0"/>
              </a:rPr>
              <a:t>Avviso</a:t>
            </a:r>
            <a:endParaRPr lang="it-IT" sz="2000" b="1" dirty="0">
              <a:latin typeface="Arial" panose="020B0604020202020204" pitchFamily="34" charset="0"/>
              <a:cs typeface="Arial" panose="020B0604020202020204" pitchFamily="34" charset="0"/>
            </a:endParaRPr>
          </a:p>
          <a:p>
            <a:endParaRPr lang="it-IT" sz="1800" dirty="0" smtClean="0"/>
          </a:p>
        </p:txBody>
      </p:sp>
      <p:pic>
        <p:nvPicPr>
          <p:cNvPr id="8" name="Immagine 7"/>
          <p:cNvPicPr/>
          <p:nvPr/>
        </p:nvPicPr>
        <p:blipFill rotWithShape="1">
          <a:blip r:embed="rId2"/>
          <a:srcRect l="26208" t="54709" r="58130" b="19457"/>
          <a:stretch/>
        </p:blipFill>
        <p:spPr bwMode="auto">
          <a:xfrm rot="21040808">
            <a:off x="611560" y="4476047"/>
            <a:ext cx="1368152" cy="8640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0269427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4858" y="990600"/>
            <a:ext cx="8058150" cy="762000"/>
          </a:xfrm>
        </p:spPr>
        <p:txBody>
          <a:bodyPr/>
          <a:lstStyle/>
          <a:p>
            <a:pPr algn="ctr"/>
            <a:r>
              <a:rPr lang="it-IT" sz="2600" dirty="0">
                <a:solidFill>
                  <a:schemeClr val="accent2"/>
                </a:solidFill>
                <a:latin typeface="Arial" panose="020B0604020202020204" pitchFamily="34" charset="0"/>
                <a:cs typeface="Arial" panose="020B0604020202020204" pitchFamily="34" charset="0"/>
              </a:rPr>
              <a:t>D</a:t>
            </a:r>
            <a:r>
              <a:rPr lang="it-IT" sz="2600" dirty="0" smtClean="0">
                <a:solidFill>
                  <a:schemeClr val="accent2"/>
                </a:solidFill>
                <a:latin typeface="Arial" panose="020B0604020202020204" pitchFamily="34" charset="0"/>
                <a:cs typeface="Arial" panose="020B0604020202020204" pitchFamily="34" charset="0"/>
              </a:rPr>
              <a:t>omanda </a:t>
            </a:r>
            <a:r>
              <a:rPr lang="it-IT" sz="2600" dirty="0">
                <a:solidFill>
                  <a:schemeClr val="accent2"/>
                </a:solidFill>
                <a:latin typeface="Arial" panose="020B0604020202020204" pitchFamily="34" charset="0"/>
                <a:cs typeface="Arial" panose="020B0604020202020204" pitchFamily="34" charset="0"/>
              </a:rPr>
              <a:t>di </a:t>
            </a:r>
            <a:r>
              <a:rPr lang="it-IT" sz="2600" dirty="0" smtClean="0">
                <a:solidFill>
                  <a:schemeClr val="accent2"/>
                </a:solidFill>
                <a:latin typeface="Arial" panose="020B0604020202020204" pitchFamily="34" charset="0"/>
                <a:cs typeface="Arial" panose="020B0604020202020204" pitchFamily="34" charset="0"/>
              </a:rPr>
              <a:t>contributo – 2 fasi</a:t>
            </a:r>
            <a:endParaRPr lang="it-IT" sz="2600" dirty="0">
              <a:solidFill>
                <a:schemeClr val="accent2"/>
              </a:solidFill>
              <a:latin typeface="Arial" panose="020B0604020202020204" pitchFamily="34" charset="0"/>
              <a:cs typeface="Arial" panose="020B0604020202020204" pitchFamily="34" charset="0"/>
            </a:endParaRPr>
          </a:p>
        </p:txBody>
      </p:sp>
      <p:cxnSp>
        <p:nvCxnSpPr>
          <p:cNvPr id="5" name="Connettore 2 4"/>
          <p:cNvCxnSpPr/>
          <p:nvPr/>
        </p:nvCxnSpPr>
        <p:spPr bwMode="auto">
          <a:xfrm flipH="1">
            <a:off x="2411760" y="1844824"/>
            <a:ext cx="1224136" cy="1080120"/>
          </a:xfrm>
          <a:prstGeom prst="straightConnector1">
            <a:avLst/>
          </a:prstGeom>
          <a:solidFill>
            <a:schemeClr val="accent1"/>
          </a:solidFill>
          <a:ln w="57150" cap="flat" cmpd="sng" algn="ctr">
            <a:solidFill>
              <a:schemeClr val="accent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Connettore 2 5"/>
          <p:cNvCxnSpPr/>
          <p:nvPr/>
        </p:nvCxnSpPr>
        <p:spPr bwMode="auto">
          <a:xfrm>
            <a:off x="4652392" y="1844824"/>
            <a:ext cx="1143744" cy="999728"/>
          </a:xfrm>
          <a:prstGeom prst="straightConnector1">
            <a:avLst/>
          </a:prstGeom>
          <a:solidFill>
            <a:schemeClr val="accent1"/>
          </a:solidFill>
          <a:ln w="57150" cap="flat" cmpd="sng" algn="ctr">
            <a:solidFill>
              <a:schemeClr val="accent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Immagine 8" descr="http://www.ilsitodimassacarrara.it/sites/default/files/immagini_articoli/accesso-interne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3709" y="2276872"/>
            <a:ext cx="1872208" cy="1800199"/>
          </a:xfrm>
          <a:prstGeom prst="rect">
            <a:avLst/>
          </a:prstGeom>
          <a:noFill/>
          <a:ln>
            <a:noFill/>
          </a:ln>
        </p:spPr>
      </p:pic>
      <p:pic>
        <p:nvPicPr>
          <p:cNvPr id="10" name="Immagine 9"/>
          <p:cNvPicPr/>
          <p:nvPr/>
        </p:nvPicPr>
        <p:blipFill rotWithShape="1">
          <a:blip r:embed="rId3"/>
          <a:srcRect l="69196" t="53758" r="13250" b="34107"/>
          <a:stretch/>
        </p:blipFill>
        <p:spPr bwMode="auto">
          <a:xfrm>
            <a:off x="400050" y="2953079"/>
            <a:ext cx="3456384" cy="1327685"/>
          </a:xfrm>
          <a:prstGeom prst="rect">
            <a:avLst/>
          </a:prstGeom>
          <a:ln>
            <a:noFill/>
          </a:ln>
          <a:extLst>
            <a:ext uri="{53640926-AAD7-44D8-BBD7-CCE9431645EC}">
              <a14:shadowObscured xmlns:a14="http://schemas.microsoft.com/office/drawing/2010/main"/>
            </a:ext>
          </a:extLst>
        </p:spPr>
      </p:pic>
      <p:pic>
        <p:nvPicPr>
          <p:cNvPr id="12" name="Immagine 11"/>
          <p:cNvPicPr/>
          <p:nvPr/>
        </p:nvPicPr>
        <p:blipFill rotWithShape="1">
          <a:blip r:embed="rId4"/>
          <a:srcRect l="63784" t="26444" r="14563" b="45879"/>
          <a:stretch/>
        </p:blipFill>
        <p:spPr bwMode="auto">
          <a:xfrm rot="21031190">
            <a:off x="742558" y="4156729"/>
            <a:ext cx="1592215" cy="1066864"/>
          </a:xfrm>
          <a:prstGeom prst="rect">
            <a:avLst/>
          </a:prstGeom>
          <a:ln>
            <a:noFill/>
          </a:ln>
          <a:extLst>
            <a:ext uri="{53640926-AAD7-44D8-BBD7-CCE9431645EC}">
              <a14:shadowObscured xmlns:a14="http://schemas.microsoft.com/office/drawing/2010/main"/>
            </a:ext>
          </a:extLst>
        </p:spPr>
      </p:pic>
      <p:pic>
        <p:nvPicPr>
          <p:cNvPr id="13" name="Immagine 12"/>
          <p:cNvPicPr>
            <a:picLocks noChangeAspect="1"/>
          </p:cNvPicPr>
          <p:nvPr/>
        </p:nvPicPr>
        <p:blipFill>
          <a:blip r:embed="rId5"/>
          <a:stretch>
            <a:fillRect/>
          </a:stretch>
        </p:blipFill>
        <p:spPr>
          <a:xfrm>
            <a:off x="6012160" y="3709610"/>
            <a:ext cx="1797702" cy="2075437"/>
          </a:xfrm>
          <a:prstGeom prst="rect">
            <a:avLst/>
          </a:prstGeom>
        </p:spPr>
      </p:pic>
      <p:sp>
        <p:nvSpPr>
          <p:cNvPr id="14" name="Rettangolo 13"/>
          <p:cNvSpPr/>
          <p:nvPr/>
        </p:nvSpPr>
        <p:spPr bwMode="auto">
          <a:xfrm>
            <a:off x="971600" y="990600"/>
            <a:ext cx="7056784" cy="854224"/>
          </a:xfrm>
          <a:prstGeom prst="rect">
            <a:avLst/>
          </a:prstGeom>
          <a:noFill/>
          <a:ln w="38100"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sp>
        <p:nvSpPr>
          <p:cNvPr id="3" name="CasellaDiTesto 2"/>
          <p:cNvSpPr txBox="1"/>
          <p:nvPr/>
        </p:nvSpPr>
        <p:spPr>
          <a:xfrm>
            <a:off x="280686" y="2530640"/>
            <a:ext cx="2016224" cy="646331"/>
          </a:xfrm>
          <a:prstGeom prst="rect">
            <a:avLst/>
          </a:prstGeom>
          <a:solidFill>
            <a:srgbClr val="FFFF00"/>
          </a:solidFill>
        </p:spPr>
        <p:txBody>
          <a:bodyPr wrap="square" rtlCol="0">
            <a:spAutoFit/>
          </a:bodyPr>
          <a:lstStyle/>
          <a:p>
            <a:r>
              <a:rPr lang="it-IT" sz="1800" dirty="0" smtClean="0"/>
              <a:t>Scaricare la modulistica dal sito</a:t>
            </a:r>
            <a:endParaRPr lang="it-IT" sz="1800" dirty="0"/>
          </a:p>
        </p:txBody>
      </p:sp>
    </p:spTree>
    <p:extLst>
      <p:ext uri="{BB962C8B-B14F-4D97-AF65-F5344CB8AC3E}">
        <p14:creationId xmlns:p14="http://schemas.microsoft.com/office/powerpoint/2010/main" val="97191054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SmartArt 3"/>
          <p:cNvPicPr>
            <a:picLocks noGrp="1"/>
          </p:cNvPicPr>
          <p:nvPr>
            <p:ph type="dgm" idx="1"/>
          </p:nvPr>
        </p:nvPicPr>
        <p:blipFill rotWithShape="1">
          <a:blip r:embed="rId2"/>
          <a:srcRect l="31937" t="31812" r="17328" b="20067"/>
          <a:stretch/>
        </p:blipFill>
        <p:spPr bwMode="auto">
          <a:xfrm>
            <a:off x="179512" y="2420888"/>
            <a:ext cx="5328592" cy="2880320"/>
          </a:xfrm>
          <a:prstGeom prst="rect">
            <a:avLst/>
          </a:prstGeom>
          <a:ln>
            <a:noFill/>
          </a:ln>
          <a:extLst>
            <a:ext uri="{53640926-AAD7-44D8-BBD7-CCE9431645EC}">
              <a14:shadowObscured xmlns:a14="http://schemas.microsoft.com/office/drawing/2010/main"/>
            </a:ext>
          </a:extLst>
        </p:spPr>
      </p:pic>
      <p:pic>
        <p:nvPicPr>
          <p:cNvPr id="5" name="Immagine 4" descr="Risultati immagini per errore"/>
          <p:cNvPicPr/>
          <p:nvPr/>
        </p:nvPicPr>
        <p:blipFill rotWithShape="1">
          <a:blip r:embed="rId3">
            <a:extLst>
              <a:ext uri="{28A0092B-C50C-407E-A947-70E740481C1C}">
                <a14:useLocalDpi xmlns:a14="http://schemas.microsoft.com/office/drawing/2010/main" val="0"/>
              </a:ext>
            </a:extLst>
          </a:blip>
          <a:srcRect l="3629" t="2149" r="1341" b="9230"/>
          <a:stretch/>
        </p:blipFill>
        <p:spPr bwMode="auto">
          <a:xfrm rot="20362290">
            <a:off x="3898929" y="4504705"/>
            <a:ext cx="967105" cy="959485"/>
          </a:xfrm>
          <a:prstGeom prst="rect">
            <a:avLst/>
          </a:prstGeom>
          <a:noFill/>
          <a:ln>
            <a:noFill/>
          </a:ln>
          <a:extLst>
            <a:ext uri="{53640926-AAD7-44D8-BBD7-CCE9431645EC}">
              <a14:shadowObscured xmlns:a14="http://schemas.microsoft.com/office/drawing/2010/main"/>
            </a:ext>
          </a:extLst>
        </p:spPr>
      </p:pic>
      <p:sp>
        <p:nvSpPr>
          <p:cNvPr id="7" name="CasellaDiTesto 6"/>
          <p:cNvSpPr txBox="1"/>
          <p:nvPr/>
        </p:nvSpPr>
        <p:spPr>
          <a:xfrm>
            <a:off x="1331640" y="1423223"/>
            <a:ext cx="6120680" cy="430887"/>
          </a:xfrm>
          <a:prstGeom prst="rect">
            <a:avLst/>
          </a:prstGeom>
          <a:noFill/>
        </p:spPr>
        <p:txBody>
          <a:bodyPr wrap="square" rtlCol="0">
            <a:spAutoFit/>
          </a:bodyPr>
          <a:lstStyle/>
          <a:p>
            <a:r>
              <a:rPr lang="it-IT" sz="2200" b="1" kern="0" dirty="0" smtClean="0">
                <a:solidFill>
                  <a:schemeClr val="accent6"/>
                </a:solidFill>
                <a:latin typeface="Arial" panose="020B0604020202020204" pitchFamily="34" charset="0"/>
                <a:ea typeface="+mj-ea"/>
                <a:cs typeface="Arial" panose="020B0604020202020204" pitchFamily="34" charset="0"/>
              </a:rPr>
              <a:t>Compilazione </a:t>
            </a:r>
            <a:r>
              <a:rPr lang="it-IT" sz="2200" b="1" kern="0" dirty="0">
                <a:solidFill>
                  <a:schemeClr val="accent6"/>
                </a:solidFill>
                <a:latin typeface="Arial" panose="020B0604020202020204" pitchFamily="34" charset="0"/>
                <a:ea typeface="+mj-ea"/>
                <a:cs typeface="Arial" panose="020B0604020202020204" pitchFamily="34" charset="0"/>
              </a:rPr>
              <a:t>del piano finanziario</a:t>
            </a:r>
          </a:p>
        </p:txBody>
      </p:sp>
      <p:sp>
        <p:nvSpPr>
          <p:cNvPr id="8" name="CasellaDiTesto 7"/>
          <p:cNvSpPr txBox="1"/>
          <p:nvPr/>
        </p:nvSpPr>
        <p:spPr>
          <a:xfrm>
            <a:off x="5508104" y="2377911"/>
            <a:ext cx="3528392" cy="3447098"/>
          </a:xfrm>
          <a:prstGeom prst="rect">
            <a:avLst/>
          </a:prstGeom>
          <a:noFill/>
        </p:spPr>
        <p:txBody>
          <a:bodyPr wrap="square" rtlCol="0">
            <a:spAutoFit/>
          </a:bodyPr>
          <a:lstStyle/>
          <a:p>
            <a:r>
              <a:rPr lang="it-IT" sz="1800" b="1" dirty="0" smtClean="0">
                <a:latin typeface="Arial" panose="020B0604020202020204" pitchFamily="34" charset="0"/>
                <a:cs typeface="Arial" panose="020B0604020202020204" pitchFamily="34" charset="0"/>
              </a:rPr>
              <a:t>Il totale complessivo </a:t>
            </a:r>
          </a:p>
          <a:p>
            <a:r>
              <a:rPr lang="it-IT" sz="1800" b="1" u="sng" dirty="0" smtClean="0">
                <a:latin typeface="Arial" panose="020B0604020202020204" pitchFamily="34" charset="0"/>
                <a:cs typeface="Arial" panose="020B0604020202020204" pitchFamily="34" charset="0"/>
              </a:rPr>
              <a:t>DEVE CORRISPONDERE</a:t>
            </a:r>
            <a:r>
              <a:rPr lang="it-IT" sz="1800" b="1" dirty="0" smtClean="0">
                <a:latin typeface="Arial" panose="020B0604020202020204" pitchFamily="34" charset="0"/>
                <a:cs typeface="Arial" panose="020B0604020202020204" pitchFamily="34" charset="0"/>
              </a:rPr>
              <a:t> </a:t>
            </a:r>
          </a:p>
          <a:p>
            <a:r>
              <a:rPr lang="it-IT" sz="1800" b="1" dirty="0" smtClean="0">
                <a:latin typeface="Arial" panose="020B0604020202020204" pitchFamily="34" charset="0"/>
                <a:cs typeface="Arial" panose="020B0604020202020204" pitchFamily="34" charset="0"/>
              </a:rPr>
              <a:t>al contributo richiesto </a:t>
            </a:r>
          </a:p>
          <a:p>
            <a:r>
              <a:rPr lang="it-IT" sz="1800" b="1" dirty="0" smtClean="0">
                <a:latin typeface="Arial" panose="020B0604020202020204" pitchFamily="34" charset="0"/>
                <a:cs typeface="Arial" panose="020B0604020202020204" pitchFamily="34" charset="0"/>
              </a:rPr>
              <a:t>per l’iniziativa.</a:t>
            </a:r>
          </a:p>
          <a:p>
            <a:endParaRPr lang="it-IT" sz="1800" b="1" dirty="0" smtClean="0">
              <a:latin typeface="Arial" panose="020B0604020202020204" pitchFamily="34" charset="0"/>
              <a:cs typeface="Arial" panose="020B0604020202020204" pitchFamily="34" charset="0"/>
            </a:endParaRPr>
          </a:p>
          <a:p>
            <a:r>
              <a:rPr lang="it-IT" sz="1800" b="1" u="sng" dirty="0" smtClean="0">
                <a:latin typeface="Arial" panose="020B0604020202020204" pitchFamily="34" charset="0"/>
                <a:cs typeface="Arial" panose="020B0604020202020204" pitchFamily="34" charset="0"/>
              </a:rPr>
              <a:t>Attenzione alle percentuali massime ammissibili</a:t>
            </a:r>
            <a:r>
              <a:rPr lang="it-IT" sz="1800" b="1" dirty="0" smtClean="0">
                <a:latin typeface="Arial" panose="020B0604020202020204" pitchFamily="34" charset="0"/>
                <a:cs typeface="Arial" panose="020B0604020202020204" pitchFamily="34" charset="0"/>
              </a:rPr>
              <a:t>!</a:t>
            </a:r>
          </a:p>
          <a:p>
            <a:endParaRPr lang="it-IT" sz="800" b="1" dirty="0" smtClean="0">
              <a:latin typeface="Arial" panose="020B0604020202020204" pitchFamily="34" charset="0"/>
              <a:cs typeface="Arial" panose="020B0604020202020204" pitchFamily="34" charset="0"/>
            </a:endParaRPr>
          </a:p>
          <a:p>
            <a:r>
              <a:rPr lang="it-IT" sz="1400" b="1" dirty="0" smtClean="0">
                <a:latin typeface="Arial" panose="020B0604020202020204" pitchFamily="34" charset="0"/>
                <a:cs typeface="Arial" panose="020B0604020202020204" pitchFamily="34" charset="0"/>
              </a:rPr>
              <a:t>Spese generali 30%</a:t>
            </a:r>
          </a:p>
          <a:p>
            <a:r>
              <a:rPr lang="it-IT" sz="1400" b="1" dirty="0" smtClean="0">
                <a:latin typeface="Arial" panose="020B0604020202020204" pitchFamily="34" charset="0"/>
                <a:cs typeface="Arial" panose="020B0604020202020204" pitchFamily="34" charset="0"/>
              </a:rPr>
              <a:t>Spese per l’acquisto di beni strumentali 20% </a:t>
            </a:r>
          </a:p>
          <a:p>
            <a:r>
              <a:rPr lang="it-IT" sz="1400" b="1" dirty="0" smtClean="0">
                <a:latin typeface="Arial" panose="020B0604020202020204" pitchFamily="34" charset="0"/>
                <a:cs typeface="Arial" panose="020B0604020202020204" pitchFamily="34" charset="0"/>
              </a:rPr>
              <a:t>Spese per il personale amministrativo 10%</a:t>
            </a:r>
          </a:p>
          <a:p>
            <a:r>
              <a:rPr lang="it-IT" sz="1400" b="1" dirty="0" smtClean="0">
                <a:latin typeface="Arial" panose="020B0604020202020204" pitchFamily="34" charset="0"/>
                <a:cs typeface="Arial" panose="020B0604020202020204" pitchFamily="34" charset="0"/>
              </a:rPr>
              <a:t>(rispetto al contributo richiesto)</a:t>
            </a:r>
            <a:endParaRPr lang="it-IT"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171433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p:nvPr/>
        </p:nvPicPr>
        <p:blipFill rotWithShape="1">
          <a:blip r:embed="rId2"/>
          <a:srcRect l="30611" t="39491" r="33900" b="15760"/>
          <a:stretch/>
        </p:blipFill>
        <p:spPr bwMode="auto">
          <a:xfrm>
            <a:off x="1691680" y="1988840"/>
            <a:ext cx="5904655" cy="3744415"/>
          </a:xfrm>
          <a:prstGeom prst="rect">
            <a:avLst/>
          </a:prstGeom>
          <a:ln>
            <a:noFill/>
          </a:ln>
          <a:extLst>
            <a:ext uri="{53640926-AAD7-44D8-BBD7-CCE9431645EC}">
              <a14:shadowObscured xmlns:a14="http://schemas.microsoft.com/office/drawing/2010/main"/>
            </a:ext>
          </a:extLst>
        </p:spPr>
      </p:pic>
      <p:sp>
        <p:nvSpPr>
          <p:cNvPr id="4" name="Segnaposto contenuto 3"/>
          <p:cNvSpPr txBox="1">
            <a:spLocks noGrp="1"/>
          </p:cNvSpPr>
          <p:nvPr>
            <p:ph idx="1"/>
          </p:nvPr>
        </p:nvSpPr>
        <p:spPr>
          <a:xfrm>
            <a:off x="400050" y="1484784"/>
            <a:ext cx="8276406" cy="430887"/>
          </a:xfrm>
          <a:prstGeom prst="rect">
            <a:avLst/>
          </a:prstGeom>
          <a:noFill/>
        </p:spPr>
        <p:txBody>
          <a:bodyPr wrap="square" rtlCol="0">
            <a:spAutoFit/>
          </a:bodyPr>
          <a:lstStyle/>
          <a:p>
            <a:pPr marL="0" indent="0" algn="ctr">
              <a:buNone/>
            </a:pPr>
            <a:r>
              <a:rPr lang="it-IT" sz="2200" b="1" dirty="0" smtClean="0">
                <a:solidFill>
                  <a:schemeClr val="accent6"/>
                </a:solidFill>
                <a:latin typeface="Arial" panose="020B0604020202020204" pitchFamily="34" charset="0"/>
                <a:cs typeface="Arial" panose="020B0604020202020204" pitchFamily="34" charset="0"/>
              </a:rPr>
              <a:t>Caricare </a:t>
            </a:r>
            <a:r>
              <a:rPr lang="it-IT" sz="2200" b="1" u="sng" dirty="0" smtClean="0">
                <a:solidFill>
                  <a:schemeClr val="accent6"/>
                </a:solidFill>
                <a:latin typeface="Arial" panose="020B0604020202020204" pitchFamily="34" charset="0"/>
                <a:cs typeface="Arial" panose="020B0604020202020204" pitchFamily="34" charset="0"/>
              </a:rPr>
              <a:t>tutti</a:t>
            </a:r>
            <a:r>
              <a:rPr lang="it-IT" sz="2200" b="1" dirty="0" smtClean="0">
                <a:solidFill>
                  <a:schemeClr val="accent6"/>
                </a:solidFill>
                <a:latin typeface="Arial" panose="020B0604020202020204" pitchFamily="34" charset="0"/>
                <a:cs typeface="Arial" panose="020B0604020202020204" pitchFamily="34" charset="0"/>
              </a:rPr>
              <a:t> gli allegati!</a:t>
            </a:r>
            <a:endParaRPr lang="it-IT" sz="2200" b="1" dirty="0">
              <a:solidFill>
                <a:schemeClr val="accent6"/>
              </a:solidFill>
              <a:latin typeface="Arial" panose="020B0604020202020204" pitchFamily="34" charset="0"/>
              <a:cs typeface="Arial" panose="020B0604020202020204" pitchFamily="34" charset="0"/>
            </a:endParaRPr>
          </a:p>
        </p:txBody>
      </p:sp>
      <p:pic>
        <p:nvPicPr>
          <p:cNvPr id="7" name="Immagine 6" descr="https://encrypted-tbn0.gstatic.com/images?q=tbn:ANd9GcS9FRQlEzSDW4Zj2oJrmLyBrJpB9TJxbnVBsDmyr3c802-FcsU9oOlsS_SYOQ&amp;s">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7508" y="2636912"/>
            <a:ext cx="184612" cy="287106"/>
          </a:xfrm>
          <a:prstGeom prst="rect">
            <a:avLst/>
          </a:prstGeom>
          <a:noFill/>
          <a:ln>
            <a:noFill/>
          </a:ln>
        </p:spPr>
      </p:pic>
      <p:pic>
        <p:nvPicPr>
          <p:cNvPr id="13" name="Immagine 12" descr="https://encrypted-tbn0.gstatic.com/images?q=tbn:ANd9GcRsicsG7FmII1qNYAuwLfjqbGZU6es-WnTyZ1Ibs5O1n0itWAUgjEMRziF6Mw&amp;s">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07904" y="4487525"/>
            <a:ext cx="216024" cy="309627"/>
          </a:xfrm>
          <a:prstGeom prst="rect">
            <a:avLst/>
          </a:prstGeom>
          <a:noFill/>
          <a:ln>
            <a:noFill/>
          </a:ln>
        </p:spPr>
      </p:pic>
      <p:pic>
        <p:nvPicPr>
          <p:cNvPr id="14" name="Immagine 13" descr="https://encrypted-tbn0.gstatic.com/images?q=tbn:ANd9GcRsicsG7FmII1qNYAuwLfjqbGZU6es-WnTyZ1Ibs5O1n0itWAUgjEMRziF6Mw&amp;s">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23928" y="5063589"/>
            <a:ext cx="216024" cy="309627"/>
          </a:xfrm>
          <a:prstGeom prst="rect">
            <a:avLst/>
          </a:prstGeom>
          <a:noFill/>
          <a:ln>
            <a:noFill/>
          </a:ln>
        </p:spPr>
      </p:pic>
      <p:pic>
        <p:nvPicPr>
          <p:cNvPr id="15" name="Immagine 14" descr="https://encrypted-tbn0.gstatic.com/images?q=tbn:ANd9GcRsicsG7FmII1qNYAuwLfjqbGZU6es-WnTyZ1Ibs5O1n0itWAUgjEMRziF6Mw&amp;s">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3888" y="3839453"/>
            <a:ext cx="216024" cy="309627"/>
          </a:xfrm>
          <a:prstGeom prst="rect">
            <a:avLst/>
          </a:prstGeom>
          <a:noFill/>
          <a:ln>
            <a:noFill/>
          </a:ln>
        </p:spPr>
      </p:pic>
      <p:pic>
        <p:nvPicPr>
          <p:cNvPr id="16" name="Immagine 15" descr="https://encrypted-tbn0.gstatic.com/images?q=tbn:ANd9GcRsicsG7FmII1qNYAuwLfjqbGZU6es-WnTyZ1Ibs5O1n0itWAUgjEMRziF6Mw&amp;s">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3888" y="3212976"/>
            <a:ext cx="216024" cy="309627"/>
          </a:xfrm>
          <a:prstGeom prst="rect">
            <a:avLst/>
          </a:prstGeom>
          <a:noFill/>
          <a:ln>
            <a:noFill/>
          </a:ln>
        </p:spPr>
      </p:pic>
    </p:spTree>
    <p:extLst>
      <p:ext uri="{BB962C8B-B14F-4D97-AF65-F5344CB8AC3E}">
        <p14:creationId xmlns:p14="http://schemas.microsoft.com/office/powerpoint/2010/main" val="48781324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4067944" y="1412160"/>
            <a:ext cx="4394745" cy="923330"/>
          </a:xfrm>
          <a:prstGeom prst="rect">
            <a:avLst/>
          </a:prstGeom>
          <a:noFill/>
        </p:spPr>
        <p:txBody>
          <a:bodyPr wrap="square" rtlCol="0">
            <a:spAutoFit/>
          </a:bodyPr>
          <a:lstStyle/>
          <a:p>
            <a:r>
              <a:rPr lang="it-IT" sz="1600" b="1" dirty="0" smtClean="0">
                <a:solidFill>
                  <a:srgbClr val="FF0000"/>
                </a:solidFill>
              </a:rPr>
              <a:t>Opzione A</a:t>
            </a:r>
          </a:p>
          <a:p>
            <a:r>
              <a:rPr lang="it-IT" sz="1800" dirty="0"/>
              <a:t>i</a:t>
            </a:r>
            <a:r>
              <a:rPr lang="it-IT" sz="1800" dirty="0" smtClean="0"/>
              <a:t>l partner ha firmato digitalmente la scheda</a:t>
            </a:r>
          </a:p>
          <a:p>
            <a:pPr algn="r"/>
            <a:r>
              <a:rPr lang="it-IT" sz="1800" dirty="0"/>
              <a:t>a</a:t>
            </a:r>
            <a:r>
              <a:rPr lang="it-IT" sz="1800" dirty="0" smtClean="0"/>
              <a:t>llegare la scheda firmata digitalmente</a:t>
            </a:r>
            <a:endParaRPr lang="it-IT" sz="1800" dirty="0"/>
          </a:p>
        </p:txBody>
      </p:sp>
      <p:sp>
        <p:nvSpPr>
          <p:cNvPr id="11" name="CasellaDiTesto 10"/>
          <p:cNvSpPr txBox="1"/>
          <p:nvPr/>
        </p:nvSpPr>
        <p:spPr>
          <a:xfrm>
            <a:off x="3637024" y="2885745"/>
            <a:ext cx="5256584" cy="1446550"/>
          </a:xfrm>
          <a:prstGeom prst="rect">
            <a:avLst/>
          </a:prstGeom>
          <a:noFill/>
        </p:spPr>
        <p:txBody>
          <a:bodyPr wrap="square" rtlCol="0">
            <a:spAutoFit/>
          </a:bodyPr>
          <a:lstStyle/>
          <a:p>
            <a:r>
              <a:rPr lang="it-IT" sz="1600" b="1" dirty="0" smtClean="0">
                <a:solidFill>
                  <a:srgbClr val="FF0000"/>
                </a:solidFill>
              </a:rPr>
              <a:t>Opzione B</a:t>
            </a:r>
          </a:p>
          <a:p>
            <a:r>
              <a:rPr lang="it-IT" sz="1800" dirty="0"/>
              <a:t>i</a:t>
            </a:r>
            <a:r>
              <a:rPr lang="it-IT" sz="1800" dirty="0" smtClean="0"/>
              <a:t>l partner non è munito di firma digitale e firmerà a mano la procura, mandandovi anche il documento d’identità</a:t>
            </a:r>
          </a:p>
          <a:p>
            <a:r>
              <a:rPr lang="it-IT" sz="1800" dirty="0" smtClean="0"/>
              <a:t>            allegare la scheda firmata digitalmente </a:t>
            </a:r>
          </a:p>
          <a:p>
            <a:r>
              <a:rPr lang="it-IT" sz="1800" dirty="0" smtClean="0"/>
              <a:t>+ procura con firma autografa del partner + CI del partner</a:t>
            </a:r>
            <a:endParaRPr lang="it-IT" sz="1800" dirty="0"/>
          </a:p>
        </p:txBody>
      </p:sp>
      <p:sp>
        <p:nvSpPr>
          <p:cNvPr id="12" name="CasellaDiTesto 11"/>
          <p:cNvSpPr txBox="1"/>
          <p:nvPr/>
        </p:nvSpPr>
        <p:spPr>
          <a:xfrm>
            <a:off x="251520" y="2108175"/>
            <a:ext cx="2520280" cy="769441"/>
          </a:xfrm>
          <a:prstGeom prst="rect">
            <a:avLst/>
          </a:prstGeom>
          <a:noFill/>
        </p:spPr>
        <p:txBody>
          <a:bodyPr wrap="square" rtlCol="0">
            <a:spAutoFit/>
          </a:bodyPr>
          <a:lstStyle/>
          <a:p>
            <a:endParaRPr lang="it-IT" sz="2200" b="1" dirty="0" smtClean="0">
              <a:solidFill>
                <a:schemeClr val="accent6"/>
              </a:solidFill>
              <a:latin typeface="+mn-lt"/>
            </a:endParaRPr>
          </a:p>
          <a:p>
            <a:r>
              <a:rPr lang="it-IT" sz="2200" b="1" dirty="0" smtClean="0">
                <a:solidFill>
                  <a:schemeClr val="accent6"/>
                </a:solidFill>
                <a:latin typeface="+mn-lt"/>
              </a:rPr>
              <a:t>Schede </a:t>
            </a:r>
            <a:r>
              <a:rPr lang="it-IT" sz="2200" b="1" dirty="0">
                <a:solidFill>
                  <a:schemeClr val="accent6"/>
                </a:solidFill>
                <a:latin typeface="+mn-lt"/>
              </a:rPr>
              <a:t>partner</a:t>
            </a:r>
          </a:p>
        </p:txBody>
      </p:sp>
      <p:sp>
        <p:nvSpPr>
          <p:cNvPr id="13" name="Freccia a destra 12"/>
          <p:cNvSpPr/>
          <p:nvPr/>
        </p:nvSpPr>
        <p:spPr bwMode="auto">
          <a:xfrm flipV="1">
            <a:off x="4067944" y="2132856"/>
            <a:ext cx="648072" cy="45719"/>
          </a:xfrm>
          <a:prstGeom prst="rightArrow">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sp>
        <p:nvSpPr>
          <p:cNvPr id="14" name="Freccia a destra 13"/>
          <p:cNvSpPr/>
          <p:nvPr/>
        </p:nvSpPr>
        <p:spPr bwMode="auto">
          <a:xfrm flipV="1">
            <a:off x="4001959" y="3850621"/>
            <a:ext cx="648072" cy="45719"/>
          </a:xfrm>
          <a:prstGeom prst="rightArrow">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sp>
        <p:nvSpPr>
          <p:cNvPr id="15" name="Rettangolo 14"/>
          <p:cNvSpPr/>
          <p:nvPr/>
        </p:nvSpPr>
        <p:spPr bwMode="auto">
          <a:xfrm>
            <a:off x="321271" y="1940065"/>
            <a:ext cx="2380778" cy="1394441"/>
          </a:xfrm>
          <a:prstGeom prst="rect">
            <a:avLst/>
          </a:prstGeom>
          <a:noFill/>
          <a:ln w="9525"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cxnSp>
        <p:nvCxnSpPr>
          <p:cNvPr id="5" name="Connettore 2 4"/>
          <p:cNvCxnSpPr/>
          <p:nvPr/>
        </p:nvCxnSpPr>
        <p:spPr bwMode="auto">
          <a:xfrm flipV="1">
            <a:off x="3050375" y="2099127"/>
            <a:ext cx="657529" cy="180020"/>
          </a:xfrm>
          <a:prstGeom prst="straightConnector1">
            <a:avLst/>
          </a:prstGeom>
          <a:solidFill>
            <a:schemeClr val="accent1"/>
          </a:solidFill>
          <a:ln w="9525" cap="flat" cmpd="sng" algn="ctr">
            <a:solidFill>
              <a:srgbClr val="21449C"/>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Connettore 2 7"/>
          <p:cNvCxnSpPr/>
          <p:nvPr/>
        </p:nvCxnSpPr>
        <p:spPr bwMode="auto">
          <a:xfrm>
            <a:off x="3058263" y="2710147"/>
            <a:ext cx="648512" cy="276170"/>
          </a:xfrm>
          <a:prstGeom prst="straightConnector1">
            <a:avLst/>
          </a:prstGeom>
          <a:solidFill>
            <a:schemeClr val="accent1"/>
          </a:solidFill>
          <a:ln w="9525" cap="flat" cmpd="sng" algn="ctr">
            <a:solidFill>
              <a:srgbClr val="21449C"/>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CasellaDiTesto 9"/>
          <p:cNvSpPr txBox="1"/>
          <p:nvPr/>
        </p:nvSpPr>
        <p:spPr>
          <a:xfrm>
            <a:off x="367812" y="5039465"/>
            <a:ext cx="8564438" cy="923330"/>
          </a:xfrm>
          <a:prstGeom prst="rect">
            <a:avLst/>
          </a:prstGeom>
          <a:noFill/>
        </p:spPr>
        <p:txBody>
          <a:bodyPr wrap="square" rtlCol="0">
            <a:spAutoFit/>
          </a:bodyPr>
          <a:lstStyle/>
          <a:p>
            <a:r>
              <a:rPr lang="it-IT" sz="1800" b="1" dirty="0">
                <a:latin typeface="Arial" panose="020B0604020202020204" pitchFamily="34" charset="0"/>
                <a:cs typeface="Arial" panose="020B0604020202020204" pitchFamily="34" charset="0"/>
              </a:rPr>
              <a:t>il partner è considerato tale </a:t>
            </a:r>
          </a:p>
          <a:p>
            <a:r>
              <a:rPr lang="it-IT" sz="1800" b="1" dirty="0">
                <a:latin typeface="Arial" panose="020B0604020202020204" pitchFamily="34" charset="0"/>
                <a:cs typeface="Arial" panose="020B0604020202020204" pitchFamily="34" charset="0"/>
              </a:rPr>
              <a:t>solo se compila e </a:t>
            </a:r>
            <a:r>
              <a:rPr lang="it-IT" sz="1800" b="1" dirty="0" smtClean="0">
                <a:latin typeface="Arial" panose="020B0604020202020204" pitchFamily="34" charset="0"/>
                <a:cs typeface="Arial" panose="020B0604020202020204" pitchFamily="34" charset="0"/>
              </a:rPr>
              <a:t>sottoscrive </a:t>
            </a:r>
            <a:r>
              <a:rPr lang="it-IT" sz="1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DIGITALMENTE</a:t>
            </a:r>
            <a:r>
              <a:rPr lang="it-IT" sz="1800" b="1" dirty="0" smtClean="0">
                <a:latin typeface="Arial" panose="020B0604020202020204" pitchFamily="34" charset="0"/>
                <a:cs typeface="Arial" panose="020B0604020202020204" pitchFamily="34" charset="0"/>
              </a:rPr>
              <a:t> </a:t>
            </a:r>
            <a:r>
              <a:rPr lang="it-IT" sz="1800" b="1" dirty="0">
                <a:latin typeface="Arial" panose="020B0604020202020204" pitchFamily="34" charset="0"/>
                <a:cs typeface="Arial" panose="020B0604020202020204" pitchFamily="34" charset="0"/>
              </a:rPr>
              <a:t>la relativa scheda!</a:t>
            </a:r>
          </a:p>
          <a:p>
            <a:endParaRPr lang="it-IT" sz="1800" dirty="0"/>
          </a:p>
        </p:txBody>
      </p:sp>
    </p:spTree>
    <p:extLst>
      <p:ext uri="{BB962C8B-B14F-4D97-AF65-F5344CB8AC3E}">
        <p14:creationId xmlns:p14="http://schemas.microsoft.com/office/powerpoint/2010/main" val="377759319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67544" y="2420888"/>
            <a:ext cx="8280920" cy="2923877"/>
          </a:xfrm>
          <a:prstGeom prst="rect">
            <a:avLst/>
          </a:prstGeom>
          <a:noFill/>
        </p:spPr>
        <p:txBody>
          <a:bodyPr wrap="square" rtlCol="0">
            <a:spAutoFit/>
          </a:bodyPr>
          <a:lstStyle/>
          <a:p>
            <a:endParaRPr lang="it-IT" sz="1800" b="1" dirty="0"/>
          </a:p>
          <a:p>
            <a:pPr>
              <a:spcAft>
                <a:spcPts val="600"/>
              </a:spcAft>
            </a:pPr>
            <a:r>
              <a:rPr lang="it-IT" sz="2000" b="1" dirty="0" smtClean="0">
                <a:latin typeface="Arial" panose="020B0604020202020204" pitchFamily="34" charset="0"/>
                <a:cs typeface="Arial" panose="020B0604020202020204" pitchFamily="34" charset="0"/>
              </a:rPr>
              <a:t>Nel caso in cui il Servizio chieda </a:t>
            </a:r>
          </a:p>
          <a:p>
            <a:pPr>
              <a:spcAft>
                <a:spcPts val="600"/>
              </a:spcAft>
            </a:pPr>
            <a:r>
              <a:rPr lang="it-IT" sz="2000" b="1" dirty="0" smtClean="0">
                <a:latin typeface="Arial" panose="020B0604020202020204" pitchFamily="34" charset="0"/>
                <a:cs typeface="Arial" panose="020B0604020202020204" pitchFamily="34" charset="0"/>
              </a:rPr>
              <a:t>INTEGRAZIONI </a:t>
            </a:r>
          </a:p>
          <a:p>
            <a:pPr>
              <a:spcAft>
                <a:spcPts val="1200"/>
              </a:spcAft>
            </a:pPr>
            <a:r>
              <a:rPr lang="it-IT" sz="2000" b="1" dirty="0" smtClean="0">
                <a:latin typeface="Arial" panose="020B0604020202020204" pitchFamily="34" charset="0"/>
                <a:cs typeface="Arial" panose="020B0604020202020204" pitchFamily="34" charset="0"/>
              </a:rPr>
              <a:t>alla domanda di contributo, </a:t>
            </a:r>
          </a:p>
          <a:p>
            <a:pPr>
              <a:spcAft>
                <a:spcPts val="600"/>
              </a:spcAft>
            </a:pPr>
            <a:r>
              <a:rPr lang="it-IT" sz="2000" b="1" dirty="0" smtClean="0">
                <a:solidFill>
                  <a:srgbClr val="FF0000"/>
                </a:solidFill>
                <a:latin typeface="Arial" panose="020B0604020202020204" pitchFamily="34" charset="0"/>
                <a:cs typeface="Arial" panose="020B0604020202020204" pitchFamily="34" charset="0"/>
              </a:rPr>
              <a:t>le stesse devono essere trasmesse </a:t>
            </a:r>
          </a:p>
          <a:p>
            <a:pPr>
              <a:spcAft>
                <a:spcPts val="600"/>
              </a:spcAft>
            </a:pPr>
            <a:r>
              <a:rPr lang="it-IT" sz="2000" b="1" dirty="0" smtClean="0">
                <a:solidFill>
                  <a:srgbClr val="FF0000"/>
                </a:solidFill>
                <a:latin typeface="Arial" panose="020B0604020202020204" pitchFamily="34" charset="0"/>
                <a:cs typeface="Arial" panose="020B0604020202020204" pitchFamily="34" charset="0"/>
              </a:rPr>
              <a:t>entro il termine  </a:t>
            </a:r>
            <a:r>
              <a:rPr lang="it-IT" sz="2000" b="1" dirty="0" smtClean="0">
                <a:solidFill>
                  <a:srgbClr val="00B050"/>
                </a:solidFill>
                <a:latin typeface="Arial" panose="020B0604020202020204" pitchFamily="34" charset="0"/>
                <a:cs typeface="Arial" panose="020B0604020202020204" pitchFamily="34" charset="0"/>
              </a:rPr>
              <a:t>perentorio </a:t>
            </a:r>
            <a:r>
              <a:rPr lang="it-IT" sz="2000" b="1" dirty="0" smtClean="0">
                <a:solidFill>
                  <a:srgbClr val="FF0000"/>
                </a:solidFill>
                <a:latin typeface="Arial" panose="020B0604020202020204" pitchFamily="34" charset="0"/>
                <a:cs typeface="Arial" panose="020B0604020202020204" pitchFamily="34" charset="0"/>
              </a:rPr>
              <a:t>massimo di 10 giorni </a:t>
            </a:r>
          </a:p>
          <a:p>
            <a:endParaRPr lang="it-IT" sz="1800" b="1" u="sng" dirty="0" smtClean="0">
              <a:solidFill>
                <a:srgbClr val="FF0000"/>
              </a:solidFill>
            </a:endParaRPr>
          </a:p>
          <a:p>
            <a:pPr marL="285750" indent="-285750" algn="just">
              <a:buFontTx/>
              <a:buChar char="-"/>
            </a:pPr>
            <a:endParaRPr lang="it-IT" sz="1800" b="1" dirty="0"/>
          </a:p>
        </p:txBody>
      </p:sp>
      <p:pic>
        <p:nvPicPr>
          <p:cNvPr id="6" name="Immagine 5" descr="Risultati immagini per ALERT"/>
          <p:cNvPicPr/>
          <p:nvPr/>
        </p:nvPicPr>
        <p:blipFill rotWithShape="1">
          <a:blip r:embed="rId2">
            <a:extLst>
              <a:ext uri="{28A0092B-C50C-407E-A947-70E740481C1C}">
                <a14:useLocalDpi xmlns:a14="http://schemas.microsoft.com/office/drawing/2010/main" val="0"/>
              </a:ext>
            </a:extLst>
          </a:blip>
          <a:srcRect l="22523" r="7488"/>
          <a:stretch/>
        </p:blipFill>
        <p:spPr bwMode="auto">
          <a:xfrm rot="791295">
            <a:off x="7110584" y="1350641"/>
            <a:ext cx="1783900" cy="1629136"/>
          </a:xfrm>
          <a:prstGeom prst="rect">
            <a:avLst/>
          </a:prstGeom>
          <a:noFill/>
          <a:ln>
            <a:noFill/>
          </a:ln>
          <a:extLst>
            <a:ext uri="{53640926-AAD7-44D8-BBD7-CCE9431645EC}">
              <a14:shadowObscured xmlns:a14="http://schemas.microsoft.com/office/drawing/2010/main"/>
            </a:ext>
          </a:extLst>
        </p:spPr>
      </p:pic>
      <p:sp>
        <p:nvSpPr>
          <p:cNvPr id="4" name="Titolo 1"/>
          <p:cNvSpPr txBox="1">
            <a:spLocks noGrp="1"/>
          </p:cNvSpPr>
          <p:nvPr>
            <p:ph type="title"/>
          </p:nvPr>
        </p:nvSpPr>
        <p:spPr>
          <a:xfrm>
            <a:off x="474290" y="1298848"/>
            <a:ext cx="8058150" cy="762000"/>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itchFamily="2" charset="0"/>
              </a:defRPr>
            </a:lvl2pPr>
            <a:lvl3pPr algn="l" rtl="0" eaLnBrk="0" fontAlgn="base" hangingPunct="0">
              <a:spcBef>
                <a:spcPct val="0"/>
              </a:spcBef>
              <a:spcAft>
                <a:spcPct val="0"/>
              </a:spcAft>
              <a:defRPr sz="3600" b="1">
                <a:solidFill>
                  <a:schemeClr val="tx2"/>
                </a:solidFill>
                <a:latin typeface="DecimaWE Rg" pitchFamily="2" charset="0"/>
              </a:defRPr>
            </a:lvl3pPr>
            <a:lvl4pPr algn="l" rtl="0" eaLnBrk="0" fontAlgn="base" hangingPunct="0">
              <a:spcBef>
                <a:spcPct val="0"/>
              </a:spcBef>
              <a:spcAft>
                <a:spcPct val="0"/>
              </a:spcAft>
              <a:defRPr sz="3600" b="1">
                <a:solidFill>
                  <a:schemeClr val="tx2"/>
                </a:solidFill>
                <a:latin typeface="DecimaWE Rg" pitchFamily="2" charset="0"/>
              </a:defRPr>
            </a:lvl4pPr>
            <a:lvl5pPr algn="l" rtl="0" eaLnBrk="0" fontAlgn="base" hangingPunct="0">
              <a:spcBef>
                <a:spcPct val="0"/>
              </a:spcBef>
              <a:spcAft>
                <a:spcPct val="0"/>
              </a:spcAft>
              <a:defRPr sz="3600" b="1">
                <a:solidFill>
                  <a:schemeClr val="tx2"/>
                </a:solidFill>
                <a:latin typeface="DecimaWE Rg" pitchFamily="2"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a:lstStyle>
          <a:p>
            <a:pPr algn="ctr"/>
            <a:r>
              <a:rPr lang="it-IT" sz="2800" dirty="0" smtClean="0">
                <a:solidFill>
                  <a:schemeClr val="accent6"/>
                </a:solidFill>
                <a:latin typeface="Arial" panose="020B0604020202020204" pitchFamily="34" charset="0"/>
                <a:cs typeface="Arial" panose="020B0604020202020204" pitchFamily="34" charset="0"/>
              </a:rPr>
              <a:t>ATTENZIONE!</a:t>
            </a:r>
            <a:endParaRPr lang="it-IT" sz="2800" kern="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4558531"/>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51520" y="1124744"/>
            <a:ext cx="8784976" cy="1728192"/>
          </a:xfrm>
        </p:spPr>
        <p:txBody>
          <a:bodyPr/>
          <a:lstStyle/>
          <a:p>
            <a:pPr eaLnBrk="1" hangingPunct="1"/>
            <a:r>
              <a:rPr lang="it-IT" sz="3200" dirty="0" smtClean="0">
                <a:solidFill>
                  <a:schemeClr val="accent2"/>
                </a:solidFill>
              </a:rPr>
              <a:t/>
            </a:r>
            <a:br>
              <a:rPr lang="it-IT" sz="3200" dirty="0" smtClean="0">
                <a:solidFill>
                  <a:schemeClr val="accent2"/>
                </a:solidFill>
              </a:rPr>
            </a:br>
            <a:r>
              <a:rPr lang="it-IT" sz="2500" dirty="0" smtClean="0">
                <a:cs typeface="Times New Roman" pitchFamily="18" charset="0"/>
              </a:rPr>
              <a:t> 	</a:t>
            </a:r>
            <a:endParaRPr lang="it-IT" sz="1800" dirty="0" smtClean="0">
              <a:cs typeface="Times New Roman" pitchFamily="18" charset="0"/>
            </a:endParaRPr>
          </a:p>
        </p:txBody>
      </p:sp>
      <p:sp>
        <p:nvSpPr>
          <p:cNvPr id="2" name="CasellaDiTesto 1"/>
          <p:cNvSpPr txBox="1"/>
          <p:nvPr/>
        </p:nvSpPr>
        <p:spPr>
          <a:xfrm>
            <a:off x="395536" y="1284155"/>
            <a:ext cx="8568952" cy="1877437"/>
          </a:xfrm>
          <a:prstGeom prst="rect">
            <a:avLst/>
          </a:prstGeom>
          <a:noFill/>
        </p:spPr>
        <p:txBody>
          <a:bodyPr wrap="square" rtlCol="0">
            <a:spAutoFit/>
          </a:bodyPr>
          <a:lstStyle/>
          <a:p>
            <a:endParaRPr lang="it-IT" sz="2400" b="1" dirty="0" smtClean="0"/>
          </a:p>
          <a:p>
            <a:endParaRPr lang="it-IT" sz="2400" b="1" dirty="0" smtClean="0">
              <a:solidFill>
                <a:srgbClr val="21449C"/>
              </a:solidFill>
            </a:endParaRPr>
          </a:p>
          <a:p>
            <a:pPr algn="l"/>
            <a:endParaRPr lang="it-IT" sz="2400" b="1" dirty="0" smtClean="0"/>
          </a:p>
          <a:p>
            <a:endParaRPr lang="it-IT" dirty="0"/>
          </a:p>
        </p:txBody>
      </p:sp>
      <p:sp>
        <p:nvSpPr>
          <p:cNvPr id="3" name="CasellaDiTesto 2"/>
          <p:cNvSpPr txBox="1"/>
          <p:nvPr/>
        </p:nvSpPr>
        <p:spPr>
          <a:xfrm>
            <a:off x="960995" y="2073628"/>
            <a:ext cx="7366026" cy="1877437"/>
          </a:xfrm>
          <a:prstGeom prst="rect">
            <a:avLst/>
          </a:prstGeom>
          <a:noFill/>
        </p:spPr>
        <p:txBody>
          <a:bodyPr wrap="square" rtlCol="0">
            <a:spAutoFit/>
          </a:bodyPr>
          <a:lstStyle/>
          <a:p>
            <a:pPr eaLnBrk="1" hangingPunct="1"/>
            <a:endParaRPr lang="it-IT" sz="2400" b="1" dirty="0" smtClean="0">
              <a:solidFill>
                <a:schemeClr val="accent2"/>
              </a:solidFill>
              <a:latin typeface="Arial" panose="020B0604020202020204" pitchFamily="34" charset="0"/>
              <a:cs typeface="Arial" panose="020B0604020202020204" pitchFamily="34" charset="0"/>
            </a:endParaRPr>
          </a:p>
          <a:p>
            <a:pPr eaLnBrk="1" hangingPunct="1"/>
            <a:endParaRPr lang="it-IT" sz="2400" b="1" dirty="0">
              <a:solidFill>
                <a:schemeClr val="accent2"/>
              </a:solidFill>
              <a:latin typeface="Arial" panose="020B0604020202020204" pitchFamily="34" charset="0"/>
              <a:cs typeface="Arial" panose="020B0604020202020204" pitchFamily="34" charset="0"/>
            </a:endParaRPr>
          </a:p>
          <a:p>
            <a:pPr eaLnBrk="1" hangingPunct="1"/>
            <a:endParaRPr lang="it-IT" sz="2400" b="1" dirty="0" smtClean="0">
              <a:solidFill>
                <a:schemeClr val="accent2"/>
              </a:solidFill>
              <a:latin typeface="Arial" panose="020B0604020202020204" pitchFamily="34" charset="0"/>
              <a:cs typeface="Arial" panose="020B0604020202020204" pitchFamily="34" charset="0"/>
            </a:endParaRPr>
          </a:p>
          <a:p>
            <a:pPr eaLnBrk="1" hangingPunct="1"/>
            <a:r>
              <a:rPr lang="it-IT" sz="2400" b="1" dirty="0" smtClean="0">
                <a:solidFill>
                  <a:schemeClr val="accent2"/>
                </a:solidFill>
                <a:latin typeface="Arial" panose="020B0604020202020204" pitchFamily="34" charset="0"/>
                <a:cs typeface="Arial" panose="020B0604020202020204" pitchFamily="34" charset="0"/>
              </a:rPr>
              <a:t>Grazie per l’attenzione e buon lavoro!</a:t>
            </a:r>
            <a:endParaRPr lang="it-IT" sz="2400" b="1" dirty="0">
              <a:solidFill>
                <a:schemeClr val="accent2"/>
              </a:solidFill>
              <a:latin typeface="Arial" panose="020B0604020202020204" pitchFamily="34" charset="0"/>
              <a:cs typeface="Arial" panose="020B0604020202020204" pitchFamily="34" charset="0"/>
            </a:endParaRPr>
          </a:p>
          <a:p>
            <a:endParaRPr lang="it-IT" sz="20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0050" y="1052736"/>
            <a:ext cx="8058150" cy="762000"/>
          </a:xfrm>
        </p:spPr>
        <p:txBody>
          <a:bodyPr/>
          <a:lstStyle/>
          <a:p>
            <a:pPr algn="ctr"/>
            <a:r>
              <a:rPr lang="it-IT" sz="2600" dirty="0">
                <a:solidFill>
                  <a:schemeClr val="accent2"/>
                </a:solidFill>
                <a:latin typeface="Arial" panose="020B0604020202020204" pitchFamily="34" charset="0"/>
                <a:cs typeface="Arial" panose="020B0604020202020204" pitchFamily="34" charset="0"/>
              </a:rPr>
              <a:t>Cosa </a:t>
            </a:r>
            <a:r>
              <a:rPr lang="it-IT" sz="2600" dirty="0" smtClean="0">
                <a:solidFill>
                  <a:schemeClr val="accent2"/>
                </a:solidFill>
                <a:latin typeface="Arial" panose="020B0604020202020204" pitchFamily="34" charset="0"/>
                <a:cs typeface="Arial" panose="020B0604020202020204" pitchFamily="34" charset="0"/>
              </a:rPr>
              <a:t>trovate </a:t>
            </a:r>
            <a:r>
              <a:rPr lang="it-IT" sz="2600" dirty="0">
                <a:solidFill>
                  <a:schemeClr val="accent2"/>
                </a:solidFill>
                <a:latin typeface="Arial" panose="020B0604020202020204" pitchFamily="34" charset="0"/>
                <a:cs typeface="Arial" panose="020B0604020202020204" pitchFamily="34" charset="0"/>
              </a:rPr>
              <a:t>nell’applicativo </a:t>
            </a:r>
            <a:r>
              <a:rPr lang="it-IT" sz="2600" dirty="0" smtClean="0">
                <a:solidFill>
                  <a:schemeClr val="accent2"/>
                </a:solidFill>
                <a:latin typeface="Arial" panose="020B0604020202020204" pitchFamily="34" charset="0"/>
                <a:cs typeface="Arial" panose="020B0604020202020204" pitchFamily="34" charset="0"/>
              </a:rPr>
              <a:t>IOL:</a:t>
            </a:r>
            <a:endParaRPr lang="it-IT" sz="2600" dirty="0">
              <a:solidFill>
                <a:schemeClr val="accent2"/>
              </a:solidFill>
              <a:latin typeface="Arial" panose="020B0604020202020204" pitchFamily="34" charset="0"/>
              <a:cs typeface="Arial" panose="020B0604020202020204" pitchFamily="34" charset="0"/>
            </a:endParaRPr>
          </a:p>
        </p:txBody>
      </p:sp>
      <p:sp>
        <p:nvSpPr>
          <p:cNvPr id="3" name="Segnaposto contenuto 2"/>
          <p:cNvSpPr>
            <a:spLocks noGrp="1"/>
          </p:cNvSpPr>
          <p:nvPr>
            <p:ph idx="1"/>
          </p:nvPr>
        </p:nvSpPr>
        <p:spPr>
          <a:xfrm>
            <a:off x="400050" y="1700808"/>
            <a:ext cx="8420422" cy="4104456"/>
          </a:xfrm>
        </p:spPr>
        <p:txBody>
          <a:bodyPr/>
          <a:lstStyle/>
          <a:p>
            <a:endParaRPr lang="it-IT" sz="2000" b="1" dirty="0" smtClean="0">
              <a:latin typeface="Arial" panose="020B0604020202020204" pitchFamily="34" charset="0"/>
              <a:cs typeface="Arial" panose="020B0604020202020204" pitchFamily="34" charset="0"/>
            </a:endParaRPr>
          </a:p>
          <a:p>
            <a:r>
              <a:rPr lang="it-IT" sz="2000" b="1" dirty="0" smtClean="0">
                <a:latin typeface="Arial" panose="020B0604020202020204" pitchFamily="34" charset="0"/>
                <a:cs typeface="Arial" panose="020B0604020202020204" pitchFamily="34" charset="0"/>
              </a:rPr>
              <a:t>Dati del richiedente</a:t>
            </a:r>
          </a:p>
          <a:p>
            <a:r>
              <a:rPr lang="it-IT" sz="2000" b="1" dirty="0" smtClean="0">
                <a:latin typeface="Arial" panose="020B0604020202020204" pitchFamily="34" charset="0"/>
                <a:cs typeface="Arial" panose="020B0604020202020204" pitchFamily="34" charset="0"/>
              </a:rPr>
              <a:t>Dati del legale rappresentante / procuratore</a:t>
            </a:r>
          </a:p>
          <a:p>
            <a:r>
              <a:rPr lang="it-IT" sz="2000" b="1" dirty="0" smtClean="0">
                <a:latin typeface="Arial" panose="020B0604020202020204" pitchFamily="34" charset="0"/>
                <a:cs typeface="Arial" panose="020B0604020202020204" pitchFamily="34" charset="0"/>
              </a:rPr>
              <a:t>Dichiarazioni e Impegni</a:t>
            </a:r>
          </a:p>
          <a:p>
            <a:r>
              <a:rPr lang="it-IT" sz="2000" b="1" dirty="0" smtClean="0">
                <a:latin typeface="Arial" panose="020B0604020202020204" pitchFamily="34" charset="0"/>
                <a:cs typeface="Arial" panose="020B0604020202020204" pitchFamily="34" charset="0"/>
              </a:rPr>
              <a:t>Attestazione di presa visione della privacy </a:t>
            </a:r>
            <a:r>
              <a:rPr lang="it-IT" sz="2000" b="1" dirty="0">
                <a:latin typeface="Arial" panose="020B0604020202020204" pitchFamily="34" charset="0"/>
                <a:cs typeface="Arial" panose="020B0604020202020204" pitchFamily="34" charset="0"/>
              </a:rPr>
              <a:t>/</a:t>
            </a:r>
            <a:r>
              <a:rPr lang="it-IT" sz="2000" b="1" dirty="0" smtClean="0">
                <a:latin typeface="Arial" panose="020B0604020202020204" pitchFamily="34" charset="0"/>
                <a:cs typeface="Arial" panose="020B0604020202020204" pitchFamily="34" charset="0"/>
              </a:rPr>
              <a:t> </a:t>
            </a:r>
            <a:r>
              <a:rPr lang="it-IT" sz="2000" b="1" dirty="0">
                <a:latin typeface="Arial" panose="020B0604020202020204" pitchFamily="34" charset="0"/>
                <a:cs typeface="Arial" panose="020B0604020202020204" pitchFamily="34" charset="0"/>
              </a:rPr>
              <a:t>conoscenza </a:t>
            </a:r>
            <a:r>
              <a:rPr lang="it-IT" sz="2000" b="1" dirty="0" smtClean="0">
                <a:latin typeface="Arial" panose="020B0604020202020204" pitchFamily="34" charset="0"/>
                <a:cs typeface="Arial" panose="020B0604020202020204" pitchFamily="34" charset="0"/>
              </a:rPr>
              <a:t>degli obblighi di pubblicazione ex Legge 124/2017 </a:t>
            </a:r>
            <a:r>
              <a:rPr lang="it-IT" sz="2000" b="1" dirty="0">
                <a:latin typeface="Arial" panose="020B0604020202020204" pitchFamily="34" charset="0"/>
                <a:cs typeface="Arial" panose="020B0604020202020204" pitchFamily="34" charset="0"/>
              </a:rPr>
              <a:t>/</a:t>
            </a:r>
            <a:r>
              <a:rPr lang="it-IT" sz="2000" b="1" dirty="0" smtClean="0">
                <a:latin typeface="Arial" panose="020B0604020202020204" pitchFamily="34" charset="0"/>
                <a:cs typeface="Arial" panose="020B0604020202020204" pitchFamily="34" charset="0"/>
              </a:rPr>
              <a:t> </a:t>
            </a:r>
            <a:r>
              <a:rPr lang="it-IT" sz="2000" b="1" dirty="0">
                <a:latin typeface="Arial" panose="020B0604020202020204" pitchFamily="34" charset="0"/>
                <a:cs typeface="Arial" panose="020B0604020202020204" pitchFamily="34" charset="0"/>
              </a:rPr>
              <a:t>assunzione </a:t>
            </a:r>
            <a:r>
              <a:rPr lang="it-IT" sz="2000" b="1" dirty="0" smtClean="0">
                <a:latin typeface="Arial" panose="020B0604020202020204" pitchFamily="34" charset="0"/>
                <a:cs typeface="Arial" panose="020B0604020202020204" pitchFamily="34" charset="0"/>
              </a:rPr>
              <a:t>di responsabilità circa i contenuti della domanda / impegno al rispetto degli obblighi di cui all’articolo 26 degli Avvisi </a:t>
            </a:r>
          </a:p>
          <a:p>
            <a:r>
              <a:rPr lang="it-IT" sz="2000" b="1" dirty="0" smtClean="0">
                <a:latin typeface="Arial" panose="020B0604020202020204" pitchFamily="34" charset="0"/>
                <a:cs typeface="Arial" panose="020B0604020202020204" pitchFamily="34" charset="0"/>
              </a:rPr>
              <a:t>Piano </a:t>
            </a:r>
            <a:r>
              <a:rPr lang="it-IT" sz="2000" b="1" dirty="0">
                <a:latin typeface="Arial" panose="020B0604020202020204" pitchFamily="34" charset="0"/>
                <a:cs typeface="Arial" panose="020B0604020202020204" pitchFamily="34" charset="0"/>
              </a:rPr>
              <a:t>finanziario</a:t>
            </a:r>
          </a:p>
          <a:p>
            <a:r>
              <a:rPr lang="it-IT" sz="2000" b="1" dirty="0">
                <a:latin typeface="Arial" panose="020B0604020202020204" pitchFamily="34" charset="0"/>
                <a:cs typeface="Arial" panose="020B0604020202020204" pitchFamily="34" charset="0"/>
              </a:rPr>
              <a:t>Coordinate </a:t>
            </a:r>
            <a:r>
              <a:rPr lang="it-IT" sz="2000" b="1" dirty="0" smtClean="0">
                <a:latin typeface="Arial" panose="020B0604020202020204" pitchFamily="34" charset="0"/>
                <a:cs typeface="Arial" panose="020B0604020202020204" pitchFamily="34" charset="0"/>
              </a:rPr>
              <a:t>IBAN</a:t>
            </a:r>
          </a:p>
          <a:p>
            <a:r>
              <a:rPr lang="it-IT" sz="2000" b="1"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Criteri oggettivi di valutazione</a:t>
            </a:r>
            <a:endParaRPr lang="it-IT" u="sng" dirty="0">
              <a:effectLst>
                <a:outerShdw blurRad="38100" dist="38100" dir="2700000" algn="tl">
                  <a:srgbClr val="000000">
                    <a:alpha val="43137"/>
                  </a:srgbClr>
                </a:outerShdw>
              </a:effectLst>
            </a:endParaRPr>
          </a:p>
        </p:txBody>
      </p:sp>
      <p:pic>
        <p:nvPicPr>
          <p:cNvPr id="5" name="Immagine 4"/>
          <p:cNvPicPr/>
          <p:nvPr/>
        </p:nvPicPr>
        <p:blipFill rotWithShape="1">
          <a:blip r:embed="rId2"/>
          <a:srcRect l="34999" t="75066" r="38155" b="11650"/>
          <a:stretch/>
        </p:blipFill>
        <p:spPr bwMode="auto">
          <a:xfrm rot="335807">
            <a:off x="5815249" y="1819628"/>
            <a:ext cx="3120646" cy="7388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6166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254198" y="1052736"/>
            <a:ext cx="8350250" cy="720080"/>
          </a:xfrm>
        </p:spPr>
        <p:txBody>
          <a:bodyPr/>
          <a:lstStyle/>
          <a:p>
            <a:pPr algn="ctr" eaLnBrk="1" hangingPunct="1"/>
            <a:r>
              <a:rPr lang="it-IT" sz="2200" dirty="0" smtClean="0">
                <a:solidFill>
                  <a:schemeClr val="accent2"/>
                </a:solidFill>
              </a:rPr>
              <a:t/>
            </a:r>
            <a:br>
              <a:rPr lang="it-IT" sz="2200" dirty="0" smtClean="0">
                <a:solidFill>
                  <a:schemeClr val="accent2"/>
                </a:solidFill>
              </a:rPr>
            </a:br>
            <a:endParaRPr lang="it-IT" sz="2200" u="sng" dirty="0" smtClean="0">
              <a:solidFill>
                <a:srgbClr val="21449C"/>
              </a:solidFill>
              <a:latin typeface="Arial" panose="020B0604020202020204" pitchFamily="34" charset="0"/>
              <a:cs typeface="Arial" panose="020B0604020202020204" pitchFamily="34" charset="0"/>
            </a:endParaRPr>
          </a:p>
        </p:txBody>
      </p:sp>
      <p:sp>
        <p:nvSpPr>
          <p:cNvPr id="95235" name="Rectangle 3"/>
          <p:cNvSpPr>
            <a:spLocks noGrp="1" noChangeArrowheads="1"/>
          </p:cNvSpPr>
          <p:nvPr>
            <p:ph type="body" idx="1"/>
          </p:nvPr>
        </p:nvSpPr>
        <p:spPr>
          <a:xfrm>
            <a:off x="323528" y="2204864"/>
            <a:ext cx="8640960" cy="3096344"/>
          </a:xfrm>
        </p:spPr>
        <p:txBody>
          <a:bodyPr/>
          <a:lstStyle/>
          <a:p>
            <a:pPr marL="0" indent="0" algn="just" eaLnBrk="1" hangingPunct="1">
              <a:buNone/>
              <a:defRPr/>
            </a:pPr>
            <a:endParaRPr lang="it-IT" sz="800" b="1" dirty="0" smtClean="0"/>
          </a:p>
          <a:p>
            <a:pPr marL="0" indent="0" algn="just" eaLnBrk="1" hangingPunct="1">
              <a:buNone/>
              <a:defRPr/>
            </a:pPr>
            <a:endParaRPr lang="it-IT" sz="2000" b="1" dirty="0">
              <a:solidFill>
                <a:srgbClr val="21449C"/>
              </a:solidFill>
            </a:endParaRPr>
          </a:p>
          <a:p>
            <a:pPr marL="0" indent="0" algn="just" eaLnBrk="1" hangingPunct="1">
              <a:buNone/>
              <a:defRPr/>
            </a:pPr>
            <a:endParaRPr lang="it-IT" sz="800" b="1" i="1" dirty="0" smtClean="0"/>
          </a:p>
          <a:p>
            <a:pPr marL="0" indent="0" algn="just" eaLnBrk="1" hangingPunct="1">
              <a:buNone/>
              <a:defRPr/>
            </a:pPr>
            <a:endParaRPr lang="it-IT" sz="1400" b="1" i="1" dirty="0" smtClean="0"/>
          </a:p>
        </p:txBody>
      </p:sp>
      <p:sp>
        <p:nvSpPr>
          <p:cNvPr id="2" name="CasellaDiTesto 1"/>
          <p:cNvSpPr txBox="1"/>
          <p:nvPr/>
        </p:nvSpPr>
        <p:spPr>
          <a:xfrm>
            <a:off x="487514" y="2380383"/>
            <a:ext cx="3096344" cy="1138773"/>
          </a:xfrm>
          <a:prstGeom prst="rect">
            <a:avLst/>
          </a:prstGeom>
          <a:noFill/>
        </p:spPr>
        <p:txBody>
          <a:bodyPr wrap="square" rtlCol="0">
            <a:spAutoFit/>
          </a:bodyPr>
          <a:lstStyle/>
          <a:p>
            <a:r>
              <a:rPr lang="it-IT" sz="1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a:t>
            </a:r>
            <a:r>
              <a:rPr lang="it-IT" sz="1600" b="1" dirty="0" smtClean="0">
                <a:latin typeface="Arial" panose="020B0604020202020204" pitchFamily="34" charset="0"/>
                <a:cs typeface="Arial" panose="020B0604020202020204" pitchFamily="34" charset="0"/>
              </a:rPr>
              <a:t>Informazioni </a:t>
            </a:r>
            <a:r>
              <a:rPr lang="it-IT" sz="1600" b="1" dirty="0">
                <a:latin typeface="Arial" panose="020B0604020202020204" pitchFamily="34" charset="0"/>
                <a:cs typeface="Arial" panose="020B0604020202020204" pitchFamily="34" charset="0"/>
              </a:rPr>
              <a:t>per l’attribuzione dei criteri </a:t>
            </a:r>
            <a:r>
              <a:rPr lang="it-IT" sz="1600" b="1" dirty="0" smtClean="0">
                <a:latin typeface="Arial" panose="020B0604020202020204" pitchFamily="34" charset="0"/>
                <a:cs typeface="Arial" panose="020B0604020202020204" pitchFamily="34" charset="0"/>
              </a:rPr>
              <a:t>qualitativi </a:t>
            </a:r>
            <a:r>
              <a:rPr lang="it-IT" sz="1600" b="1" dirty="0">
                <a:latin typeface="Arial" panose="020B0604020202020204" pitchFamily="34" charset="0"/>
                <a:cs typeface="Arial" panose="020B0604020202020204" pitchFamily="34" charset="0"/>
              </a:rPr>
              <a:t>valutativi</a:t>
            </a:r>
          </a:p>
          <a:p>
            <a:endParaRPr lang="it-IT" sz="1800" dirty="0"/>
          </a:p>
        </p:txBody>
      </p:sp>
      <p:sp>
        <p:nvSpPr>
          <p:cNvPr id="3" name="CasellaDiTesto 2"/>
          <p:cNvSpPr txBox="1"/>
          <p:nvPr/>
        </p:nvSpPr>
        <p:spPr>
          <a:xfrm>
            <a:off x="4276982" y="2294076"/>
            <a:ext cx="1879194" cy="646331"/>
          </a:xfrm>
          <a:prstGeom prst="rect">
            <a:avLst/>
          </a:prstGeom>
          <a:noFill/>
        </p:spPr>
        <p:txBody>
          <a:bodyPr wrap="square" rtlCol="0">
            <a:spAutoFit/>
          </a:bodyPr>
          <a:lstStyle/>
          <a:p>
            <a:r>
              <a:rPr lang="it-IT"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a:t>
            </a:r>
            <a:r>
              <a:rPr lang="it-IT" sz="1600" b="1" dirty="0" smtClean="0">
                <a:latin typeface="Arial" panose="020B0604020202020204" pitchFamily="34" charset="0"/>
                <a:cs typeface="Arial" panose="020B0604020202020204" pitchFamily="34" charset="0"/>
              </a:rPr>
              <a:t>Quadro </a:t>
            </a:r>
            <a:r>
              <a:rPr lang="it-IT" sz="1600" b="1" dirty="0">
                <a:latin typeface="Arial" panose="020B0604020202020204" pitchFamily="34" charset="0"/>
                <a:cs typeface="Arial" panose="020B0604020202020204" pitchFamily="34" charset="0"/>
              </a:rPr>
              <a:t>logico</a:t>
            </a:r>
          </a:p>
          <a:p>
            <a:endParaRPr lang="it-IT" sz="1800" dirty="0"/>
          </a:p>
        </p:txBody>
      </p:sp>
      <p:sp>
        <p:nvSpPr>
          <p:cNvPr id="6" name="CasellaDiTesto 5"/>
          <p:cNvSpPr txBox="1"/>
          <p:nvPr/>
        </p:nvSpPr>
        <p:spPr>
          <a:xfrm>
            <a:off x="5553280" y="4610498"/>
            <a:ext cx="3024336" cy="1107996"/>
          </a:xfrm>
          <a:prstGeom prst="rect">
            <a:avLst/>
          </a:prstGeom>
          <a:noFill/>
        </p:spPr>
        <p:txBody>
          <a:bodyPr wrap="square" rtlCol="0">
            <a:spAutoFit/>
          </a:bodyPr>
          <a:lstStyle/>
          <a:p>
            <a:r>
              <a:rPr lang="it-IT" sz="16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 </a:t>
            </a:r>
            <a:r>
              <a:rPr lang="it-IT" sz="1600" b="1" dirty="0" smtClean="0">
                <a:latin typeface="Arial" panose="020B0604020202020204" pitchFamily="34" charset="0"/>
                <a:cs typeface="Arial" panose="020B0604020202020204" pitchFamily="34" charset="0"/>
              </a:rPr>
              <a:t>Istruzioni per la compilazione del modello </a:t>
            </a:r>
            <a:r>
              <a:rPr lang="it-IT" sz="1600" b="1" dirty="0">
                <a:latin typeface="Arial" panose="020B0604020202020204" pitchFamily="34" charset="0"/>
                <a:cs typeface="Arial" panose="020B0604020202020204" pitchFamily="34" charset="0"/>
              </a:rPr>
              <a:t>F23/F24</a:t>
            </a:r>
          </a:p>
          <a:p>
            <a:endParaRPr lang="it-IT" sz="1800" dirty="0"/>
          </a:p>
        </p:txBody>
      </p:sp>
      <p:sp>
        <p:nvSpPr>
          <p:cNvPr id="7" name="CasellaDiTesto 6"/>
          <p:cNvSpPr txBox="1"/>
          <p:nvPr/>
        </p:nvSpPr>
        <p:spPr>
          <a:xfrm>
            <a:off x="6021332" y="3003893"/>
            <a:ext cx="2016224" cy="861774"/>
          </a:xfrm>
          <a:prstGeom prst="rect">
            <a:avLst/>
          </a:prstGeom>
          <a:noFill/>
        </p:spPr>
        <p:txBody>
          <a:bodyPr wrap="square" rtlCol="0">
            <a:spAutoFit/>
          </a:bodyPr>
          <a:lstStyle/>
          <a:p>
            <a:r>
              <a:rPr lang="it-IT" sz="1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a:t>
            </a:r>
            <a:r>
              <a:rPr lang="it-IT" sz="1600" b="1" dirty="0" smtClean="0">
                <a:latin typeface="Arial" panose="020B0604020202020204" pitchFamily="34" charset="0"/>
                <a:cs typeface="Arial" panose="020B0604020202020204" pitchFamily="34" charset="0"/>
              </a:rPr>
              <a:t>Procura per la presentazione della domanda</a:t>
            </a:r>
            <a:endParaRPr lang="it-IT" sz="1600" dirty="0"/>
          </a:p>
        </p:txBody>
      </p:sp>
      <p:sp>
        <p:nvSpPr>
          <p:cNvPr id="8" name="CasellaDiTesto 7"/>
          <p:cNvSpPr txBox="1"/>
          <p:nvPr/>
        </p:nvSpPr>
        <p:spPr>
          <a:xfrm>
            <a:off x="3245057" y="3793824"/>
            <a:ext cx="2376264" cy="369332"/>
          </a:xfrm>
          <a:prstGeom prst="rect">
            <a:avLst/>
          </a:prstGeom>
          <a:noFill/>
        </p:spPr>
        <p:txBody>
          <a:bodyPr wrap="square" rtlCol="0">
            <a:spAutoFit/>
          </a:bodyPr>
          <a:lstStyle/>
          <a:p>
            <a:r>
              <a:rPr lang="it-IT" sz="1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it-IT"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it-IT" sz="1600" b="1" dirty="0" smtClean="0">
                <a:latin typeface="Arial" panose="020B0604020202020204" pitchFamily="34" charset="0"/>
                <a:cs typeface="Arial" panose="020B0604020202020204" pitchFamily="34" charset="0"/>
              </a:rPr>
              <a:t>Scheda </a:t>
            </a:r>
            <a:r>
              <a:rPr lang="it-IT" sz="1600" b="1" dirty="0">
                <a:latin typeface="Arial" panose="020B0604020202020204" pitchFamily="34" charset="0"/>
                <a:cs typeface="Arial" panose="020B0604020202020204" pitchFamily="34" charset="0"/>
              </a:rPr>
              <a:t>partner</a:t>
            </a:r>
          </a:p>
        </p:txBody>
      </p:sp>
      <p:sp>
        <p:nvSpPr>
          <p:cNvPr id="9" name="Ovale 8"/>
          <p:cNvSpPr/>
          <p:nvPr/>
        </p:nvSpPr>
        <p:spPr bwMode="auto">
          <a:xfrm>
            <a:off x="450171" y="1917267"/>
            <a:ext cx="3171030" cy="1621407"/>
          </a:xfrm>
          <a:prstGeom prst="ellipse">
            <a:avLst/>
          </a:prstGeom>
          <a:noFill/>
          <a:ln w="9525" cap="flat" cmpd="sng" algn="ctr">
            <a:solidFill>
              <a:srgbClr val="21449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sp>
        <p:nvSpPr>
          <p:cNvPr id="11" name="Ovale 10"/>
          <p:cNvSpPr/>
          <p:nvPr/>
        </p:nvSpPr>
        <p:spPr bwMode="auto">
          <a:xfrm>
            <a:off x="3245057" y="3530596"/>
            <a:ext cx="2304256" cy="936104"/>
          </a:xfrm>
          <a:prstGeom prst="ellipse">
            <a:avLst/>
          </a:prstGeom>
          <a:noFill/>
          <a:ln w="9525" cap="flat" cmpd="sng" algn="ctr">
            <a:solidFill>
              <a:srgbClr val="21449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sp>
        <p:nvSpPr>
          <p:cNvPr id="14" name="Ovale 13"/>
          <p:cNvSpPr/>
          <p:nvPr/>
        </p:nvSpPr>
        <p:spPr bwMode="auto">
          <a:xfrm>
            <a:off x="4024954" y="2033118"/>
            <a:ext cx="2304256" cy="936104"/>
          </a:xfrm>
          <a:prstGeom prst="ellipse">
            <a:avLst/>
          </a:prstGeom>
          <a:noFill/>
          <a:ln w="9525" cap="flat" cmpd="sng" algn="ctr">
            <a:solidFill>
              <a:srgbClr val="21449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sp>
        <p:nvSpPr>
          <p:cNvPr id="15" name="Ovale 14"/>
          <p:cNvSpPr/>
          <p:nvPr/>
        </p:nvSpPr>
        <p:spPr bwMode="auto">
          <a:xfrm>
            <a:off x="6012160" y="2622928"/>
            <a:ext cx="2826742" cy="1570284"/>
          </a:xfrm>
          <a:prstGeom prst="ellipse">
            <a:avLst/>
          </a:prstGeom>
          <a:noFill/>
          <a:ln w="9525" cap="flat" cmpd="sng" algn="ctr">
            <a:solidFill>
              <a:srgbClr val="21449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sp>
        <p:nvSpPr>
          <p:cNvPr id="16" name="Ovale 15"/>
          <p:cNvSpPr/>
          <p:nvPr/>
        </p:nvSpPr>
        <p:spPr bwMode="auto">
          <a:xfrm>
            <a:off x="5481272" y="4387528"/>
            <a:ext cx="3096344" cy="1259546"/>
          </a:xfrm>
          <a:prstGeom prst="ellipse">
            <a:avLst/>
          </a:prstGeom>
          <a:noFill/>
          <a:ln w="9525" cap="flat" cmpd="sng" algn="ctr">
            <a:solidFill>
              <a:srgbClr val="21449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sp>
        <p:nvSpPr>
          <p:cNvPr id="40" name="Titolo 1"/>
          <p:cNvSpPr txBox="1">
            <a:spLocks/>
          </p:cNvSpPr>
          <p:nvPr/>
        </p:nvSpPr>
        <p:spPr bwMode="auto">
          <a:xfrm>
            <a:off x="400050" y="990600"/>
            <a:ext cx="80581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itchFamily="2" charset="0"/>
              </a:defRPr>
            </a:lvl2pPr>
            <a:lvl3pPr algn="l" rtl="0" eaLnBrk="0" fontAlgn="base" hangingPunct="0">
              <a:spcBef>
                <a:spcPct val="0"/>
              </a:spcBef>
              <a:spcAft>
                <a:spcPct val="0"/>
              </a:spcAft>
              <a:defRPr sz="3600" b="1">
                <a:solidFill>
                  <a:schemeClr val="tx2"/>
                </a:solidFill>
                <a:latin typeface="DecimaWE Rg" pitchFamily="2" charset="0"/>
              </a:defRPr>
            </a:lvl3pPr>
            <a:lvl4pPr algn="l" rtl="0" eaLnBrk="0" fontAlgn="base" hangingPunct="0">
              <a:spcBef>
                <a:spcPct val="0"/>
              </a:spcBef>
              <a:spcAft>
                <a:spcPct val="0"/>
              </a:spcAft>
              <a:defRPr sz="3600" b="1">
                <a:solidFill>
                  <a:schemeClr val="tx2"/>
                </a:solidFill>
                <a:latin typeface="DecimaWE Rg" pitchFamily="2" charset="0"/>
              </a:defRPr>
            </a:lvl4pPr>
            <a:lvl5pPr algn="l" rtl="0" eaLnBrk="0" fontAlgn="base" hangingPunct="0">
              <a:spcBef>
                <a:spcPct val="0"/>
              </a:spcBef>
              <a:spcAft>
                <a:spcPct val="0"/>
              </a:spcAft>
              <a:defRPr sz="3600" b="1">
                <a:solidFill>
                  <a:schemeClr val="tx2"/>
                </a:solidFill>
                <a:latin typeface="DecimaWE Rg" pitchFamily="2"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a:lstStyle>
          <a:p>
            <a:pPr algn="ctr"/>
            <a:r>
              <a:rPr lang="it-IT" sz="2600" dirty="0">
                <a:solidFill>
                  <a:schemeClr val="accent2"/>
                </a:solidFill>
                <a:latin typeface="Arial" panose="020B0604020202020204" pitchFamily="34" charset="0"/>
                <a:cs typeface="Arial" panose="020B0604020202020204" pitchFamily="34" charset="0"/>
              </a:rPr>
              <a:t>Cosa </a:t>
            </a:r>
            <a:r>
              <a:rPr lang="it-IT" sz="2600" dirty="0" smtClean="0">
                <a:solidFill>
                  <a:schemeClr val="accent2"/>
                </a:solidFill>
                <a:latin typeface="Arial" panose="020B0604020202020204" pitchFamily="34" charset="0"/>
                <a:cs typeface="Arial" panose="020B0604020202020204" pitchFamily="34" charset="0"/>
              </a:rPr>
              <a:t>trovate nel box della modulistica </a:t>
            </a:r>
            <a:r>
              <a:rPr lang="it-IT" sz="2600" dirty="0" smtClean="0">
                <a:solidFill>
                  <a:schemeClr val="accent2"/>
                </a:solidFill>
                <a:latin typeface="Arial" panose="020B0604020202020204" pitchFamily="34" charset="0"/>
                <a:cs typeface="Arial" panose="020B0604020202020204" pitchFamily="34" charset="0"/>
              </a:rPr>
              <a:t>da compilare </a:t>
            </a:r>
            <a:r>
              <a:rPr lang="it-IT" sz="2600" dirty="0" smtClean="0">
                <a:solidFill>
                  <a:schemeClr val="accent2"/>
                </a:solidFill>
                <a:latin typeface="Arial" panose="020B0604020202020204" pitchFamily="34" charset="0"/>
                <a:cs typeface="Arial" panose="020B0604020202020204" pitchFamily="34" charset="0"/>
              </a:rPr>
              <a:t>e caricare </a:t>
            </a:r>
            <a:r>
              <a:rPr lang="it-IT" sz="2600" dirty="0" smtClean="0">
                <a:solidFill>
                  <a:schemeClr val="accent2"/>
                </a:solidFill>
                <a:latin typeface="Arial" panose="020B0604020202020204" pitchFamily="34" charset="0"/>
                <a:cs typeface="Arial" panose="020B0604020202020204" pitchFamily="34" charset="0"/>
              </a:rPr>
              <a:t>come allegati alla domanda</a:t>
            </a:r>
            <a:endParaRPr lang="it-IT" sz="2600" kern="0" dirty="0">
              <a:solidFill>
                <a:schemeClr val="accent2"/>
              </a:solidFill>
              <a:latin typeface="Arial" panose="020B0604020202020204" pitchFamily="34" charset="0"/>
              <a:cs typeface="Arial" panose="020B0604020202020204" pitchFamily="34" charset="0"/>
            </a:endParaRPr>
          </a:p>
        </p:txBody>
      </p:sp>
      <p:pic>
        <p:nvPicPr>
          <p:cNvPr id="48" name="Immagine 47" descr="https://upload.wikimedia.org/wikipedia/it/b/b8/Carta_identita_fronte.pn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242505">
            <a:off x="7964849" y="2939334"/>
            <a:ext cx="582462" cy="909296"/>
          </a:xfrm>
          <a:prstGeom prst="rect">
            <a:avLst/>
          </a:prstGeom>
          <a:noFill/>
          <a:ln>
            <a:noFill/>
          </a:ln>
        </p:spPr>
      </p:pic>
      <p:pic>
        <p:nvPicPr>
          <p:cNvPr id="21" name="Immagine 20"/>
          <p:cNvPicPr/>
          <p:nvPr/>
        </p:nvPicPr>
        <p:blipFill rotWithShape="1">
          <a:blip r:embed="rId3"/>
          <a:srcRect l="70647" t="57480" r="18059" b="37061"/>
          <a:stretch/>
        </p:blipFill>
        <p:spPr bwMode="auto">
          <a:xfrm>
            <a:off x="6660232" y="1775455"/>
            <a:ext cx="2219325" cy="596265"/>
          </a:xfrm>
          <a:prstGeom prst="rect">
            <a:avLst/>
          </a:prstGeom>
          <a:ln>
            <a:noFill/>
          </a:ln>
          <a:extLst>
            <a:ext uri="{53640926-AAD7-44D8-BBD7-CCE9431645EC}">
              <a14:shadowObscured xmlns:a14="http://schemas.microsoft.com/office/drawing/2010/main"/>
            </a:ext>
          </a:extLst>
        </p:spPr>
      </p:pic>
      <p:sp>
        <p:nvSpPr>
          <p:cNvPr id="26" name="Ovale 25"/>
          <p:cNvSpPr/>
          <p:nvPr/>
        </p:nvSpPr>
        <p:spPr bwMode="auto">
          <a:xfrm>
            <a:off x="292728" y="4176374"/>
            <a:ext cx="3055135" cy="1686208"/>
          </a:xfrm>
          <a:prstGeom prst="ellipse">
            <a:avLst/>
          </a:prstGeom>
          <a:noFill/>
          <a:ln w="9525" cap="flat" cmpd="sng" algn="ctr">
            <a:solidFill>
              <a:srgbClr val="21449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sp>
        <p:nvSpPr>
          <p:cNvPr id="27" name="CasellaDiTesto 26"/>
          <p:cNvSpPr txBox="1"/>
          <p:nvPr/>
        </p:nvSpPr>
        <p:spPr>
          <a:xfrm>
            <a:off x="1228833" y="4497581"/>
            <a:ext cx="2016224" cy="1107996"/>
          </a:xfrm>
          <a:prstGeom prst="rect">
            <a:avLst/>
          </a:prstGeom>
          <a:noFill/>
        </p:spPr>
        <p:txBody>
          <a:bodyPr wrap="square" rtlCol="0">
            <a:spAutoFit/>
          </a:bodyPr>
          <a:lstStyle/>
          <a:p>
            <a:r>
              <a:rPr lang="it-IT" sz="1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 </a:t>
            </a:r>
            <a:r>
              <a:rPr lang="it-IT" sz="1600" b="1" dirty="0" smtClean="0">
                <a:latin typeface="Arial" panose="020B0604020202020204" pitchFamily="34" charset="0"/>
                <a:cs typeface="Arial" panose="020B0604020202020204" pitchFamily="34" charset="0"/>
              </a:rPr>
              <a:t>Procura per la presentazione della scheda partner</a:t>
            </a:r>
            <a:endParaRPr lang="it-IT" sz="1600" dirty="0"/>
          </a:p>
        </p:txBody>
      </p:sp>
      <p:pic>
        <p:nvPicPr>
          <p:cNvPr id="28" name="Immagine 27" descr="https://upload.wikimedia.org/wikipedia/it/b/b8/Carta_identita_fronte.pn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490472">
            <a:off x="764028" y="4602896"/>
            <a:ext cx="582462" cy="90929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1037857"/>
            <a:ext cx="8870604" cy="1094999"/>
          </a:xfrm>
        </p:spPr>
        <p:txBody>
          <a:bodyPr/>
          <a:lstStyle/>
          <a:p>
            <a:pPr algn="ctr"/>
            <a:r>
              <a:rPr lang="it-IT" sz="2400" dirty="0" smtClean="0">
                <a:solidFill>
                  <a:schemeClr val="accent6"/>
                </a:solidFill>
                <a:cs typeface="Arial" panose="020B0604020202020204" pitchFamily="34" charset="0"/>
              </a:rPr>
              <a:t>1. </a:t>
            </a:r>
            <a:r>
              <a:rPr lang="it-IT" sz="2000" dirty="0" smtClean="0">
                <a:solidFill>
                  <a:schemeClr val="accent6"/>
                </a:solidFill>
                <a:cs typeface="Arial" panose="020B0604020202020204" pitchFamily="34" charset="0"/>
              </a:rPr>
              <a:t>INFORMAZIONI </a:t>
            </a:r>
            <a:r>
              <a:rPr lang="it-IT" sz="2000" dirty="0">
                <a:solidFill>
                  <a:schemeClr val="accent6"/>
                </a:solidFill>
                <a:cs typeface="Arial" panose="020B0604020202020204" pitchFamily="34" charset="0"/>
              </a:rPr>
              <a:t>PER L’ATTRIBUZIONE DEI CRITERI </a:t>
            </a:r>
            <a:r>
              <a:rPr lang="it-IT" sz="2000" dirty="0" smtClean="0">
                <a:solidFill>
                  <a:schemeClr val="accent6"/>
                </a:solidFill>
                <a:cs typeface="Arial" panose="020B0604020202020204" pitchFamily="34" charset="0"/>
              </a:rPr>
              <a:t>QUALITATIVI VALUTATIVI </a:t>
            </a:r>
            <a:r>
              <a:rPr lang="it-IT" sz="2400" dirty="0" smtClean="0">
                <a:solidFill>
                  <a:schemeClr val="accent6"/>
                </a:solidFill>
                <a:cs typeface="Arial" panose="020B0604020202020204" pitchFamily="34" charset="0"/>
              </a:rPr>
              <a:t>(compilare attentamente tutti i campi</a:t>
            </a:r>
            <a:r>
              <a:rPr lang="it-IT" sz="2400" dirty="0">
                <a:solidFill>
                  <a:schemeClr val="accent6"/>
                </a:solidFill>
                <a:cs typeface="Arial" panose="020B0604020202020204" pitchFamily="34" charset="0"/>
              </a:rPr>
              <a:t> </a:t>
            </a:r>
            <a:r>
              <a:rPr lang="it-IT" sz="2400" dirty="0" smtClean="0">
                <a:solidFill>
                  <a:schemeClr val="accent6"/>
                </a:solidFill>
                <a:cs typeface="Arial" panose="020B0604020202020204" pitchFamily="34" charset="0"/>
              </a:rPr>
              <a:t>ai fini della valutazione)</a:t>
            </a:r>
            <a:endParaRPr lang="it-IT" sz="2400" dirty="0">
              <a:solidFill>
                <a:schemeClr val="accent6"/>
              </a:solidFill>
              <a:cs typeface="Arial" panose="020B0604020202020204" pitchFamily="34" charset="0"/>
            </a:endParaRPr>
          </a:p>
        </p:txBody>
      </p:sp>
      <p:sp>
        <p:nvSpPr>
          <p:cNvPr id="11" name="CasellaDiTesto 10"/>
          <p:cNvSpPr txBox="1"/>
          <p:nvPr/>
        </p:nvSpPr>
        <p:spPr>
          <a:xfrm rot="693370">
            <a:off x="7752197" y="2535195"/>
            <a:ext cx="979520" cy="400110"/>
          </a:xfrm>
          <a:prstGeom prst="rect">
            <a:avLst/>
          </a:prstGeom>
          <a:noFill/>
          <a:ln>
            <a:solidFill>
              <a:srgbClr val="FF0000"/>
            </a:solidFill>
            <a:prstDash val="dash"/>
          </a:ln>
        </p:spPr>
        <p:txBody>
          <a:bodyPr wrap="square" rtlCol="0">
            <a:spAutoFit/>
          </a:bodyPr>
          <a:lstStyle/>
          <a:p>
            <a:r>
              <a:rPr lang="it-IT" sz="2000" b="1" dirty="0" smtClean="0">
                <a:solidFill>
                  <a:srgbClr val="FF0000"/>
                </a:solidFill>
              </a:rPr>
              <a:t>PDF</a:t>
            </a:r>
            <a:endParaRPr lang="it-IT" sz="2000" b="1" dirty="0">
              <a:solidFill>
                <a:srgbClr val="FF0000"/>
              </a:solidFill>
            </a:endParaRPr>
          </a:p>
        </p:txBody>
      </p:sp>
      <p:pic>
        <p:nvPicPr>
          <p:cNvPr id="4" name="Immagine 3"/>
          <p:cNvPicPr>
            <a:picLocks noChangeAspect="1"/>
          </p:cNvPicPr>
          <p:nvPr/>
        </p:nvPicPr>
        <p:blipFill>
          <a:blip r:embed="rId2"/>
          <a:stretch>
            <a:fillRect/>
          </a:stretch>
        </p:blipFill>
        <p:spPr>
          <a:xfrm>
            <a:off x="1619672" y="2132856"/>
            <a:ext cx="5938450" cy="3600400"/>
          </a:xfrm>
          <a:prstGeom prst="rect">
            <a:avLst/>
          </a:prstGeom>
        </p:spPr>
      </p:pic>
      <p:sp>
        <p:nvSpPr>
          <p:cNvPr id="5" name="Rettangolo 4"/>
          <p:cNvSpPr/>
          <p:nvPr/>
        </p:nvSpPr>
        <p:spPr bwMode="auto">
          <a:xfrm>
            <a:off x="4355976" y="188640"/>
            <a:ext cx="4622132" cy="64807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4000" b="1" i="0" u="none" strike="noStrike" cap="none" normalizeH="0" baseline="0" dirty="0" smtClean="0">
                <a:ln>
                  <a:noFill/>
                </a:ln>
                <a:solidFill>
                  <a:srgbClr val="FF0000"/>
                </a:solidFill>
                <a:effectLst>
                  <a:outerShdw blurRad="38100" dist="38100" dir="2700000" algn="tl">
                    <a:srgbClr val="000000">
                      <a:alpha val="43137"/>
                    </a:srgbClr>
                  </a:outerShdw>
                </a:effectLst>
                <a:latin typeface="DecimaWE Rg" pitchFamily="2" charset="0"/>
              </a:rPr>
              <a:t>LA MODULISTICA</a:t>
            </a:r>
          </a:p>
        </p:txBody>
      </p:sp>
    </p:spTree>
    <p:extLst>
      <p:ext uri="{BB962C8B-B14F-4D97-AF65-F5344CB8AC3E}">
        <p14:creationId xmlns:p14="http://schemas.microsoft.com/office/powerpoint/2010/main" val="213707311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2400" dirty="0" smtClean="0">
                <a:solidFill>
                  <a:schemeClr val="accent6"/>
                </a:solidFill>
                <a:latin typeface="Arial" panose="020B0604020202020204" pitchFamily="34" charset="0"/>
                <a:cs typeface="Arial" panose="020B0604020202020204" pitchFamily="34" charset="0"/>
              </a:rPr>
              <a:t>2. QUADRO LOGICO</a:t>
            </a:r>
            <a:endParaRPr lang="it-IT" sz="2400" dirty="0"/>
          </a:p>
        </p:txBody>
      </p:sp>
      <p:pic>
        <p:nvPicPr>
          <p:cNvPr id="4" name="Segnaposto contenuto 3"/>
          <p:cNvPicPr>
            <a:picLocks noGrp="1"/>
          </p:cNvPicPr>
          <p:nvPr>
            <p:ph idx="1"/>
          </p:nvPr>
        </p:nvPicPr>
        <p:blipFill rotWithShape="1">
          <a:blip r:embed="rId2"/>
          <a:srcRect l="17103" t="28713" r="17852" b="10790"/>
          <a:stretch/>
        </p:blipFill>
        <p:spPr bwMode="auto">
          <a:xfrm>
            <a:off x="755576" y="1844824"/>
            <a:ext cx="7702624" cy="3744416"/>
          </a:xfrm>
          <a:prstGeom prst="rect">
            <a:avLst/>
          </a:prstGeom>
          <a:ln>
            <a:noFill/>
          </a:ln>
          <a:extLst>
            <a:ext uri="{53640926-AAD7-44D8-BBD7-CCE9431645EC}">
              <a14:shadowObscured xmlns:a14="http://schemas.microsoft.com/office/drawing/2010/main"/>
            </a:ext>
          </a:extLst>
        </p:spPr>
      </p:pic>
      <p:sp>
        <p:nvSpPr>
          <p:cNvPr id="6" name="CasellaDiTesto 5"/>
          <p:cNvSpPr txBox="1"/>
          <p:nvPr/>
        </p:nvSpPr>
        <p:spPr>
          <a:xfrm rot="20352347">
            <a:off x="280456" y="1536757"/>
            <a:ext cx="884152" cy="400110"/>
          </a:xfrm>
          <a:prstGeom prst="rect">
            <a:avLst/>
          </a:prstGeom>
          <a:noFill/>
          <a:ln>
            <a:solidFill>
              <a:srgbClr val="FF0000"/>
            </a:solidFill>
            <a:prstDash val="dash"/>
          </a:ln>
        </p:spPr>
        <p:txBody>
          <a:bodyPr wrap="square" rtlCol="0">
            <a:spAutoFit/>
          </a:bodyPr>
          <a:lstStyle/>
          <a:p>
            <a:r>
              <a:rPr lang="it-IT" sz="2000" b="1" dirty="0" smtClean="0">
                <a:solidFill>
                  <a:srgbClr val="FF0000"/>
                </a:solidFill>
              </a:rPr>
              <a:t>PDF</a:t>
            </a:r>
            <a:endParaRPr lang="it-IT" sz="2000" b="1" dirty="0">
              <a:solidFill>
                <a:srgbClr val="FF0000"/>
              </a:solidFill>
            </a:endParaRPr>
          </a:p>
        </p:txBody>
      </p:sp>
      <p:pic>
        <p:nvPicPr>
          <p:cNvPr id="3" name="Immagine 2"/>
          <p:cNvPicPr>
            <a:picLocks noChangeAspect="1"/>
          </p:cNvPicPr>
          <p:nvPr/>
        </p:nvPicPr>
        <p:blipFill>
          <a:blip r:embed="rId3"/>
          <a:stretch>
            <a:fillRect/>
          </a:stretch>
        </p:blipFill>
        <p:spPr>
          <a:xfrm>
            <a:off x="3986658" y="0"/>
            <a:ext cx="4633362" cy="1121761"/>
          </a:xfrm>
          <a:prstGeom prst="rect">
            <a:avLst/>
          </a:prstGeom>
        </p:spPr>
      </p:pic>
    </p:spTree>
    <p:extLst>
      <p:ext uri="{BB962C8B-B14F-4D97-AF65-F5344CB8AC3E}">
        <p14:creationId xmlns:p14="http://schemas.microsoft.com/office/powerpoint/2010/main" val="88572818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2400" dirty="0" smtClean="0">
                <a:solidFill>
                  <a:schemeClr val="accent6"/>
                </a:solidFill>
                <a:latin typeface="Arial" panose="020B0604020202020204" pitchFamily="34" charset="0"/>
                <a:cs typeface="Arial" panose="020B0604020202020204" pitchFamily="34" charset="0"/>
              </a:rPr>
              <a:t>Suggerimenti per la compilazione del quadro logico</a:t>
            </a:r>
            <a:endParaRPr lang="it-IT" sz="2400" dirty="0"/>
          </a:p>
        </p:txBody>
      </p:sp>
      <p:sp>
        <p:nvSpPr>
          <p:cNvPr id="3" name="Segnaposto contenuto 2"/>
          <p:cNvSpPr>
            <a:spLocks noGrp="1"/>
          </p:cNvSpPr>
          <p:nvPr>
            <p:ph idx="1"/>
          </p:nvPr>
        </p:nvSpPr>
        <p:spPr>
          <a:xfrm>
            <a:off x="400050" y="2060848"/>
            <a:ext cx="8058150" cy="3425552"/>
          </a:xfrm>
        </p:spPr>
        <p:txBody>
          <a:bodyPr/>
          <a:lstStyle/>
          <a:p>
            <a:pPr marL="0" indent="0" algn="ctr">
              <a:buNone/>
            </a:pPr>
            <a:r>
              <a:rPr lang="it-IT" sz="1800" dirty="0" smtClean="0">
                <a:latin typeface="Arial" panose="020B0604020202020204" pitchFamily="34" charset="0"/>
                <a:cs typeface="Arial" panose="020B0604020202020204" pitchFamily="34" charset="0"/>
              </a:rPr>
              <a:t>Suddividere il progetto in sezioni, in parti, in base agli obiettivi </a:t>
            </a:r>
          </a:p>
          <a:p>
            <a:pPr marL="0" indent="0" algn="ctr">
              <a:buNone/>
            </a:pPr>
            <a:r>
              <a:rPr lang="it-IT" sz="1800" dirty="0" smtClean="0">
                <a:latin typeface="Arial" panose="020B0604020202020204" pitchFamily="34" charset="0"/>
                <a:cs typeface="Arial" panose="020B0604020202020204" pitchFamily="34" charset="0"/>
              </a:rPr>
              <a:t>che ci si prefigge, alle attività e ai risultati attesi</a:t>
            </a:r>
          </a:p>
          <a:p>
            <a:pPr marL="0" indent="0" algn="ctr">
              <a:buNone/>
            </a:pPr>
            <a:endParaRPr lang="it-IT" sz="800" dirty="0" smtClean="0">
              <a:latin typeface="Arial" panose="020B0604020202020204" pitchFamily="34" charset="0"/>
              <a:cs typeface="Arial" panose="020B0604020202020204" pitchFamily="34" charset="0"/>
            </a:endParaRPr>
          </a:p>
          <a:p>
            <a:pPr marL="0" indent="0" algn="ctr">
              <a:buNone/>
            </a:pPr>
            <a:r>
              <a:rPr lang="it-IT" sz="1800" dirty="0" smtClean="0">
                <a:latin typeface="Arial" panose="020B0604020202020204" pitchFamily="34" charset="0"/>
                <a:cs typeface="Arial" panose="020B0604020202020204" pitchFamily="34" charset="0"/>
              </a:rPr>
              <a:t>Per ogni sezione indicare quali sono i partner coinvolti, o gli eventuali </a:t>
            </a:r>
          </a:p>
          <a:p>
            <a:pPr marL="0" indent="0" algn="ctr">
              <a:buNone/>
            </a:pPr>
            <a:r>
              <a:rPr lang="it-IT" sz="1800" dirty="0" smtClean="0">
                <a:latin typeface="Arial" panose="020B0604020202020204" pitchFamily="34" charset="0"/>
                <a:cs typeface="Arial" panose="020B0604020202020204" pitchFamily="34" charset="0"/>
              </a:rPr>
              <a:t>soggetti esterni che collaborano, e le attività di ciascuno</a:t>
            </a:r>
          </a:p>
          <a:p>
            <a:pPr marL="0" indent="0" algn="ctr">
              <a:buNone/>
            </a:pPr>
            <a:endParaRPr lang="it-IT" sz="800" dirty="0" smtClean="0">
              <a:latin typeface="Arial" panose="020B0604020202020204" pitchFamily="34" charset="0"/>
              <a:cs typeface="Arial" panose="020B0604020202020204" pitchFamily="34" charset="0"/>
            </a:endParaRPr>
          </a:p>
          <a:p>
            <a:pPr marL="0" indent="0" algn="ctr">
              <a:buNone/>
            </a:pPr>
            <a:r>
              <a:rPr lang="it-IT" sz="1800" dirty="0" smtClean="0">
                <a:latin typeface="Arial" panose="020B0604020202020204" pitchFamily="34" charset="0"/>
                <a:cs typeface="Arial" panose="020B0604020202020204" pitchFamily="34" charset="0"/>
              </a:rPr>
              <a:t>Indicare il periodo in cui è prevista quella specifica attività </a:t>
            </a:r>
          </a:p>
          <a:p>
            <a:pPr marL="0" indent="0" algn="ctr">
              <a:buNone/>
            </a:pPr>
            <a:r>
              <a:rPr lang="it-IT" sz="1800" dirty="0" smtClean="0">
                <a:latin typeface="Arial" panose="020B0604020202020204" pitchFamily="34" charset="0"/>
                <a:cs typeface="Arial" panose="020B0604020202020204" pitchFamily="34" charset="0"/>
              </a:rPr>
              <a:t>e le risorse, anche finanziarie, </a:t>
            </a:r>
            <a:r>
              <a:rPr lang="it-IT" sz="1800" dirty="0">
                <a:latin typeface="Arial" panose="020B0604020202020204" pitchFamily="34" charset="0"/>
                <a:cs typeface="Arial" panose="020B0604020202020204" pitchFamily="34" charset="0"/>
              </a:rPr>
              <a:t>che </a:t>
            </a:r>
            <a:r>
              <a:rPr lang="it-IT" sz="1800" dirty="0" smtClean="0">
                <a:latin typeface="Arial" panose="020B0604020202020204" pitchFamily="34" charset="0"/>
                <a:cs typeface="Arial" panose="020B0604020202020204" pitchFamily="34" charset="0"/>
              </a:rPr>
              <a:t>sono necessarie al suo svolgimento</a:t>
            </a:r>
          </a:p>
          <a:p>
            <a:pPr marL="0" indent="0">
              <a:buNone/>
            </a:pPr>
            <a:endParaRPr lang="it-IT" sz="1800" dirty="0" smtClean="0">
              <a:latin typeface="Arial" panose="020B0604020202020204" pitchFamily="34" charset="0"/>
              <a:cs typeface="Arial" panose="020B0604020202020204" pitchFamily="34" charset="0"/>
            </a:endParaRPr>
          </a:p>
          <a:p>
            <a:pPr marL="0" indent="0" algn="ctr">
              <a:buNone/>
            </a:pPr>
            <a:r>
              <a:rPr lang="it-IT" sz="1800" b="1" u="sng" dirty="0">
                <a:solidFill>
                  <a:schemeClr val="accent6"/>
                </a:solidFill>
                <a:latin typeface="Arial" panose="020B0604020202020204" pitchFamily="34" charset="0"/>
                <a:ea typeface="+mj-ea"/>
                <a:cs typeface="Arial" panose="020B0604020202020204" pitchFamily="34" charset="0"/>
              </a:rPr>
              <a:t>Capacità di sintesi e livelli di </a:t>
            </a:r>
            <a:r>
              <a:rPr lang="it-IT" sz="1800" b="1" u="sng" dirty="0" smtClean="0">
                <a:solidFill>
                  <a:schemeClr val="accent6"/>
                </a:solidFill>
                <a:latin typeface="Arial" panose="020B0604020202020204" pitchFamily="34" charset="0"/>
                <a:ea typeface="+mj-ea"/>
                <a:cs typeface="Arial" panose="020B0604020202020204" pitchFamily="34" charset="0"/>
              </a:rPr>
              <a:t>priorità!</a:t>
            </a:r>
          </a:p>
          <a:p>
            <a:pPr marL="0" indent="0">
              <a:buNone/>
            </a:pPr>
            <a:endParaRPr lang="it-IT" sz="1800" dirty="0" smtClean="0"/>
          </a:p>
          <a:p>
            <a:pPr marL="0" indent="0">
              <a:buNone/>
            </a:pPr>
            <a:endParaRPr lang="it-IT" sz="1800" dirty="0"/>
          </a:p>
        </p:txBody>
      </p:sp>
    </p:spTree>
    <p:extLst>
      <p:ext uri="{BB962C8B-B14F-4D97-AF65-F5344CB8AC3E}">
        <p14:creationId xmlns:p14="http://schemas.microsoft.com/office/powerpoint/2010/main" val="260331383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DecimaWE Rg"/>
        <a:ea typeface=""/>
        <a:cs typeface=""/>
      </a:majorFont>
      <a:minorFont>
        <a:latin typeface="DecimaWE R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4400" b="0" i="0" u="none" strike="noStrike" cap="none" normalizeH="0" baseline="0" smtClean="0">
            <a:ln>
              <a:noFill/>
            </a:ln>
            <a:solidFill>
              <a:schemeClr val="tx1"/>
            </a:solidFill>
            <a:effectLst/>
            <a:latin typeface="DecimaWE Rg"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4400" b="0" i="0" u="none" strike="noStrike" cap="none" normalizeH="0" baseline="0" smtClean="0">
            <a:ln>
              <a:noFill/>
            </a:ln>
            <a:solidFill>
              <a:schemeClr val="tx1"/>
            </a:solidFill>
            <a:effectLst/>
            <a:latin typeface="DecimaWE Rg" pitchFamily="2"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ersonalizzato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4400" b="0" i="0" u="none" strike="noStrike" cap="none" normalizeH="0" baseline="0" smtClean="0">
            <a:ln>
              <a:noFill/>
            </a:ln>
            <a:solidFill>
              <a:schemeClr val="tx1"/>
            </a:solidFill>
            <a:effectLst/>
            <a:latin typeface="DecimaWE Rg"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4400" b="0" i="0" u="none" strike="noStrike" cap="none" normalizeH="0" baseline="0" smtClean="0">
            <a:ln>
              <a:noFill/>
            </a:ln>
            <a:solidFill>
              <a:schemeClr val="tx1"/>
            </a:solidFill>
            <a:effectLst/>
            <a:latin typeface="DecimaWE Rg" pitchFamily="2"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C5D6FF73A62CBC4DB15BEFD55584D1F5" ma:contentTypeVersion="" ma:contentTypeDescription="Creare un nuovo documento." ma:contentTypeScope="" ma:versionID="87d497ed7b153937402cc9d447a62453">
  <xsd:schema xmlns:xsd="http://www.w3.org/2001/XMLSchema" xmlns:xs="http://www.w3.org/2001/XMLSchema" xmlns:p="http://schemas.microsoft.com/office/2006/metadata/properties" xmlns:ns1="http://schemas.microsoft.com/sharepoint/v3" targetNamespace="http://schemas.microsoft.com/office/2006/metadata/properties" ma:root="true" ma:fieldsID="6d1096d788cdb336a5a92c14e1fc7a8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a inizio pianificazione" ma:description="" ma:hidden="true" ma:internalName="PublishingStartDate">
      <xsd:simpleType>
        <xsd:restriction base="dms:Unknown"/>
      </xsd:simpleType>
    </xsd:element>
    <xsd:element name="PublishingExpirationDate" ma:index="9" nillable="true" ma:displayName="Data fine pianificazion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E2CAFF5-CCEA-479F-AEF0-88C88A191A5C}">
  <ds:schemaRefs>
    <ds:schemaRef ds:uri="http://schemas.microsoft.com/sharepoint/v3/contenttype/forms"/>
  </ds:schemaRefs>
</ds:datastoreItem>
</file>

<file path=customXml/itemProps2.xml><?xml version="1.0" encoding="utf-8"?>
<ds:datastoreItem xmlns:ds="http://schemas.openxmlformats.org/officeDocument/2006/customXml" ds:itemID="{27349FED-D89F-4B23-AF05-0F46F072D6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1DBAFD8-E848-4D30-BC9C-D3A5790DCF77}">
  <ds:schemaRefs>
    <ds:schemaRef ds:uri="http://schemas.microsoft.com/sharepoint/v3"/>
    <ds:schemaRef ds:uri="http://schemas.microsoft.com/office/2006/metadata/properties"/>
    <ds:schemaRef ds:uri="http://purl.org/dc/elements/1.1/"/>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5387</TotalTime>
  <Words>1383</Words>
  <Application>Microsoft Office PowerPoint</Application>
  <PresentationFormat>Presentazione su schermo (4:3)</PresentationFormat>
  <Paragraphs>190</Paragraphs>
  <Slides>44</Slides>
  <Notes>0</Notes>
  <HiddenSlides>0</HiddenSlides>
  <MMClips>0</MMClips>
  <ScaleCrop>false</ScaleCrop>
  <HeadingPairs>
    <vt:vector size="6" baseType="variant">
      <vt:variant>
        <vt:lpstr>Caratteri utilizzati</vt:lpstr>
      </vt:variant>
      <vt:variant>
        <vt:i4>8</vt:i4>
      </vt:variant>
      <vt:variant>
        <vt:lpstr>Tema</vt:lpstr>
      </vt:variant>
      <vt:variant>
        <vt:i4>2</vt:i4>
      </vt:variant>
      <vt:variant>
        <vt:lpstr>Titoli diapositive</vt:lpstr>
      </vt:variant>
      <vt:variant>
        <vt:i4>44</vt:i4>
      </vt:variant>
    </vt:vector>
  </HeadingPairs>
  <TitlesOfParts>
    <vt:vector size="54" baseType="lpstr">
      <vt:lpstr>Arial</vt:lpstr>
      <vt:lpstr>Arial Narrow</vt:lpstr>
      <vt:lpstr>Calibri</vt:lpstr>
      <vt:lpstr>DecimaUNI02 Rg</vt:lpstr>
      <vt:lpstr>DecimaW03 Rg</vt:lpstr>
      <vt:lpstr>DecimaWE Rg</vt:lpstr>
      <vt:lpstr>Times New Roman</vt:lpstr>
      <vt:lpstr>Wingdings</vt:lpstr>
      <vt:lpstr>Struttura predefinita</vt:lpstr>
      <vt:lpstr>1_Struttura predefinita</vt:lpstr>
      <vt:lpstr>Presentazione standard di PowerPoint</vt:lpstr>
      <vt:lpstr>LINK DI ACCESSO ALLA DOMANDA DI CONTRIBUTO E MODULISTICA</vt:lpstr>
      <vt:lpstr>Presentazione standard di PowerPoint</vt:lpstr>
      <vt:lpstr>Domanda di contributo – 2 fasi</vt:lpstr>
      <vt:lpstr>Cosa trovate nell’applicativo IOL:</vt:lpstr>
      <vt:lpstr> </vt:lpstr>
      <vt:lpstr>1. INFORMAZIONI PER L’ATTRIBUZIONE DEI CRITERI QUALITATIVI VALUTATIVI (compilare attentamente tutti i campi ai fini della valutazione)</vt:lpstr>
      <vt:lpstr>2. QUADRO LOGICO</vt:lpstr>
      <vt:lpstr>Suggerimenti per la compilazione del quadro logico</vt:lpstr>
      <vt:lpstr>3. SCHEDA/E PARTNER firmata/e solo digitalmente !!! MASSIMO 5 PARTNER</vt:lpstr>
      <vt:lpstr>Presentazione standard di PowerPoint</vt:lpstr>
      <vt:lpstr>Presentazione standard di PowerPoint</vt:lpstr>
      <vt:lpstr>Presentazione standard di PowerPoint</vt:lpstr>
      <vt:lpstr>Accesso a Istanze On Line -  I.O.L.</vt:lpstr>
      <vt:lpstr>Presentazione standard di PowerPoint</vt:lpstr>
      <vt:lpstr>SPID: cos’è e come si ottengono le credenziali?</vt:lpstr>
      <vt:lpstr>Login al sistema per la presentazione delle domanda </vt:lpstr>
      <vt:lpstr>Compilazione della domanda (ISTRUZIONI)</vt:lpstr>
      <vt:lpstr>Indicare il tipo di soggetto</vt:lpstr>
      <vt:lpstr>Presentazione standard di PowerPoint</vt:lpstr>
      <vt:lpstr>A) Se riconosce in automatico il codice fiscale, compare la scritta «prosegui verificando i dati» - salva e continua</vt:lpstr>
      <vt:lpstr>A) Compare questa schermata CHE TROVERETE in parte PRECOMPILATA dovete integrare i dati mancanti</vt:lpstr>
      <vt:lpstr>Presentazione standard di PowerPoint</vt:lpstr>
      <vt:lpstr>B) Compare questa schermata in cui dovete compilare i dati richiesti – poi salva e continua</vt:lpstr>
      <vt:lpstr>LEGALE RAPPRESENTANTE  SE CHI COMPILA E’ IL LEGALE RAPPRESENTANTE ALLORA LA SCHERMATA E’ PRECOMPILATA CON I SUOI DATI. VA SOLO INDICATO L’INCARICO DEL LEGALE RAPPRESENTANTE (Direttore, PO, Sindaco etc) DAL MENU A TENDINA </vt:lpstr>
      <vt:lpstr>LEGALE RAPPRESENTANTE  SE CHI COMPILA NON E’ IL LEGALE RAPPRESENTANTE ALLORA COMPARE LA SEGUENTE SCHERMATA CHE ANDRA’ COMPILATA CON GLI ESTREMI DEL LEGALE RAPPRESENTANTE.  COMPRESO L’INCARICO CHE VA SELEZIONATO DAL MENU A TENDINA</vt:lpstr>
      <vt:lpstr>Descrizione, sintesi del progetto e Partner</vt:lpstr>
      <vt:lpstr>DATI FINANZIARI: COMPILARE CON ATTENZIONE RISPETTANDO I LIMITI PREVISTI E SPECIFICANDO NEL CAMPO NOTE LE VOCI ULTERIORI</vt:lpstr>
      <vt:lpstr> DATI FINANZIARI ATTENZIONE Il contributo richiesto deve corrispondere alla voce  «Totali complessivi» e deve rispettare i limiti minimi e massimi previsti dall’Avviso </vt:lpstr>
      <vt:lpstr>CRITERI OGGETTIVI (ATTENZIONE!!!)</vt:lpstr>
      <vt:lpstr>CRITERI OGGETTIVI ATTENZIONE</vt:lpstr>
      <vt:lpstr>Compilare le dichiarazioni e proseguire con le altre schermate fino alla chiusura della compilazione </vt:lpstr>
      <vt:lpstr>AL termine – «CONFERMA DATI» Una volta confermati i dati col tasto «MODIFICA» si possono cambiare i dati inseriti  altrimenti – «PROCEDI»</vt:lpstr>
      <vt:lpstr>Caricamento allegati</vt:lpstr>
      <vt:lpstr>ALLEGATI</vt:lpstr>
      <vt:lpstr>Presentazione standard di PowerPoint</vt:lpstr>
      <vt:lpstr>Trasmissione finale</vt:lpstr>
      <vt:lpstr>Presentazione standard di PowerPoint</vt:lpstr>
      <vt:lpstr>Presentazione standard di PowerPoint</vt:lpstr>
      <vt:lpstr>Presentazione standard di PowerPoint</vt:lpstr>
      <vt:lpstr>Presentazione standard di PowerPoint</vt:lpstr>
      <vt:lpstr>Presentazione standard di PowerPoint</vt:lpstr>
      <vt:lpstr>ATTENZIONE!</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sandro</dc:creator>
  <cp:lastModifiedBy>Tessaro Francesca</cp:lastModifiedBy>
  <cp:revision>462</cp:revision>
  <cp:lastPrinted>2019-11-13T14:49:21Z</cp:lastPrinted>
  <dcterms:created xsi:type="dcterms:W3CDTF">2006-02-07T08:20:31Z</dcterms:created>
  <dcterms:modified xsi:type="dcterms:W3CDTF">2024-03-14T09:21:17Z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0x010100C5D6FF73A62CBC4DB15BEFD55584D1F5</vt:lpwstr>
  </property>
</Properties>
</file>